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notesMasterIdLst>
    <p:notesMasterId r:id="rId16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hyperlink" Target="https://www.shutterstock.com/shutterstock/photos/652305877/display_1500/stock-photo-worker-spreading-fresh-concrete-pouring-from-mixer-s-discharge-chute-652305877.jpg" TargetMode="External"/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jp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rs.els-cdn.com/content/image/1-s2.0-S092658050700088X-gr2.jpg" TargetMode="External"/><Relationship Id="rId1" Type="http://schemas.openxmlformats.org/officeDocument/2006/relationships/image" Target="../media/image-10-1.png"/><Relationship Id="rId2" Type="http://schemas.openxmlformats.org/officeDocument/2006/relationships/image" Target="../media/image-10-2.jp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8.alamy.com/comp/P65DBM/pouring-and-compacting-in-situ-reinforced-concrete-using-pump-and-vibrating-poker-during-reinforced-floor-slab-construction-at-the-diwa-building-lond-P65DBM.jpg" TargetMode="External"/><Relationship Id="rId1" Type="http://schemas.openxmlformats.org/officeDocument/2006/relationships/image" Target="../media/image-11-1.png"/><Relationship Id="rId2" Type="http://schemas.openxmlformats.org/officeDocument/2006/relationships/image" Target="../media/image-11-2.jp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arshalltown.com/ecommerceImages/Concrete/how%20to%20pour%20slab/ConcreteToolBreakdownv2.png" TargetMode="External"/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vectorstock.com/i/500p/97/59/construction-building-icons-vector-20739759.jpg" TargetMode="External"/><Relationship Id="rId1" Type="http://schemas.openxmlformats.org/officeDocument/2006/relationships/image" Target="../media/image-13-1.png"/><Relationship Id="rId2" Type="http://schemas.openxmlformats.org/officeDocument/2006/relationships/image" Target="../media/image-13-2.jp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finehomebuilding.com/app/uploads/2023/07/11194440/H317GR_IMG_7094.jpg" TargetMode="External"/><Relationship Id="rId1" Type="http://schemas.openxmlformats.org/officeDocument/2006/relationships/image" Target="../media/image-14-1.png"/><Relationship Id="rId2" Type="http://schemas.openxmlformats.org/officeDocument/2006/relationships/image" Target="../media/image-14-2.jp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ivilweb-spreadsheets.com/wp-content/uploads/2020/01/Grading-of-Aggregates-in-Concrete-Analysis-1.jpg" TargetMode="External"/><Relationship Id="rId1" Type="http://schemas.openxmlformats.org/officeDocument/2006/relationships/image" Target="../media/image-4-1.png"/><Relationship Id="rId2" Type="http://schemas.openxmlformats.org/officeDocument/2006/relationships/image" Target="../media/image-4-2.jp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-news.housing.com/news/wp-content/uploads/2022/11/25142323/image1-10.jpg" TargetMode="External"/><Relationship Id="rId1" Type="http://schemas.openxmlformats.org/officeDocument/2006/relationships/image" Target="../media/image-5-1.png"/><Relationship Id="rId2" Type="http://schemas.openxmlformats.org/officeDocument/2006/relationships/image" Target="../media/image-5-2.jp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-news.housing.com/news/wp-content/uploads/2022/11/25142323/image1-10.jpg" TargetMode="External"/><Relationship Id="rId1" Type="http://schemas.openxmlformats.org/officeDocument/2006/relationships/image" Target="../media/image-6-1.png"/><Relationship Id="rId2" Type="http://schemas.openxmlformats.org/officeDocument/2006/relationships/image" Target="../media/image-6-2.jp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x-crete.com/wp-content/uploads/2024/06/Stage-1-Patio-Finishing-2024.jpg" TargetMode="External"/><Relationship Id="rId1" Type="http://schemas.openxmlformats.org/officeDocument/2006/relationships/image" Target="../media/image-7-1.png"/><Relationship Id="rId2" Type="http://schemas.openxmlformats.org/officeDocument/2006/relationships/image" Target="../media/image-7-2.jp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werblanket.com/wp-content/uploads/2018/10/Copy-of-Copy-of-Powerblanket-has-sold-so-many-pdf-768x1024.jpg" TargetMode="External"/><Relationship Id="rId1" Type="http://schemas.openxmlformats.org/officeDocument/2006/relationships/image" Target="../media/image-8-1.png"/><Relationship Id="rId2" Type="http://schemas.openxmlformats.org/officeDocument/2006/relationships/image" Target="../media/image-8-2.jp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werblanket.com/wp-content/uploads/2018/10/Copy-of-Copy-of-Powerblanket-has-sold-so-many-pdf-768x1024.jpg" TargetMode="External"/><Relationship Id="rId1" Type="http://schemas.openxmlformats.org/officeDocument/2006/relationships/image" Target="../media/image-9-1.png"/><Relationship Id="rId2" Type="http://schemas.openxmlformats.org/officeDocument/2006/relationships/image" Target="../media/image-9-2.jp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914400" y="2314575"/>
            <a:ext cx="36576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Concrete: Key Concepts</a:t>
            </a:r>
            <a:endParaRPr lang="en-US" sz="3300" dirty="0"/>
          </a:p>
        </p:txBody>
      </p:sp>
      <p:sp>
        <p:nvSpPr>
          <p:cNvPr id="5" name="Text 2"/>
          <p:cNvSpPr/>
          <p:nvPr/>
        </p:nvSpPr>
        <p:spPr>
          <a:xfrm>
            <a:off x="914400" y="2571750"/>
            <a:ext cx="36576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Workability, Segregation, Green State, Setting Time, Production &amp; Placing</a:t>
            </a:r>
            <a:endParaRPr lang="en-US" sz="120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960" y="462915"/>
            <a:ext cx="685800" cy="514350"/>
          </a:xfrm>
          <a:prstGeom prst="rect">
            <a:avLst/>
          </a:prstGeom>
        </p:spPr>
      </p:pic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3651885"/>
            <a:ext cx="685800" cy="514350"/>
          </a:xfrm>
          <a:prstGeom prst="rect">
            <a:avLst/>
          </a:prstGeom>
        </p:spPr>
      </p:pic>
      <p:sp>
        <p:nvSpPr>
          <p:cNvPr id="8" name="Shape 3"/>
          <p:cNvSpPr/>
          <p:nvPr/>
        </p:nvSpPr>
        <p:spPr>
          <a:xfrm>
            <a:off x="5715000" y="720090"/>
            <a:ext cx="2377440" cy="3188970"/>
          </a:xfrm>
          <a:prstGeom prst="rect">
            <a:avLst>
              <a:gd name="adj" fmla="val 7692"/>
            </a:avLst>
          </a:prstGeom>
          <a:solidFill>
            <a:srgbClr val="FFFFFF"/>
          </a:solidFill>
          <a:ln/>
        </p:spPr>
      </p:sp>
      <p:pic>
        <p:nvPicPr>
          <p:cNvPr id="9" name="Image 3" descr="https://www.shutterstock.com/shutterstock/photos/652305877/display_1500/stock-photo-worker-spreading-fresh-concrete-pouring-from-mixer-s-discharge-chute-652305877.jp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0720" y="771525"/>
            <a:ext cx="2286000" cy="3086100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July 2025</a:t>
            </a:r>
            <a:endParaRPr lang="en-US" sz="1500" dirty="0"/>
          </a:p>
        </p:txBody>
      </p:sp>
      <p:sp>
        <p:nvSpPr>
          <p:cNvPr id="11" name="Text 5"/>
          <p:cNvSpPr/>
          <p:nvPr/>
        </p:nvSpPr>
        <p:spPr>
          <a:xfrm>
            <a:off x="5852160" y="334327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5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Production &amp; Placing: Batching &amp; Mixing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5943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Accurately measuring all the constituent materials (cement, aggregates, water, admixtures).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Combining the batched materials thoroughly, either by hand or using a mechanical mixer.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Proper mixing is essential for achieving a homogeneous concrete mix.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Verifying the mixture based on required strength and workability.</a:t>
            </a:r>
            <a:endParaRPr lang="en-US" sz="1200" dirty="0"/>
          </a:p>
        </p:txBody>
      </p:sp>
      <p:sp>
        <p:nvSpPr>
          <p:cNvPr id="5" name="Shape 2"/>
          <p:cNvSpPr/>
          <p:nvPr/>
        </p:nvSpPr>
        <p:spPr>
          <a:xfrm>
            <a:off x="7086600" y="1388745"/>
            <a:ext cx="1920240" cy="2931795"/>
          </a:xfrm>
          <a:prstGeom prst="rect">
            <a:avLst>
              <a:gd name="adj" fmla="val 9524"/>
            </a:avLst>
          </a:prstGeom>
          <a:solidFill>
            <a:srgbClr val="FFFFFF"/>
          </a:solidFill>
          <a:ln/>
        </p:spPr>
      </p:sp>
      <p:pic>
        <p:nvPicPr>
          <p:cNvPr id="6" name="Image 1" descr="https://ars.els-cdn.com/content/image/1-s2.0-S092658050700088X-gr2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0" y="1440180"/>
            <a:ext cx="1828800" cy="282892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07</a:t>
            </a:r>
            <a:endParaRPr lang="en-US" sz="1500" dirty="0"/>
          </a:p>
        </p:txBody>
      </p:sp>
      <p:sp>
        <p:nvSpPr>
          <p:cNvPr id="9" name="Text 5"/>
          <p:cNvSpPr/>
          <p:nvPr/>
        </p:nvSpPr>
        <p:spPr>
          <a:xfrm>
            <a:off x="7223760" y="396049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Production &amp; Placing: Transporting &amp; Placing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5943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Moving the mixed concrete from the mixer to the construction site, using equipment like trucks or pumps.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Discharging the concrete into prepared formwork or designated areas.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Removing entrapped air from freshly poured concrete by using vibrators or other methods.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Ensuring the concrete is placed at the desired level.</a:t>
            </a:r>
            <a:endParaRPr lang="en-US" sz="1200" dirty="0"/>
          </a:p>
        </p:txBody>
      </p:sp>
      <p:sp>
        <p:nvSpPr>
          <p:cNvPr id="5" name="Shape 2"/>
          <p:cNvSpPr/>
          <p:nvPr/>
        </p:nvSpPr>
        <p:spPr>
          <a:xfrm>
            <a:off x="7086600" y="1388745"/>
            <a:ext cx="1920240" cy="2931795"/>
          </a:xfrm>
          <a:prstGeom prst="rect">
            <a:avLst>
              <a:gd name="adj" fmla="val 9524"/>
            </a:avLst>
          </a:prstGeom>
          <a:solidFill>
            <a:srgbClr val="FFFFFF"/>
          </a:solidFill>
          <a:ln/>
        </p:spPr>
      </p:sp>
      <p:pic>
        <p:nvPicPr>
          <p:cNvPr id="6" name="Image 1" descr="https://c8.alamy.com/comp/P65DBM/pouring-and-compacting-in-situ-reinforced-concrete-using-pump-and-vibrating-poker-during-reinforced-floor-slab-construction-at-the-diwa-building-lond-P65DBM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0" y="1440180"/>
            <a:ext cx="1828800" cy="282892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08</a:t>
            </a:r>
            <a:endParaRPr lang="en-US" sz="1500" dirty="0"/>
          </a:p>
        </p:txBody>
      </p:sp>
      <p:sp>
        <p:nvSpPr>
          <p:cNvPr id="9" name="Text 5"/>
          <p:cNvSpPr/>
          <p:nvPr/>
        </p:nvSpPr>
        <p:spPr>
          <a:xfrm>
            <a:off x="7223760" y="396049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Production &amp; Placing: Finishing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5943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Smoothing and texturing the concrete surface to achieve the desired appearance and functionality.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Using hand tools such as trowels to make smooth surfaces.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Creating slip-resistant and other surface patterns.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Providing moisture to concrete in its early stages to continue hydration.</a:t>
            </a:r>
            <a:endParaRPr lang="en-US" sz="1200" dirty="0"/>
          </a:p>
        </p:txBody>
      </p:sp>
      <p:sp>
        <p:nvSpPr>
          <p:cNvPr id="5" name="Shape 2"/>
          <p:cNvSpPr/>
          <p:nvPr/>
        </p:nvSpPr>
        <p:spPr>
          <a:xfrm>
            <a:off x="7086600" y="1388745"/>
            <a:ext cx="1920240" cy="2931795"/>
          </a:xfrm>
          <a:prstGeom prst="rect">
            <a:avLst>
              <a:gd name="adj" fmla="val 9524"/>
            </a:avLst>
          </a:prstGeom>
          <a:solidFill>
            <a:srgbClr val="FFFFFF"/>
          </a:solidFill>
          <a:ln/>
        </p:spPr>
      </p:sp>
      <p:pic>
        <p:nvPicPr>
          <p:cNvPr id="6" name="Image 1" descr="https://marshalltown.com/ecommerceImages/Concrete/how%20to%20pour%20slab/ConcreteToolBreakdownv2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0" y="1440180"/>
            <a:ext cx="1828800" cy="282892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09</a:t>
            </a:r>
            <a:endParaRPr lang="en-US" sz="1500" dirty="0"/>
          </a:p>
        </p:txBody>
      </p:sp>
      <p:sp>
        <p:nvSpPr>
          <p:cNvPr id="9" name="Text 5"/>
          <p:cNvSpPr/>
          <p:nvPr/>
        </p:nvSpPr>
        <p:spPr>
          <a:xfrm>
            <a:off x="7223760" y="396049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Summary: Key Takeaways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5943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Ensures ease of handling concrete.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Avoid segregation for uniform strength and quality.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green state is critical for shaping and finishing.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Proper setting time is essential for durability and structural integrity.</a:t>
            </a:r>
            <a:endParaRPr lang="en-US" sz="1200" dirty="0"/>
          </a:p>
        </p:txBody>
      </p:sp>
      <p:sp>
        <p:nvSpPr>
          <p:cNvPr id="5" name="Shape 2"/>
          <p:cNvSpPr/>
          <p:nvPr/>
        </p:nvSpPr>
        <p:spPr>
          <a:xfrm>
            <a:off x="7086600" y="1388745"/>
            <a:ext cx="1920240" cy="2931795"/>
          </a:xfrm>
          <a:prstGeom prst="rect">
            <a:avLst>
              <a:gd name="adj" fmla="val 9524"/>
            </a:avLst>
          </a:prstGeom>
          <a:solidFill>
            <a:srgbClr val="FFFFFF"/>
          </a:solidFill>
          <a:ln/>
        </p:spPr>
      </p:sp>
      <p:pic>
        <p:nvPicPr>
          <p:cNvPr id="6" name="Image 1" descr="https://cdn.vectorstock.com/i/500p/97/59/construction-building-icons-vector-20739759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0" y="1440180"/>
            <a:ext cx="1828800" cy="282892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10</a:t>
            </a:r>
            <a:endParaRPr lang="en-US" sz="1500" dirty="0"/>
          </a:p>
        </p:txBody>
      </p:sp>
      <p:sp>
        <p:nvSpPr>
          <p:cNvPr id="9" name="Text 5"/>
          <p:cNvSpPr/>
          <p:nvPr/>
        </p:nvSpPr>
        <p:spPr>
          <a:xfrm>
            <a:off x="7223760" y="396049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Visual Aids (Optional)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5943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Short clips showing various concrete mixing techniques.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Demonstrations of concrete placement in different formwork scenarios.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Tutorials on different concrete finishing methods and tools.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Illustrate processes step-by-step, such as hydration and setting, etc.</a:t>
            </a:r>
            <a:endParaRPr lang="en-US" sz="1200" dirty="0"/>
          </a:p>
        </p:txBody>
      </p:sp>
      <p:sp>
        <p:nvSpPr>
          <p:cNvPr id="5" name="Shape 2"/>
          <p:cNvSpPr/>
          <p:nvPr/>
        </p:nvSpPr>
        <p:spPr>
          <a:xfrm>
            <a:off x="7086600" y="1388745"/>
            <a:ext cx="1920240" cy="2931795"/>
          </a:xfrm>
          <a:prstGeom prst="rect">
            <a:avLst>
              <a:gd name="adj" fmla="val 9524"/>
            </a:avLst>
          </a:prstGeom>
          <a:solidFill>
            <a:srgbClr val="FFFFFF"/>
          </a:solidFill>
          <a:ln/>
        </p:spPr>
      </p:sp>
      <p:pic>
        <p:nvPicPr>
          <p:cNvPr id="6" name="Image 1" descr="https://images.finehomebuilding.com/app/uploads/2023/07/11194440/H317GR_IMG_7094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0" y="1440180"/>
            <a:ext cx="1828800" cy="282892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11</a:t>
            </a:r>
            <a:endParaRPr lang="en-US" sz="1500" dirty="0"/>
          </a:p>
        </p:txBody>
      </p:sp>
      <p:sp>
        <p:nvSpPr>
          <p:cNvPr id="9" name="Text 5"/>
          <p:cNvSpPr/>
          <p:nvPr/>
        </p:nvSpPr>
        <p:spPr>
          <a:xfrm>
            <a:off x="7223760" y="396049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46291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Table of Contents</a:t>
            </a:r>
            <a:endParaRPr lang="en-US" sz="3200" dirty="0"/>
          </a:p>
        </p:txBody>
      </p:sp>
      <p:sp>
        <p:nvSpPr>
          <p:cNvPr id="4" name="Shape 1"/>
          <p:cNvSpPr/>
          <p:nvPr/>
        </p:nvSpPr>
        <p:spPr>
          <a:xfrm>
            <a:off x="731520" y="128587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594360" y="133731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640080" y="138874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576072" y="133731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</a:t>
            </a:r>
            <a:endParaRPr lang="en-US" sz="1400" dirty="0"/>
          </a:p>
        </p:txBody>
      </p:sp>
      <p:sp>
        <p:nvSpPr>
          <p:cNvPr id="8" name="Text 5"/>
          <p:cNvSpPr/>
          <p:nvPr/>
        </p:nvSpPr>
        <p:spPr>
          <a:xfrm>
            <a:off x="1097280" y="133731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Workability of Concrete</a:t>
            </a:r>
            <a:endParaRPr lang="en-US" sz="1400" dirty="0"/>
          </a:p>
        </p:txBody>
      </p:sp>
      <p:sp>
        <p:nvSpPr>
          <p:cNvPr id="9" name="Shape 6"/>
          <p:cNvSpPr/>
          <p:nvPr/>
        </p:nvSpPr>
        <p:spPr>
          <a:xfrm>
            <a:off x="731520" y="205740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594360" y="210883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11" name="Shape 8"/>
          <p:cNvSpPr/>
          <p:nvPr/>
        </p:nvSpPr>
        <p:spPr>
          <a:xfrm>
            <a:off x="640080" y="216027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576072" y="210883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</a:t>
            </a:r>
            <a:endParaRPr lang="en-US" sz="1400" dirty="0"/>
          </a:p>
        </p:txBody>
      </p:sp>
      <p:sp>
        <p:nvSpPr>
          <p:cNvPr id="13" name="Text 10"/>
          <p:cNvSpPr/>
          <p:nvPr/>
        </p:nvSpPr>
        <p:spPr>
          <a:xfrm>
            <a:off x="1097280" y="210883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Segregation in Concrete</a:t>
            </a:r>
            <a:endParaRPr lang="en-US" sz="1400" dirty="0"/>
          </a:p>
        </p:txBody>
      </p:sp>
      <p:sp>
        <p:nvSpPr>
          <p:cNvPr id="14" name="Shape 11"/>
          <p:cNvSpPr/>
          <p:nvPr/>
        </p:nvSpPr>
        <p:spPr>
          <a:xfrm>
            <a:off x="731520" y="282892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15" name="Shape 12"/>
          <p:cNvSpPr/>
          <p:nvPr/>
        </p:nvSpPr>
        <p:spPr>
          <a:xfrm>
            <a:off x="594360" y="288036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16" name="Shape 13"/>
          <p:cNvSpPr/>
          <p:nvPr/>
        </p:nvSpPr>
        <p:spPr>
          <a:xfrm>
            <a:off x="640080" y="293179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576072" y="288036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</a:t>
            </a:r>
            <a:endParaRPr lang="en-US" sz="1400" dirty="0"/>
          </a:p>
        </p:txBody>
      </p:sp>
      <p:sp>
        <p:nvSpPr>
          <p:cNvPr id="18" name="Text 15"/>
          <p:cNvSpPr/>
          <p:nvPr/>
        </p:nvSpPr>
        <p:spPr>
          <a:xfrm>
            <a:off x="1097280" y="288036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Consequences of Segregation</a:t>
            </a:r>
            <a:endParaRPr lang="en-US" sz="1400" dirty="0"/>
          </a:p>
        </p:txBody>
      </p:sp>
      <p:sp>
        <p:nvSpPr>
          <p:cNvPr id="19" name="Shape 16"/>
          <p:cNvSpPr/>
          <p:nvPr/>
        </p:nvSpPr>
        <p:spPr>
          <a:xfrm>
            <a:off x="731520" y="360045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20" name="Shape 17"/>
          <p:cNvSpPr/>
          <p:nvPr/>
        </p:nvSpPr>
        <p:spPr>
          <a:xfrm>
            <a:off x="594360" y="365188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21" name="Shape 18"/>
          <p:cNvSpPr/>
          <p:nvPr/>
        </p:nvSpPr>
        <p:spPr>
          <a:xfrm>
            <a:off x="640080" y="370332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576072" y="365188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</a:t>
            </a:r>
            <a:endParaRPr lang="en-US" sz="1400" dirty="0"/>
          </a:p>
        </p:txBody>
      </p:sp>
      <p:sp>
        <p:nvSpPr>
          <p:cNvPr id="23" name="Text 20"/>
          <p:cNvSpPr/>
          <p:nvPr/>
        </p:nvSpPr>
        <p:spPr>
          <a:xfrm>
            <a:off x="1097280" y="365188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Green State of Concrete</a:t>
            </a:r>
            <a:endParaRPr lang="en-US" sz="1400" dirty="0"/>
          </a:p>
        </p:txBody>
      </p:sp>
      <p:sp>
        <p:nvSpPr>
          <p:cNvPr id="24" name="Shape 21"/>
          <p:cNvSpPr/>
          <p:nvPr/>
        </p:nvSpPr>
        <p:spPr>
          <a:xfrm>
            <a:off x="5029200" y="128587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25" name="Shape 22"/>
          <p:cNvSpPr/>
          <p:nvPr/>
        </p:nvSpPr>
        <p:spPr>
          <a:xfrm>
            <a:off x="4873752" y="133731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26" name="Shape 23"/>
          <p:cNvSpPr/>
          <p:nvPr/>
        </p:nvSpPr>
        <p:spPr>
          <a:xfrm>
            <a:off x="4937760" y="138874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27" name="Text 24"/>
          <p:cNvSpPr/>
          <p:nvPr/>
        </p:nvSpPr>
        <p:spPr>
          <a:xfrm>
            <a:off x="4892040" y="133731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5</a:t>
            </a:r>
            <a:endParaRPr lang="en-US" sz="1400" dirty="0"/>
          </a:p>
        </p:txBody>
      </p:sp>
      <p:sp>
        <p:nvSpPr>
          <p:cNvPr id="28" name="Text 25"/>
          <p:cNvSpPr/>
          <p:nvPr/>
        </p:nvSpPr>
        <p:spPr>
          <a:xfrm>
            <a:off x="5394960" y="133731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Setting Time of Concrete</a:t>
            </a:r>
            <a:endParaRPr lang="en-US" sz="1400" dirty="0"/>
          </a:p>
        </p:txBody>
      </p:sp>
      <p:sp>
        <p:nvSpPr>
          <p:cNvPr id="29" name="Shape 26"/>
          <p:cNvSpPr/>
          <p:nvPr/>
        </p:nvSpPr>
        <p:spPr>
          <a:xfrm>
            <a:off x="5029200" y="205740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30" name="Shape 27"/>
          <p:cNvSpPr/>
          <p:nvPr/>
        </p:nvSpPr>
        <p:spPr>
          <a:xfrm>
            <a:off x="4873752" y="210883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31" name="Shape 28"/>
          <p:cNvSpPr/>
          <p:nvPr/>
        </p:nvSpPr>
        <p:spPr>
          <a:xfrm>
            <a:off x="4937760" y="216027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32" name="Text 29"/>
          <p:cNvSpPr/>
          <p:nvPr/>
        </p:nvSpPr>
        <p:spPr>
          <a:xfrm>
            <a:off x="4892040" y="210883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6</a:t>
            </a:r>
            <a:endParaRPr lang="en-US" sz="1400" dirty="0"/>
          </a:p>
        </p:txBody>
      </p:sp>
      <p:sp>
        <p:nvSpPr>
          <p:cNvPr id="33" name="Text 30"/>
          <p:cNvSpPr/>
          <p:nvPr/>
        </p:nvSpPr>
        <p:spPr>
          <a:xfrm>
            <a:off x="5394960" y="210883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Factors Affecting Setting Time</a:t>
            </a:r>
            <a:endParaRPr lang="en-US" sz="1400" dirty="0"/>
          </a:p>
        </p:txBody>
      </p:sp>
      <p:sp>
        <p:nvSpPr>
          <p:cNvPr id="34" name="Shape 31"/>
          <p:cNvSpPr/>
          <p:nvPr/>
        </p:nvSpPr>
        <p:spPr>
          <a:xfrm>
            <a:off x="5029200" y="282892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35" name="Shape 32"/>
          <p:cNvSpPr/>
          <p:nvPr/>
        </p:nvSpPr>
        <p:spPr>
          <a:xfrm>
            <a:off x="4873752" y="288036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36" name="Shape 33"/>
          <p:cNvSpPr/>
          <p:nvPr/>
        </p:nvSpPr>
        <p:spPr>
          <a:xfrm>
            <a:off x="4937760" y="293179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37" name="Text 34"/>
          <p:cNvSpPr/>
          <p:nvPr/>
        </p:nvSpPr>
        <p:spPr>
          <a:xfrm>
            <a:off x="4892040" y="288036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7</a:t>
            </a:r>
            <a:endParaRPr lang="en-US" sz="1400" dirty="0"/>
          </a:p>
        </p:txBody>
      </p:sp>
      <p:sp>
        <p:nvSpPr>
          <p:cNvPr id="38" name="Text 35"/>
          <p:cNvSpPr/>
          <p:nvPr/>
        </p:nvSpPr>
        <p:spPr>
          <a:xfrm>
            <a:off x="5394960" y="288036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Production &amp; Placing: Batching &amp; Mixing</a:t>
            </a:r>
            <a:endParaRPr lang="en-US" sz="1400" dirty="0"/>
          </a:p>
        </p:txBody>
      </p:sp>
      <p:sp>
        <p:nvSpPr>
          <p:cNvPr id="39" name="Shape 36"/>
          <p:cNvSpPr/>
          <p:nvPr/>
        </p:nvSpPr>
        <p:spPr>
          <a:xfrm>
            <a:off x="5029200" y="360045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40" name="Shape 37"/>
          <p:cNvSpPr/>
          <p:nvPr/>
        </p:nvSpPr>
        <p:spPr>
          <a:xfrm>
            <a:off x="4873752" y="365188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41" name="Shape 38"/>
          <p:cNvSpPr/>
          <p:nvPr/>
        </p:nvSpPr>
        <p:spPr>
          <a:xfrm>
            <a:off x="4937760" y="370332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42" name="Text 39"/>
          <p:cNvSpPr/>
          <p:nvPr/>
        </p:nvSpPr>
        <p:spPr>
          <a:xfrm>
            <a:off x="4892040" y="365188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8</a:t>
            </a:r>
            <a:endParaRPr lang="en-US" sz="1400" dirty="0"/>
          </a:p>
        </p:txBody>
      </p:sp>
      <p:sp>
        <p:nvSpPr>
          <p:cNvPr id="43" name="Text 40"/>
          <p:cNvSpPr/>
          <p:nvPr/>
        </p:nvSpPr>
        <p:spPr>
          <a:xfrm>
            <a:off x="5394960" y="365188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Production &amp; Placing: Transporting &amp; Placing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731520" y="128587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594360" y="133731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640080" y="138874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576072" y="133731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1097280" y="133731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Production &amp; Placing: Finishing</a:t>
            </a:r>
            <a:endParaRPr lang="en-US" sz="1400" dirty="0"/>
          </a:p>
        </p:txBody>
      </p:sp>
      <p:sp>
        <p:nvSpPr>
          <p:cNvPr id="8" name="Shape 5"/>
          <p:cNvSpPr/>
          <p:nvPr/>
        </p:nvSpPr>
        <p:spPr>
          <a:xfrm>
            <a:off x="731520" y="205740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594360" y="210883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640080" y="216027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576072" y="210883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10</a:t>
            </a:r>
            <a:endParaRPr lang="en-US" sz="1400" dirty="0"/>
          </a:p>
        </p:txBody>
      </p:sp>
      <p:sp>
        <p:nvSpPr>
          <p:cNvPr id="12" name="Text 9"/>
          <p:cNvSpPr/>
          <p:nvPr/>
        </p:nvSpPr>
        <p:spPr>
          <a:xfrm>
            <a:off x="1097280" y="210883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Summary: Key Takeaways</a:t>
            </a:r>
            <a:endParaRPr lang="en-US" sz="1400" dirty="0"/>
          </a:p>
        </p:txBody>
      </p:sp>
      <p:sp>
        <p:nvSpPr>
          <p:cNvPr id="13" name="Shape 10"/>
          <p:cNvSpPr/>
          <p:nvPr/>
        </p:nvSpPr>
        <p:spPr>
          <a:xfrm>
            <a:off x="731520" y="282892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14" name="Shape 11"/>
          <p:cNvSpPr/>
          <p:nvPr/>
        </p:nvSpPr>
        <p:spPr>
          <a:xfrm>
            <a:off x="594360" y="288036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15" name="Shape 12"/>
          <p:cNvSpPr/>
          <p:nvPr/>
        </p:nvSpPr>
        <p:spPr>
          <a:xfrm>
            <a:off x="640080" y="293179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576072" y="288036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11</a:t>
            </a:r>
            <a:endParaRPr lang="en-US" sz="1400" dirty="0"/>
          </a:p>
        </p:txBody>
      </p:sp>
      <p:sp>
        <p:nvSpPr>
          <p:cNvPr id="17" name="Text 14"/>
          <p:cNvSpPr/>
          <p:nvPr/>
        </p:nvSpPr>
        <p:spPr>
          <a:xfrm>
            <a:off x="1097280" y="288036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Visual Aids (Optional)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Workability of Concrete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5943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Ease of mixing, placing, compacting, and finishing concrete.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Water content significantly influences the workability of concrete. More water generally increases workability.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Aggregate size and shape affect workability. Rounded aggregates improve it compared to angular ones.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Certain admixtures can be used to enhance workability without increasing water content.</a:t>
            </a:r>
            <a:endParaRPr lang="en-US" sz="1200" dirty="0"/>
          </a:p>
        </p:txBody>
      </p:sp>
      <p:sp>
        <p:nvSpPr>
          <p:cNvPr id="5" name="Shape 2"/>
          <p:cNvSpPr/>
          <p:nvPr/>
        </p:nvSpPr>
        <p:spPr>
          <a:xfrm>
            <a:off x="7086600" y="1388745"/>
            <a:ext cx="1920240" cy="2931795"/>
          </a:xfrm>
          <a:prstGeom prst="rect">
            <a:avLst>
              <a:gd name="adj" fmla="val 9524"/>
            </a:avLst>
          </a:prstGeom>
          <a:solidFill>
            <a:srgbClr val="FFFFFF"/>
          </a:solidFill>
          <a:ln/>
        </p:spPr>
      </p:sp>
      <p:pic>
        <p:nvPicPr>
          <p:cNvPr id="6" name="Image 1" descr="https://civilweb-spreadsheets.com/wp-content/uploads/2020/01/Grading-of-Aggregates-in-Concrete-Analysis-1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0" y="1440180"/>
            <a:ext cx="1828800" cy="282892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01</a:t>
            </a:r>
            <a:endParaRPr lang="en-US" sz="1500" dirty="0"/>
          </a:p>
        </p:txBody>
      </p:sp>
      <p:sp>
        <p:nvSpPr>
          <p:cNvPr id="9" name="Text 5"/>
          <p:cNvSpPr/>
          <p:nvPr/>
        </p:nvSpPr>
        <p:spPr>
          <a:xfrm>
            <a:off x="7223760" y="396049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Segregation in Concrete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5943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Separation of coarse aggregates from the cement paste, leading to non-uniformity.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Over-vibration causes heavier aggregates to sink, leading to segregation.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 high water-cement ratio reduces cohesion and increases the risk of segregation.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Dropping concrete from a height causes coarse aggregates to separate from the paste.</a:t>
            </a:r>
            <a:endParaRPr lang="en-US" sz="1200" dirty="0"/>
          </a:p>
        </p:txBody>
      </p:sp>
      <p:sp>
        <p:nvSpPr>
          <p:cNvPr id="5" name="Shape 2"/>
          <p:cNvSpPr/>
          <p:nvPr/>
        </p:nvSpPr>
        <p:spPr>
          <a:xfrm>
            <a:off x="7086600" y="1388745"/>
            <a:ext cx="1920240" cy="2931795"/>
          </a:xfrm>
          <a:prstGeom prst="rect">
            <a:avLst>
              <a:gd name="adj" fmla="val 9524"/>
            </a:avLst>
          </a:prstGeom>
          <a:solidFill>
            <a:srgbClr val="FFFFFF"/>
          </a:solidFill>
          <a:ln/>
        </p:spPr>
      </p:sp>
      <p:pic>
        <p:nvPicPr>
          <p:cNvPr id="6" name="Image 1" descr="https://assets-news.housing.com/news/wp-content/uploads/2022/11/25142323/image1-10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0" y="1440180"/>
            <a:ext cx="1828800" cy="282892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02</a:t>
            </a:r>
            <a:endParaRPr lang="en-US" sz="1500" dirty="0"/>
          </a:p>
        </p:txBody>
      </p:sp>
      <p:sp>
        <p:nvSpPr>
          <p:cNvPr id="9" name="Text 5"/>
          <p:cNvSpPr/>
          <p:nvPr/>
        </p:nvSpPr>
        <p:spPr>
          <a:xfrm>
            <a:off x="7223760" y="396049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Consequences of Segregation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5943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Segregation results in areas with insufficient cement paste, leading to reduced strength.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Segregated concrete has variable composition, causing inconsistent performance.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Segregation can increase permeability, making concrete more susceptible to deterioration.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Segregation can lead to surface defects such as honeycombing.</a:t>
            </a:r>
            <a:endParaRPr lang="en-US" sz="1200" dirty="0"/>
          </a:p>
        </p:txBody>
      </p:sp>
      <p:sp>
        <p:nvSpPr>
          <p:cNvPr id="5" name="Shape 2"/>
          <p:cNvSpPr/>
          <p:nvPr/>
        </p:nvSpPr>
        <p:spPr>
          <a:xfrm>
            <a:off x="7086600" y="1388745"/>
            <a:ext cx="1920240" cy="2931795"/>
          </a:xfrm>
          <a:prstGeom prst="rect">
            <a:avLst>
              <a:gd name="adj" fmla="val 9524"/>
            </a:avLst>
          </a:prstGeom>
          <a:solidFill>
            <a:srgbClr val="FFFFFF"/>
          </a:solidFill>
          <a:ln/>
        </p:spPr>
      </p:sp>
      <p:pic>
        <p:nvPicPr>
          <p:cNvPr id="6" name="Image 1" descr="https://assets-news.housing.com/news/wp-content/uploads/2022/11/25142323/image1-10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0" y="1440180"/>
            <a:ext cx="1828800" cy="282892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03</a:t>
            </a:r>
            <a:endParaRPr lang="en-US" sz="1500" dirty="0"/>
          </a:p>
        </p:txBody>
      </p:sp>
      <p:sp>
        <p:nvSpPr>
          <p:cNvPr id="9" name="Text 5"/>
          <p:cNvSpPr/>
          <p:nvPr/>
        </p:nvSpPr>
        <p:spPr>
          <a:xfrm>
            <a:off x="7223760" y="396049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Green State of Concrete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5943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stage after placing concrete but before it has significantly hardened.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Concrete in its green state is still plastic and easily moldable.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This stage is crucial for shaping, texturing, and finishing the concrete surface.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concrete is susceptible to damage from external factors during this stage.</a:t>
            </a:r>
            <a:endParaRPr lang="en-US" sz="1200" dirty="0"/>
          </a:p>
        </p:txBody>
      </p:sp>
      <p:sp>
        <p:nvSpPr>
          <p:cNvPr id="5" name="Shape 2"/>
          <p:cNvSpPr/>
          <p:nvPr/>
        </p:nvSpPr>
        <p:spPr>
          <a:xfrm>
            <a:off x="7086600" y="1388745"/>
            <a:ext cx="1920240" cy="2931795"/>
          </a:xfrm>
          <a:prstGeom prst="rect">
            <a:avLst>
              <a:gd name="adj" fmla="val 9524"/>
            </a:avLst>
          </a:prstGeom>
          <a:solidFill>
            <a:srgbClr val="FFFFFF"/>
          </a:solidFill>
          <a:ln/>
        </p:spPr>
      </p:sp>
      <p:pic>
        <p:nvPicPr>
          <p:cNvPr id="6" name="Image 1" descr="https://www.nox-crete.com/wp-content/uploads/2024/06/Stage-1-Patio-Finishing-2024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0" y="1440180"/>
            <a:ext cx="1828800" cy="282892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04</a:t>
            </a:r>
            <a:endParaRPr lang="en-US" sz="1500" dirty="0"/>
          </a:p>
        </p:txBody>
      </p:sp>
      <p:sp>
        <p:nvSpPr>
          <p:cNvPr id="9" name="Text 5"/>
          <p:cNvSpPr/>
          <p:nvPr/>
        </p:nvSpPr>
        <p:spPr>
          <a:xfrm>
            <a:off x="7223760" y="396049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Setting Time of Concrete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5943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point when concrete begins to stiffen (approximately 30–90 minutes).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point when concrete loses plasticity and can bear some load (approximately 6–10 hours).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Higher temperatures accelerate setting, while lower temperatures retard it.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Higher water-cement ratios can slightly delay the setting process.</a:t>
            </a:r>
            <a:endParaRPr lang="en-US" sz="1200" dirty="0"/>
          </a:p>
        </p:txBody>
      </p:sp>
      <p:sp>
        <p:nvSpPr>
          <p:cNvPr id="5" name="Shape 2"/>
          <p:cNvSpPr/>
          <p:nvPr/>
        </p:nvSpPr>
        <p:spPr>
          <a:xfrm>
            <a:off x="7086600" y="1388745"/>
            <a:ext cx="1920240" cy="2931795"/>
          </a:xfrm>
          <a:prstGeom prst="rect">
            <a:avLst>
              <a:gd name="adj" fmla="val 9524"/>
            </a:avLst>
          </a:prstGeom>
          <a:solidFill>
            <a:srgbClr val="FFFFFF"/>
          </a:solidFill>
          <a:ln/>
        </p:spPr>
      </p:sp>
      <p:pic>
        <p:nvPicPr>
          <p:cNvPr id="6" name="Image 1" descr="https://www.powerblanket.com/wp-content/uploads/2018/10/Copy-of-Copy-of-Powerblanket-has-sold-so-many-pdf-768x1024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0" y="1440180"/>
            <a:ext cx="1828800" cy="282892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05</a:t>
            </a:r>
            <a:endParaRPr lang="en-US" sz="1500" dirty="0"/>
          </a:p>
        </p:txBody>
      </p:sp>
      <p:sp>
        <p:nvSpPr>
          <p:cNvPr id="9" name="Text 5"/>
          <p:cNvSpPr/>
          <p:nvPr/>
        </p:nvSpPr>
        <p:spPr>
          <a:xfrm>
            <a:off x="7223760" y="396049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Factors Affecting Setting Time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5943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Retarding admixtures can extend setting time, while accelerating admixtures shorten it.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Different types of cement have varying setting times.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Low humidity environments can accelerate surface drying, potentially affecting setting.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Fine aggregates can lead to flash setting if proper care is not taken.</a:t>
            </a:r>
            <a:endParaRPr lang="en-US" sz="1200" dirty="0"/>
          </a:p>
        </p:txBody>
      </p:sp>
      <p:sp>
        <p:nvSpPr>
          <p:cNvPr id="5" name="Shape 2"/>
          <p:cNvSpPr/>
          <p:nvPr/>
        </p:nvSpPr>
        <p:spPr>
          <a:xfrm>
            <a:off x="7086600" y="1388745"/>
            <a:ext cx="1920240" cy="2931795"/>
          </a:xfrm>
          <a:prstGeom prst="rect">
            <a:avLst>
              <a:gd name="adj" fmla="val 9524"/>
            </a:avLst>
          </a:prstGeom>
          <a:solidFill>
            <a:srgbClr val="FFFFFF"/>
          </a:solidFill>
          <a:ln/>
        </p:spPr>
      </p:sp>
      <p:pic>
        <p:nvPicPr>
          <p:cNvPr id="6" name="Image 1" descr="https://www.powerblanket.com/wp-content/uploads/2018/10/Copy-of-Copy-of-Powerblanket-has-sold-so-many-pdf-768x1024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0" y="1440180"/>
            <a:ext cx="1828800" cy="282892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06</a:t>
            </a:r>
            <a:endParaRPr lang="en-US" sz="1500" dirty="0"/>
          </a:p>
        </p:txBody>
      </p:sp>
      <p:sp>
        <p:nvSpPr>
          <p:cNvPr id="9" name="Text 5"/>
          <p:cNvSpPr/>
          <p:nvPr/>
        </p:nvSpPr>
        <p:spPr>
          <a:xfrm>
            <a:off x="7223760" y="396049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2025-07-02T11:06:43Z</dcterms:created>
  <dcterms:modified xsi:type="dcterms:W3CDTF">2025-07-02T11:06:43Z</dcterms:modified>
</cp:coreProperties>
</file>