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2.png"/><Relationship Id="rId5" Type="http://schemas.openxmlformats.org/officeDocument/2006/relationships/image" Target="../media/image-10-2.png"/><Relationship Id="rId6" Type="http://schemas.openxmlformats.org/officeDocument/2006/relationships/image" Target="../media/image-10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image" Target="../media/image-11-2.png"/><Relationship Id="rId3" Type="http://schemas.openxmlformats.org/officeDocument/2006/relationships/image" Target="../media/image-11-2.png"/><Relationship Id="rId4" Type="http://schemas.openxmlformats.org/officeDocument/2006/relationships/image" Target="../media/image-11-2.png"/><Relationship Id="rId5" Type="http://schemas.openxmlformats.org/officeDocument/2006/relationships/image" Target="../media/image-11-2.png"/><Relationship Id="rId6" Type="http://schemas.openxmlformats.org/officeDocument/2006/relationships/image" Target="../media/image-11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image" Target="../media/image-12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image" Target="../media/image-13-2.png"/><Relationship Id="rId3" Type="http://schemas.openxmlformats.org/officeDocument/2006/relationships/image" Target="../media/image-13-2.png"/><Relationship Id="rId4" Type="http://schemas.openxmlformats.org/officeDocument/2006/relationships/image" Target="../media/image-13-2.png"/><Relationship Id="rId5" Type="http://schemas.openxmlformats.org/officeDocument/2006/relationships/image" Target="../media/image-13-2.png"/><Relationship Id="rId6" Type="http://schemas.openxmlformats.org/officeDocument/2006/relationships/image" Target="../media/image-13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3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3.png"/><Relationship Id="rId10" Type="http://schemas.openxmlformats.org/officeDocument/2006/relationships/image" Target="../media/image-2-2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2.png"/><Relationship Id="rId4" Type="http://schemas.openxmlformats.org/officeDocument/2006/relationships/image" Target="../media/image-4-2.png"/><Relationship Id="rId5" Type="http://schemas.openxmlformats.org/officeDocument/2006/relationships/image" Target="../media/image-4-2.png"/><Relationship Id="rId6" Type="http://schemas.openxmlformats.org/officeDocument/2006/relationships/image" Target="../media/image-4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2.png"/><Relationship Id="rId5" Type="http://schemas.openxmlformats.org/officeDocument/2006/relationships/image" Target="../media/image-5-2.png"/><Relationship Id="rId6" Type="http://schemas.openxmlformats.org/officeDocument/2006/relationships/image" Target="../media/image-5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2.png"/><Relationship Id="rId5" Type="http://schemas.openxmlformats.org/officeDocument/2006/relationships/image" Target="../media/image-6-2.png"/><Relationship Id="rId6" Type="http://schemas.openxmlformats.org/officeDocument/2006/relationships/image" Target="../media/image-6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2.png"/><Relationship Id="rId4" Type="http://schemas.openxmlformats.org/officeDocument/2006/relationships/image" Target="../media/image-7-2.png"/><Relationship Id="rId5" Type="http://schemas.openxmlformats.org/officeDocument/2006/relationships/image" Target="../media/image-7-2.png"/><Relationship Id="rId6" Type="http://schemas.openxmlformats.org/officeDocument/2006/relationships/image" Target="../media/image-7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image" Target="../media/image-8-2.png"/><Relationship Id="rId3" Type="http://schemas.openxmlformats.org/officeDocument/2006/relationships/image" Target="../media/image-8-2.png"/><Relationship Id="rId4" Type="http://schemas.openxmlformats.org/officeDocument/2006/relationships/image" Target="../media/image-8-2.png"/><Relationship Id="rId5" Type="http://schemas.openxmlformats.org/officeDocument/2006/relationships/image" Target="../media/image-8-2.png"/><Relationship Id="rId6" Type="http://schemas.openxmlformats.org/officeDocument/2006/relationships/image" Target="../media/image-8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png"/><Relationship Id="rId3" Type="http://schemas.openxmlformats.org/officeDocument/2006/relationships/image" Target="../media/image-9-2.png"/><Relationship Id="rId4" Type="http://schemas.openxmlformats.org/officeDocument/2006/relationships/image" Target="../media/image-9-2.png"/><Relationship Id="rId5" Type="http://schemas.openxmlformats.org/officeDocument/2006/relationships/image" Target="../media/image-9-2.png"/><Relationship Id="rId6" Type="http://schemas.openxmlformats.org/officeDocument/2006/relationships/image" Target="../media/image-9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285875"/>
            <a:ext cx="6400800" cy="154305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00000"/>
                </a:solidFill>
                <a:latin typeface="Urbanist" pitchFamily="34" charset="0"/>
                <a:ea typeface="Urbanist" pitchFamily="34" charset="-122"/>
                <a:cs typeface="Urbanist" pitchFamily="34" charset="-120"/>
              </a:rPr>
              <a:t>Conquering the Silent Killer: A Guide to Hypertension Medications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371600" y="2983230"/>
            <a:ext cx="64008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Understanding and Managing High Blood Pressure Through Pharmacological Interventions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Beta-Blockers: Slowing Down the Pace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Blocking Adrenaline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Beta-blockers work by blocking the effects of adrenaline on the heart and blood vessels, slowing heart rate and reducing blood...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Used for Specific Conditions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Beta-blockers are often used in individuals with hypertension who also have other conditions, such as angina, heart failure, or anxiety....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Common Beta-Blockers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Examples of beta-blockers include metoprolol, atenolol, and propranolol. Doctor consultation is must before taking it.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Potential Side Effects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Possible side effects of beta-blockers include fatigue, dizziness, cold extremities, and slowed heart rate. Disucss every issue with your doctor....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Not for Everyone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Beta-blockers may not be suitable for individuals with asthma or certain other medical conditions. Doctor consultation is must before taking...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Alpha-Blockers: Relaxing Arteries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Blocking Alpha Receptors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Alpha-blockers work by blocking alpha receptors in the blood vessels, causing them to relax and widen, which lowers blood pressure....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Less Commonly Used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Alpha-blockers are generally not the first-line treatment for hypertension but may be used in certain cases, such as individuals with...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Common Alpha-Blockers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Examples of alpha-blockers include prazosin, terazosin, and doxazosin. Doctor consultation is needed before taking it.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Risk of Orthostatic Hypotension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potential side effect of alpha-blockers is orthostatic hypotension, a sudden drop in blood pressure upon standing, which can cause...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Monitoring for Side Effects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Regular monitoring of blood pressure and symptoms is important when taking alpha-blockers to manage potential side effects. Take Doctor consultation.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Combination Therapy: Synergistic Power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Multiple Mechanisms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Combination therapy involves using two or more antihypertensive medications with different mechanisms of action to achieve better blood pressure control....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Fixed-Dose Combinations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Fixed-dose combination pills combine two or more medications into a single pill, which can improve adherence and simplify treatment. Take...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Tailored to Individual Needs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choice of medications for combination therapy is tailored to each individual's specific needs, considering factors such as co-existing conditions....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Increased Effectiveness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Combination therapy can be more effective at lowering blood pressure than using a single medication at a higher dose, while...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Careful Monitoring Required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Careful monitoring of blood pressure and side effects is essential when using combination therapy to ensure optimal outcomes and minimize...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Appreciation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taking the time to learn about hypertension medications. Your health is our priority.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Knowledge is Power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hope this presentation has provided valuable insights into managing high blood pressure effectively.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Consult Your Doctor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Remember, this information is for educational purposes only. Always consult with your doctor for personalized medical advice and treatment.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Stay Informed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Stay informed about your health and actively participate in your healthcare decisions for a healthier future.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Wishing You Wellness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wish you good health and success in managing your blood pressure and overall well-being. Take care and live well!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Decoding Hypertension: The Unseen Threat</a:t>
            </a:r>
            <a:endParaRPr lang="en-US" sz="1200" dirty="0"/>
          </a:p>
        </p:txBody>
      </p:sp>
      <p:pic>
        <p:nvPicPr>
          <p:cNvPr id="6" name="Image 1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47472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393192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Treatment Goals: A Healthier Tomorrow</a:t>
            </a:r>
            <a:endParaRPr lang="en-US" sz="1200" dirty="0"/>
          </a:p>
        </p:txBody>
      </p:sp>
      <p:pic>
        <p:nvPicPr>
          <p:cNvPr id="9" name="Image 2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30936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76656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Diuretics: Nature's Pressure Relievers</a:t>
            </a:r>
            <a:endParaRPr lang="en-US" sz="1200" dirty="0"/>
          </a:p>
        </p:txBody>
      </p:sp>
      <p:pic>
        <p:nvPicPr>
          <p:cNvPr id="12" name="Image 3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4008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09728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ACE Inhibitors: Blocking the Pressure Signal</a:t>
            </a:r>
            <a:endParaRPr lang="en-US" sz="1200" dirty="0"/>
          </a:p>
        </p:txBody>
      </p:sp>
      <p:pic>
        <p:nvPicPr>
          <p:cNvPr id="15" name="Image 4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472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47472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393192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ARBs: Another Route to Relaxation</a:t>
            </a:r>
            <a:endParaRPr lang="en-US" sz="1200" dirty="0"/>
          </a:p>
        </p:txBody>
      </p:sp>
      <p:pic>
        <p:nvPicPr>
          <p:cNvPr id="18" name="Image 5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9360" y="2314575"/>
            <a:ext cx="457200" cy="41148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30936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06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676656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Calcium Channel Blockers: Relaxing Blood Vessels</a:t>
            </a:r>
            <a:endParaRPr lang="en-US" sz="1200" dirty="0"/>
          </a:p>
        </p:txBody>
      </p:sp>
      <p:pic>
        <p:nvPicPr>
          <p:cNvPr id="21" name="Image 6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0" y="3343275"/>
            <a:ext cx="457200" cy="41148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64008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07</a:t>
            </a:r>
            <a:endParaRPr lang="en-US" sz="1400" dirty="0"/>
          </a:p>
        </p:txBody>
      </p:sp>
      <p:sp>
        <p:nvSpPr>
          <p:cNvPr id="23" name="Text 14"/>
          <p:cNvSpPr/>
          <p:nvPr/>
        </p:nvSpPr>
        <p:spPr>
          <a:xfrm>
            <a:off x="109728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Beta-Blockers: Slowing Down the Pace</a:t>
            </a:r>
            <a:endParaRPr lang="en-US" sz="1200" dirty="0"/>
          </a:p>
        </p:txBody>
      </p:sp>
      <p:pic>
        <p:nvPicPr>
          <p:cNvPr id="24" name="Image 7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74720" y="3343275"/>
            <a:ext cx="457200" cy="411480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347472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08</a:t>
            </a:r>
            <a:endParaRPr lang="en-US" sz="1400" dirty="0"/>
          </a:p>
        </p:txBody>
      </p:sp>
      <p:sp>
        <p:nvSpPr>
          <p:cNvPr id="26" name="Text 16"/>
          <p:cNvSpPr/>
          <p:nvPr/>
        </p:nvSpPr>
        <p:spPr>
          <a:xfrm>
            <a:off x="393192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Alpha-Blockers: Relaxing Arteries</a:t>
            </a:r>
            <a:endParaRPr lang="en-US" sz="1200" dirty="0"/>
          </a:p>
        </p:txBody>
      </p:sp>
      <p:pic>
        <p:nvPicPr>
          <p:cNvPr id="27" name="Image 8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9360" y="3343275"/>
            <a:ext cx="457200" cy="411480"/>
          </a:xfrm>
          <a:prstGeom prst="rect">
            <a:avLst/>
          </a:prstGeom>
        </p:spPr>
      </p:pic>
      <p:sp>
        <p:nvSpPr>
          <p:cNvPr id="28" name="Text 17"/>
          <p:cNvSpPr/>
          <p:nvPr/>
        </p:nvSpPr>
        <p:spPr>
          <a:xfrm>
            <a:off x="630936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09</a:t>
            </a:r>
            <a:endParaRPr lang="en-US" sz="1400" dirty="0"/>
          </a:p>
        </p:txBody>
      </p:sp>
      <p:sp>
        <p:nvSpPr>
          <p:cNvPr id="29" name="Text 18"/>
          <p:cNvSpPr/>
          <p:nvPr/>
        </p:nvSpPr>
        <p:spPr>
          <a:xfrm>
            <a:off x="676656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Combination Therapy: Synergistic Power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Decoding Hypertension: The Unseen Threat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Defining Hypertension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Hypertension, or high blood pressure, is a common condition and is defined as elevated blood pressure persistently increases the force...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The Silent Killer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Often asymptomatic, hypertension silently damages organs like the heart, brain, and kidneys before noticeable symptoms appear. Early detection is critical.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Understanding Blood Pressure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Blood pressure is recorded as two numbers: systolic (pressure during heartbeats) and diastolic (pressure between beats), measured in millimeters of...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Diagnosis Thresholds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Hypertension is typically diagnosed when blood pressure consistently measures 130/80 mmHg or higher, according to current guidelines.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Impact on Cardiovascular Health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Sustained high blood pressure puts significant strain on the cardiovascular system, increasing the risk of heart attack, stroke, and heart...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Treatment Goals: A Healthier Tomorrow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Reducing Cardiovascular Risk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primary goal of treating hypertension is to lower blood pressure to reduce the risk of cardiovascular events and improve...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Target Blood Pressure Levels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specific target blood pressure level varies, but generally aims for below 130/80 mmHg, especially in individuals with other health...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Lifestyle Modifications First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Lifestyle changes such as diet, exercise, and weight management are often recommended as the first line of treatment for mild...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When Medications are Needed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Medications are typically prescribed when lifestyle modifications are insufficient to achieve target blood pressure or in cases of more severe...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Individualized Treatment Plans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Treatment plans should be tailored to each individual's health profile, considering factors such as age, ethnicity, and co-existing medical conditions.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Diuretics: Nature's Pressure Relievers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Mechanism of Action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Diuretics work by helping the kidneys eliminate excess sodium and water from the body, which reduces blood volume and lowers...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Types of Diuretics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Common types of diuretics used for hypertension include thiazide diuretics (e.g., hydrochlorothiazide), loop diuretics (e.g., furosemide), and potassium-sparing diuretics.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Thiazide Diuretics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Thiazide diuretics are often the first-line diuretic used for hypertension due to their effectiveness and generally favorable side effect profile.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Monitoring Electrolytes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Diuretics can affect electrolyte balance, so regular monitoring of potassium, sodium, and other electrolytes is important during treatment.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Potential Side Effects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Possible side effects of diuretics include dehydration, electrolyte imbalances, dizziness, and increased urination. Discuss any concerns with your doctor.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ACE Inhibitors: Blocking the Pressure Signal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The Renin-Angiotensin System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ACE inhibitors target the renin-angiotensin system (RAS), a hormone system that regulates blood pressure. ACE stands for Angiotensin-converting enzyme.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Mechanism of Action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ACE inhibitors block the production of angiotensin II, a powerful vasoconstrictor, leading to vasodilation and reduced blood pressure.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Common ACE Inhibitors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Examples of ACE inhibitors include lisinopril, enalapril, and ramipril. These medications are often prescribed for hypertension and heart failure.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Cough as a Side Effect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common side effect of ACE inhibitors is a dry, persistent cough. If this occurs, consult your doctor about alternative...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Monitoring Kidney Function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ACE inhibitors can affect kidney function, so regular monitoring is recommended, especially in individuals with pre-existing kidney disease.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ARBs: Another Route to Relaxation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Blocking Angiotensin Receptors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ARBs, or angiotensin II receptor blockers, work by blocking the action of angiotensin II at its receptors, preventing vasoconstriction.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Similar to ACE Inhibitors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ARBs have a similar blood pressure-lowering effect to ACE inhibitors but are less likely to cause a cough, making them...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Common ARBs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Examples of ARBs include losartan, valsartan, and olmesartan. These medications are also used for hypertension, heart failure, and kidney disease.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Benefits for Kidney Protection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ARBs can provide kidney protection, particularly in individuals with diabetes or chronic kidney disease. Doctor consultation is mendatory.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Monitoring Blood Pressure Regularly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Regular monitoring of blood pressure is essential when taking ARBs to ensure the medication is effectively controlling blood pressure.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Calcium Channel Blockers: Relaxing Blood Vessels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Calcium's Role in Contraction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Calcium channel blockers (CCBs) work by blocking calcium from entering the cells of the heart and blood vessels, causing relaxation.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Types of CCBs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There are two main types of CCBs: dihydropyridines (e.g., amlodipine) and non-dihydropyridines (e.g., verapamil, diltiazem). Consult with doctor before use.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Dihydropyridines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Dihydropyridine CCBs primarily affect blood vessels, leading to vasodilation and reduced blood pressure. Proper consultation is neccessary.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Non-Dihydropyridines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Non-dihydropyridine CCBs affect both the heart and blood vessels, slowing heart rate and reducing blood pressure. Proper consultation is neccessary.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Common Side Effects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Possible side effects of CCBs include headache, flushing, swelling in the ankles, and constipation. Discuss any concerns with your doctor.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2025-07-06T19:19:08Z</dcterms:created>
  <dcterms:modified xsi:type="dcterms:W3CDTF">2025-07-06T19:19:08Z</dcterms:modified>
</cp:coreProperties>
</file>