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notesMasterIdLst>
    <p:notesMasterId r:id="rId14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m.media-amazon.com/images/I/51YvHsVWZUS._AC_UF1000,1000_QL80_.jpg" TargetMode="External"/><Relationship Id="rId1" Type="http://schemas.openxmlformats.org/officeDocument/2006/relationships/image" Target="../media/image-1-1.jp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upload.wikimedia.org/wikipedia/commons/9/95/Cryopreservation_USDA_Gene_Bank.jpg" TargetMode="External"/><Relationship Id="rId1" Type="http://schemas.openxmlformats.org/officeDocument/2006/relationships/image" Target="../media/image-10-1.jpg"/><Relationship Id="rId2" Type="http://schemas.openxmlformats.org/officeDocument/2006/relationships/image" Target="../media/image-10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a.springernature.com/m685/springer-static/image/art%3A10.1038%2Fs41598-019-38588-6/MediaObjects/41598_2019_38588_Fig1_HTML.png" TargetMode="External"/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es.rawpixel.com/image_800/czNmcy1wcml2YXRlL3Jhd3BpeGVsX2ltYWdlcy93ZWJzaXRlX2NvbnRlbnQvbHIvdjg5My1hdW0tNzQuanBn.jpg" TargetMode="External"/><Relationship Id="rId1" Type="http://schemas.openxmlformats.org/officeDocument/2006/relationships/image" Target="../media/image-12-1.jpg"/><Relationship Id="rId2" Type="http://schemas.openxmlformats.org/officeDocument/2006/relationships/image" Target="../media/image-12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dpi.com/animals/animals-12-00791/article_deploy/html/images/animals-12-00791-g001.png" TargetMode="External"/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a.springernature.com/full/springer-static/image/art%3A10.1038%2Fs41598-021-93604-y/MediaObjects/41598_2021_93604_Fig1_HTML.png" TargetMode="External"/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dnintech.com/media/chapter/66461/1689228569/media/F1.png" TargetMode="External"/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tcheryinternational.com/wp-content/uploads/2019/07/4060ef056202be2c8bfb16456db28342.jpg" TargetMode="External"/><Relationship Id="rId1" Type="http://schemas.openxmlformats.org/officeDocument/2006/relationships/image" Target="../media/image-6-1.jpg"/><Relationship Id="rId2" Type="http://schemas.openxmlformats.org/officeDocument/2006/relationships/image" Target="../media/image-6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koiorganisationinternational.org/sites/default/files/fish%20diversity.jpg" TargetMode="External"/><Relationship Id="rId1" Type="http://schemas.openxmlformats.org/officeDocument/2006/relationships/image" Target="../media/image-7-1.jpg"/><Relationship Id="rId2" Type="http://schemas.openxmlformats.org/officeDocument/2006/relationships/image" Target="../media/image-7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eedandadditive.com/wp-content/uploads/New-Research-Animal-health-and-welfare-is-future-of-sustainable-aquaculture01.jpg" TargetMode="External"/><Relationship Id="rId1" Type="http://schemas.openxmlformats.org/officeDocument/2006/relationships/image" Target="../media/image-8-1.jpg"/><Relationship Id="rId2" Type="http://schemas.openxmlformats.org/officeDocument/2006/relationships/image" Target="../media/image-8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9-wret.s3.us-west-2.amazonaws.com/assets/palladium/production/s3fs-public/media/images/FishSoundWaves09.jpg" TargetMode="External"/><Relationship Id="rId1" Type="http://schemas.openxmlformats.org/officeDocument/2006/relationships/image" Target="../media/image-9-1.jpg"/><Relationship Id="rId2" Type="http://schemas.openxmlformats.org/officeDocument/2006/relationships/image" Target="../media/image-9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m.media-amazon.com/images/I/51YvHsVWZUS._AC_UF1000,1000_QL80_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3657600" cy="51435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4114800" y="2314575"/>
            <a:ext cx="4572000" cy="257175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32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Cryopreservation: Freezing Fish Gametes for the Future
</a:t>
            </a:r>
            <a:pPr indent="0" marL="0">
              <a:lnSpc>
                <a:spcPts val="15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Preserving Genetic Diversity and Advancing Aquaculture Through Gamete Cryopreservation</a:t>
            </a:r>
            <a:endParaRPr lang="en-US" sz="3200" dirty="0"/>
          </a:p>
        </p:txBody>
      </p:sp>
      <p:sp>
        <p:nvSpPr>
          <p:cNvPr id="5" name="Text 2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2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upload.wikimedia.org/wikipedia/commons/9/95/Cryopreservation_USDA_Gene_Bank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8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Future Directions: Advancements and Innovations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Exploring New Technologies and Optimizing Existing Methods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Using nanoparticles to deliver cryoprotectants more efficiently and reduce toxicity. Reduces toxicity with the help of nanoparticles.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Automating cryopreservation processes to improve efficiency and reduce human error. Reduces error with the help of automation.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Combining genomic data with cryopreservation techniques to select and preserve individuals with desirable traits. Select and preserve individuals.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Researching on different warming strategies to have a maximum benefit from the preservation. This will maximize the benefit.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media.springernature.com/m685/springer-static/image/art%3A10.1038%2Fs41598-019-38588-6/MediaObjects/41598_2019_38588_Fig1_HTML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9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Challenges and Considerations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Addressing the Hurdles in Gamete Cryopreservation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Developing tailored protocols for a wider range of fish species. Helps different fish species to be preserved.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Reducing the cost of cryopreservation and establishing accessible infrastructure for widespread application. Help in easy application.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Addressing ethical concerns related to genetic resource management and conservation. Help in resource management and conservation.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Providing training and education to ensure proper implementation of cryopreservation techniques. Proper training is really important.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rawpixel.com/image_800/czNmcy1wcml2YXRlL3Jhd3BpeGVsX2ltYWdlcy93ZWJzaXRlX2NvbnRlbnQvbHIvdjg5My1hdW0tNzQuanBn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10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Thank You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 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Thank you for your attention! I hope this presentation has provided valuable insights into the world of cryopreservation. 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 welcome any questions you may have. 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Your engagement is highly appreciated! 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Thank you again for your time and participation. 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914400" y="514350"/>
            <a:ext cx="2286000" cy="9144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Table of Contents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3749040" y="36576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01</a:t>
            </a:r>
            <a:endParaRPr lang="en-US" sz="1200" dirty="0"/>
          </a:p>
        </p:txBody>
      </p:sp>
      <p:sp>
        <p:nvSpPr>
          <p:cNvPr id="5" name="Text 3"/>
          <p:cNvSpPr/>
          <p:nvPr/>
        </p:nvSpPr>
        <p:spPr>
          <a:xfrm>
            <a:off x="4206240" y="36576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 Frozen Ark: Why Cryopreserve Fish Gametes?</a:t>
            </a:r>
            <a:endParaRPr lang="en-US" sz="1200" dirty="0"/>
          </a:p>
        </p:txBody>
      </p:sp>
      <p:sp>
        <p:nvSpPr>
          <p:cNvPr id="6" name="Text 4"/>
          <p:cNvSpPr/>
          <p:nvPr/>
        </p:nvSpPr>
        <p:spPr>
          <a:xfrm>
            <a:off x="3749040" y="73152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02</a:t>
            </a:r>
            <a:endParaRPr lang="en-US" sz="1200" dirty="0"/>
          </a:p>
        </p:txBody>
      </p:sp>
      <p:sp>
        <p:nvSpPr>
          <p:cNvPr id="7" name="Text 5"/>
          <p:cNvSpPr/>
          <p:nvPr/>
        </p:nvSpPr>
        <p:spPr>
          <a:xfrm>
            <a:off x="4206240" y="73152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The Cryopreservation Process: A Step-by-Step Guide</a:t>
            </a:r>
            <a:endParaRPr lang="en-US" sz="1200" dirty="0"/>
          </a:p>
        </p:txBody>
      </p:sp>
      <p:sp>
        <p:nvSpPr>
          <p:cNvPr id="8" name="Text 6"/>
          <p:cNvSpPr/>
          <p:nvPr/>
        </p:nvSpPr>
        <p:spPr>
          <a:xfrm>
            <a:off x="3749040" y="109728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03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4206240" y="109728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Sperm Cryopreservation: A Closer Look</a:t>
            </a:r>
            <a:endParaRPr lang="en-US" sz="1200" dirty="0"/>
          </a:p>
        </p:txBody>
      </p:sp>
      <p:sp>
        <p:nvSpPr>
          <p:cNvPr id="10" name="Text 8"/>
          <p:cNvSpPr/>
          <p:nvPr/>
        </p:nvSpPr>
        <p:spPr>
          <a:xfrm>
            <a:off x="3749040" y="146304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04</a:t>
            </a:r>
            <a:endParaRPr lang="en-US" sz="1200" dirty="0"/>
          </a:p>
        </p:txBody>
      </p:sp>
      <p:sp>
        <p:nvSpPr>
          <p:cNvPr id="11" name="Text 9"/>
          <p:cNvSpPr/>
          <p:nvPr/>
        </p:nvSpPr>
        <p:spPr>
          <a:xfrm>
            <a:off x="4206240" y="146304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Egg Cryopreservation: A Greater Challenge</a:t>
            </a:r>
            <a:endParaRPr lang="en-US" sz="1200" dirty="0"/>
          </a:p>
        </p:txBody>
      </p:sp>
      <p:sp>
        <p:nvSpPr>
          <p:cNvPr id="12" name="Text 10"/>
          <p:cNvSpPr/>
          <p:nvPr/>
        </p:nvSpPr>
        <p:spPr>
          <a:xfrm>
            <a:off x="3749040" y="182880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05</a:t>
            </a:r>
            <a:endParaRPr lang="en-US" sz="1200" dirty="0"/>
          </a:p>
        </p:txBody>
      </p:sp>
      <p:sp>
        <p:nvSpPr>
          <p:cNvPr id="13" name="Text 11"/>
          <p:cNvSpPr/>
          <p:nvPr/>
        </p:nvSpPr>
        <p:spPr>
          <a:xfrm>
            <a:off x="4206240" y="182880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Factors Affecting Cryopreservation Success</a:t>
            </a:r>
            <a:endParaRPr lang="en-US" sz="1200" dirty="0"/>
          </a:p>
        </p:txBody>
      </p:sp>
      <p:sp>
        <p:nvSpPr>
          <p:cNvPr id="14" name="Text 12"/>
          <p:cNvSpPr/>
          <p:nvPr/>
        </p:nvSpPr>
        <p:spPr>
          <a:xfrm>
            <a:off x="3749040" y="219456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06</a:t>
            </a:r>
            <a:endParaRPr lang="en-US" sz="1200" dirty="0"/>
          </a:p>
        </p:txBody>
      </p:sp>
      <p:sp>
        <p:nvSpPr>
          <p:cNvPr id="15" name="Text 13"/>
          <p:cNvSpPr/>
          <p:nvPr/>
        </p:nvSpPr>
        <p:spPr>
          <a:xfrm>
            <a:off x="4206240" y="219456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Applications in Aquaculture</a:t>
            </a:r>
            <a:endParaRPr lang="en-US" sz="1200" dirty="0"/>
          </a:p>
        </p:txBody>
      </p:sp>
      <p:sp>
        <p:nvSpPr>
          <p:cNvPr id="16" name="Text 14"/>
          <p:cNvSpPr/>
          <p:nvPr/>
        </p:nvSpPr>
        <p:spPr>
          <a:xfrm>
            <a:off x="3749040" y="256032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07</a:t>
            </a:r>
            <a:endParaRPr lang="en-US" sz="1200" dirty="0"/>
          </a:p>
        </p:txBody>
      </p:sp>
      <p:sp>
        <p:nvSpPr>
          <p:cNvPr id="17" name="Text 15"/>
          <p:cNvSpPr/>
          <p:nvPr/>
        </p:nvSpPr>
        <p:spPr>
          <a:xfrm>
            <a:off x="4206240" y="256032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Conservation Applications: Saving Endangered Species</a:t>
            </a:r>
            <a:endParaRPr lang="en-US" sz="1200" dirty="0"/>
          </a:p>
        </p:txBody>
      </p:sp>
      <p:sp>
        <p:nvSpPr>
          <p:cNvPr id="18" name="Text 16"/>
          <p:cNvSpPr/>
          <p:nvPr/>
        </p:nvSpPr>
        <p:spPr>
          <a:xfrm>
            <a:off x="3749040" y="292608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08</a:t>
            </a:r>
            <a:endParaRPr lang="en-US" sz="1200" dirty="0"/>
          </a:p>
        </p:txBody>
      </p:sp>
      <p:sp>
        <p:nvSpPr>
          <p:cNvPr id="19" name="Text 17"/>
          <p:cNvSpPr/>
          <p:nvPr/>
        </p:nvSpPr>
        <p:spPr>
          <a:xfrm>
            <a:off x="4206240" y="292608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Future Directions: Advancements and Innovations</a:t>
            </a:r>
            <a:endParaRPr lang="en-US" sz="1200" dirty="0"/>
          </a:p>
        </p:txBody>
      </p:sp>
      <p:sp>
        <p:nvSpPr>
          <p:cNvPr id="20" name="Text 18"/>
          <p:cNvSpPr/>
          <p:nvPr/>
        </p:nvSpPr>
        <p:spPr>
          <a:xfrm>
            <a:off x="3749040" y="329184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09</a:t>
            </a:r>
            <a:endParaRPr lang="en-US" sz="1200" dirty="0"/>
          </a:p>
        </p:txBody>
      </p:sp>
      <p:sp>
        <p:nvSpPr>
          <p:cNvPr id="21" name="Text 19"/>
          <p:cNvSpPr/>
          <p:nvPr/>
        </p:nvSpPr>
        <p:spPr>
          <a:xfrm>
            <a:off x="4206240" y="329184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Challenges and Considerations</a:t>
            </a:r>
            <a:endParaRPr lang="en-US" sz="1200" dirty="0"/>
          </a:p>
        </p:txBody>
      </p:sp>
      <p:sp>
        <p:nvSpPr>
          <p:cNvPr id="22" name="Text 20"/>
          <p:cNvSpPr/>
          <p:nvPr/>
        </p:nvSpPr>
        <p:spPr>
          <a:xfrm>
            <a:off x="3749040" y="365760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10</a:t>
            </a:r>
            <a:endParaRPr lang="en-US" sz="1200" dirty="0"/>
          </a:p>
        </p:txBody>
      </p:sp>
      <p:sp>
        <p:nvSpPr>
          <p:cNvPr id="23" name="Text 21"/>
          <p:cNvSpPr/>
          <p:nvPr/>
        </p:nvSpPr>
        <p:spPr>
          <a:xfrm>
            <a:off x="4206240" y="365760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Thank You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www.mdpi.com/animals/animals-12-00791/article_deploy/html/images/animals-12-00791-g001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 Frozen Ark: Why Cryopreserve Fish Gametes?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Safeguarding Aquatic Biodiversity for Generations to Come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Cryopreservation ensures the long-term storage of valuable genetic material, preserving biodiversity and unique traits. It offers the best way to preserve our biodiversity.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It facilitates selective breeding programs, improving disease resistance, growth rates, and overall quality in farmed fish populations. Best way to improve fish populations.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Cryopreservation aids in the recovery of endangered species by providing a source of genetic diversity for future breeding programs. This can save many endangered species.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Cryopreserved gametes are invaluable for research in genetics, reproductive biology, and toxicology studies. These methods help in researching fish life cycle.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media.springernature.com/full/springer-static/image/art%3A10.1038%2Fs41598-021-93604-y/MediaObjects/41598_2021_93604_Fig1_HTML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2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The Cryopreservation Process: A Step-by-Step Guide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From Collection to Revival: Understanding the Key Stages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Careful collection of sperm and eggs from selected fish, ensuring viability and minimizing contamination. This requires a experienced person.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Mixing gametes with cryoprotective agents (CPAs) like glycerol or DMSO to prevent ice crystal formation. CPAs are necessary for cryopreservation.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Controlled rate freezing, typically using liquid nitrogen, to slowly cool gametes to ultra-low temperatures. Slow freezing protects gametes.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Long-term storage in liquid nitrogen (-196°C) and rapid thawing when needed for fertilization. Correct thawing is critical for success.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cdnintech.com/media/chapter/66461/1689228569/media/F1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3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Sperm Cryopreservation: A Closer Look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Optimizing Protocols for Male Gamete Preservation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Evaluating sperm motility and concentration before and after cryopreservation to assess sperm quality. Sperm quality is crucial for fertilization.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Choosing the optimal CPA (e.g., glycerol, DMSO) and concentration for specific fish species. Selection depends on the fish species.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Determining the ideal cooling rate to minimize ice crystal damage during freezing. The cooling rate will help to preserve gametes.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Optimizing thawing methods to maximize sperm viability and fertilization potential. The thawing methods will help the gametes.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www.hatcheryinternational.com/wp-content/uploads/2019/07/4060ef056202be2c8bfb16456db28342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4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Egg Cryopreservation: A Greater Challenge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Overcoming Obstacles in Female Gamete Preservation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The larger size and higher water content of eggs make them more susceptible to ice crystal damage. Ice crystals can easily damage egg.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Ensuring adequate CPA penetration into the egg while minimizing toxicity. CPA penetration is essential for the process.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Ultra-rapid cooling to achieve a glass-like state, avoiding ice crystal formation (a promising technique). No ice crystals are formed in this process.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Controlled dehydration of oocytes before freezing to reduce intracellular ice formation. This process reduces the ice formation.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koiorganisationinternational.org/sites/default/files/fish%20diversity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5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Factors Affecting Cryopreservation Success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Species, Protocol, and Individual Variation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Cryopreservation protocols must be tailored to the specific physiological characteristics of each fish species. Every fish species requires specific protocols.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The initial quality of gametes significantly impacts cryopreservation success. High-quality gametes have a better chance of surviving.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Balancing the protective effects of CPAs with their potential toxicity to gametes. Balance is really important to not damage gametes.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Using high-quality equipment and employing skilled personnel are crucial for optimal results. Skilled personnel are important for preserving.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www.feedandadditive.com/wp-content/uploads/New-Research-Animal-health-and-welfare-is-future-of-sustainable-aquaculture01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6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Applications in Aquaculture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Improving Breeding Programs and Stock Management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Cryopreservation allows for the long-term storage of sperm from superior males for use in breeding programs. Sperm preservation is a really good option.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Facilitates the introduction of desirable traits into farmed fish populations. It helps to have a population of high-quality fish.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Decreases the need to collect wild fish for breeding purposes, promoting sustainable aquaculture. This method promotes sustainable aquaculture.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Preserves disease-resistant strains for future use, enhancing biosecurity in aquaculture operations. It enhances the biosecurity in farms.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d9-wret.s3.us-west-2.amazonaws.com/assets/palladium/production/s3fs-public/media/images/FishSoundWaves09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7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Conservation Applications: Saving Endangered Species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Using Cryopreservation to Protect Vulnerable Fish Populations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Establishing gene banks to store the genetic material of endangered fish species. This helps to preserve fish gene.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Using cryopreserved gametes to re-establish or augment declining fish populations. It re-establishes declining fish population.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Preventing genetic mixing between closely related species through controlled breeding programs. It prevents the genetic mixing.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Providing a source of genetic diversity in the event of environmental disasters or disease outbreaks. Protects against environmental disasters.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2025-07-01T08:09:57Z</dcterms:created>
  <dcterms:modified xsi:type="dcterms:W3CDTF">2025-07-01T08:09:57Z</dcterms:modified>
</cp:coreProperties>
</file>