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eg"/>
  <Default Extension="jpg" ContentType="image/jpg"/>
  <Default Extension="svg" ContentType="image/svg+xml"/>
  <Default Extension="png" ContentType="image/png"/>
  <Default Extension="gif" ContentType="image/gif"/>
  <Default Extension="m4v" ContentType="video/mp4"/>
  <Default Extension="mp4" ContentType="video/mp4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Masters/slideMaster2.xml" ContentType="application/vnd.openxmlformats-officedocument.presentationml.slideMaster+xml"/>
  <Override PartName="/ppt/slides/slide2.xml" ContentType="application/vnd.openxmlformats-officedocument.presentationml.slide+xml"/>
  <Override PartName="/ppt/slideMasters/slideMaster3.xml" ContentType="application/vnd.openxmlformats-officedocument.presentationml.slideMaster+xml"/>
  <Override PartName="/ppt/slides/slide3.xml" ContentType="application/vnd.openxmlformats-officedocument.presentationml.slide+xml"/>
  <Override PartName="/ppt/slideMasters/slideMaster4.xml" ContentType="application/vnd.openxmlformats-officedocument.presentationml.slideMaster+xml"/>
  <Override PartName="/ppt/slides/slide4.xml" ContentType="application/vnd.openxmlformats-officedocument.presentationml.slide+xml"/>
  <Override PartName="/ppt/slideMasters/slideMaster5.xml" ContentType="application/vnd.openxmlformats-officedocument.presentationml.slideMaster+xml"/>
  <Override PartName="/ppt/slides/slide5.xml" ContentType="application/vnd.openxmlformats-officedocument.presentationml.slide+xml"/>
  <Override PartName="/ppt/slideMasters/slideMaster6.xml" ContentType="application/vnd.openxmlformats-officedocument.presentationml.slideMaster+xml"/>
  <Override PartName="/ppt/slides/slide6.xml" ContentType="application/vnd.openxmlformats-officedocument.presentationml.slide+xml"/>
  <Override PartName="/ppt/slideMasters/slideMaster7.xml" ContentType="application/vnd.openxmlformats-officedocument.presentationml.slideMaster+xml"/>
  <Override PartName="/ppt/slides/slide7.xml" ContentType="application/vnd.openxmlformats-officedocument.presentationml.slide+xml"/>
  <Override PartName="/ppt/slideMasters/slideMaster8.xml" ContentType="application/vnd.openxmlformats-officedocument.presentationml.slideMaster+xml"/>
  <Override PartName="/ppt/slides/slide8.xml" ContentType="application/vnd.openxmlformats-officedocument.presentationml.slide+xml"/>
  <Override PartName="/ppt/slideMasters/slideMaster9.xml" ContentType="application/vnd.openxmlformats-officedocument.presentationml.slideMaster+xml"/>
  <Override PartName="/ppt/slides/slide9.xml" ContentType="application/vnd.openxmlformats-officedocument.presentationml.slide+xml"/>
  <Override PartName="/ppt/slideMasters/slideMaster10.xml" ContentType="application/vnd.openxmlformats-officedocument.presentationml.slideMaster+xml"/>
  <Override PartName="/ppt/slides/slide10.xml" ContentType="application/vnd.openxmlformats-officedocument.presentationml.slide+xml"/>
  <Override PartName="/ppt/slideMasters/slideMaster11.xml" ContentType="application/vnd.openxmlformats-officedocument.presentationml.slideMaster+xml"/>
  <Override PartName="/ppt/slides/slide11.xml" ContentType="application/vnd.openxmlformats-officedocument.presentationml.slide+xml"/>
  <Override PartName="/ppt/slideMasters/slideMaster12.xml" ContentType="application/vnd.openxmlformats-officedocument.presentationml.slideMaster+xml"/>
  <Override PartName="/ppt/slides/slide12.xml" ContentType="application/vnd.openxmlformats-officedocument.presentationml.slide+xml"/>
  <Override PartName="/ppt/slideMasters/slideMaster13.xml" ContentType="application/vnd.openxmlformats-officedocument.presentationml.slideMaster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
		<Relationship Id="rId1" Type="http://schemas.openxmlformats.org/officeDocument/2006/relationships/extended-properties" Target="docProps/app.xml"/>
		<Relationship Id="rId2" Type="http://schemas.openxmlformats.org/package/2006/relationships/metadata/core-properties" Target="docProps/core.xml"/>
		<Relationship Id="rId3" Type="http://schemas.openxmlformats.org/officeDocument/2006/relationships/officeDocument" Target="ppt/presentation.xml"/>
		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</p:sldIdLst>
  <p:notesMasterIdLst>
    <p:notesMasterId r:id="rId15"/>
  </p:notesMasterIdLst>
  <p:sldSz cx="9144000" cy="5143500"/>
  <p:notesSz cx="5143500" cy="9144000"/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136" d="100"/>
          <a:sy n="136" d="100"/>
        </p:scale>
        <p:origin x="216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notesMaster" Target="notesMasters/notesMaster1.xml"/><Relationship Id="rId16" Type="http://schemas.openxmlformats.org/officeDocument/2006/relationships/presProps" Target="presProps.xml"/><Relationship Id="rId17" Type="http://schemas.openxmlformats.org/officeDocument/2006/relationships/viewProps" Target="viewProps.xml"/><Relationship Id="rId18" Type="http://schemas.openxmlformats.org/officeDocument/2006/relationships/theme" Target="theme/theme1.xml"/><Relationship Id="rId19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
		<Relationship Id="rId1" Type="http://schemas.openxmlformats.org/officeDocument/2006/relationships/theme" Target="../theme/theme1.xml"/>
		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82F153-3F37-0F45-9E97-73ACFA13230C}" type="datetimeFigureOut">
              <a:rPr lang="en-US"/>
              <a:t>7/23/19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5E9CC1-C706-0F49-92D6-E571CC5EEA8F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.xml"/>
		</Relationships>
</file>

<file path=ppt/notesSlides/_rels/notesSlide1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0.xml"/>
		</Relationships>
</file>

<file path=ppt/notesSlides/_rels/notesSlide1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1.xml"/>
		</Relationships>
</file>

<file path=ppt/notesSlides/_rels/notesSlide1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2.xml"/>
		</Relationships>
</file>

<file path=ppt/notesSlides/_rels/notesSlide1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3.xml"/>
		</Relationships>
</file>

<file path=ppt/notesSlides/_rels/notesSlide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.xml"/>
		</Relationships>
</file>

<file path=ppt/notesSlides/_rels/notesSlide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.xml"/>
		</Relationships>
</file>

<file path=ppt/notesSlides/_rels/notesSlide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.xml"/>
		</Relationships>
</file>

<file path=ppt/notesSlides/_rels/notesSlide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.xml"/>
		</Relationships>
</file>

<file path=ppt/notesSlides/_rels/notesSlide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.xml"/>
		</Relationships>
</file>

<file path=ppt/notesSlides/_rels/notesSlide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.xml"/>
		</Relationships>
</file>

<file path=ppt/notesSlides/_rels/notesSlide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.xml"/>
		</Relationships>
</file>

<file path=ppt/notesSlides/_rels/notesSlide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9.xml"/>
		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djgurnpwsdoqjscwqbsj.supabase.co/storage/v1/object/public/images/ODKTDAnhl3.jpg" TargetMode="External"/><Relationship Id="rId1" Type="http://schemas.openxmlformats.org/officeDocument/2006/relationships/image" Target="../media/Slide-10-image-1.png"/><Relationship Id="rId2" Type="http://schemas.openxmlformats.org/officeDocument/2006/relationships/image" Target="../media/image-10-2.jpg"/><Relationship Id="rId4" Type="http://schemas.openxmlformats.org/officeDocument/2006/relationships/slideLayout" Target="../slideLayouts/slideLayout1.xml"/><Relationship Id="rId5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djgurnpwsdoqjscwqbsj.supabase.co/storage/v1/object/public/presentation-templates-data/bullet-point4/common-backgrd.png" TargetMode="External"/><Relationship Id="rId1" Type="http://schemas.openxmlformats.org/officeDocument/2006/relationships/image" Target="../media/Slide-11-image-1.png"/><Relationship Id="rId2" Type="http://schemas.openxmlformats.org/officeDocument/2006/relationships/image" Target="../media/image-11-2.png"/><Relationship Id="rId4" Type="http://schemas.openxmlformats.org/officeDocument/2006/relationships/slideLayout" Target="../slideLayouts/slideLayout1.xml"/><Relationship Id="rId5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djgurnpwsdoqjscwqbsj.supabase.co/storage/v1/object/public/images/DyW8GclFnL.png" TargetMode="External"/><Relationship Id="rId1" Type="http://schemas.openxmlformats.org/officeDocument/2006/relationships/image" Target="../media/Slide-12-image-1.png"/><Relationship Id="rId2" Type="http://schemas.openxmlformats.org/officeDocument/2006/relationships/image" Target="../media/image-12-2.png"/><Relationship Id="rId4" Type="http://schemas.openxmlformats.org/officeDocument/2006/relationships/slideLayout" Target="../slideLayouts/slideLayout1.xml"/><Relationship Id="rId5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djgurnpwsdoqjscwqbsj.supabase.co/storage/v1/object/public/images/rINv8E7egf.jpg" TargetMode="External"/><Relationship Id="rId1" Type="http://schemas.openxmlformats.org/officeDocument/2006/relationships/image" Target="../media/Slide-13-image-1.png"/><Relationship Id="rId2" Type="http://schemas.openxmlformats.org/officeDocument/2006/relationships/image" Target="../media/image-13-2.jpg"/><Relationship Id="rId4" Type="http://schemas.openxmlformats.org/officeDocument/2006/relationships/slideLayout" Target="../slideLayouts/slideLayout1.xml"/><Relationship Id="rId5" Type="http://schemas.openxmlformats.org/officeDocument/2006/relationships/notesSlide" Target="../notesSlides/notesSlide1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image" Target="../media/Slide-2-image-1.png"/><Relationship Id="rId2" Type="http://schemas.openxmlformats.org/officeDocument/2006/relationships/image" Target="../media/image-2-2.png"/><Relationship Id="rId3" Type="http://schemas.openxmlformats.org/officeDocument/2006/relationships/image" Target="../media/image-2-3.png"/><Relationship Id="rId4" Type="http://schemas.openxmlformats.org/officeDocument/2006/relationships/image" Target="../media/image-2-2.png"/><Relationship Id="rId5" Type="http://schemas.openxmlformats.org/officeDocument/2006/relationships/image" Target="../media/image-2-2.png"/><Relationship Id="rId6" Type="http://schemas.openxmlformats.org/officeDocument/2006/relationships/image" Target="../media/image-2-3.png"/><Relationship Id="rId7" Type="http://schemas.openxmlformats.org/officeDocument/2006/relationships/image" Target="../media/image-2-2.png"/><Relationship Id="rId8" Type="http://schemas.openxmlformats.org/officeDocument/2006/relationships/image" Target="../media/image-2-2.png"/><Relationship Id="rId9" Type="http://schemas.openxmlformats.org/officeDocument/2006/relationships/image" Target="../media/image-2-3.png"/><Relationship Id="rId10" Type="http://schemas.openxmlformats.org/officeDocument/2006/relationships/image" Target="../media/image-2-2.png"/><Relationship Id="rId11" Type="http://schemas.openxmlformats.org/officeDocument/2006/relationships/slideLayout" Target="../slideLayouts/slideLayout1.xml"/><Relationship Id="rId12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image" Target="../media/Slide-3-image-1.png"/><Relationship Id="rId2" Type="http://schemas.openxmlformats.org/officeDocument/2006/relationships/image" Target="../media/image-3-2.pn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djgurnpwsdoqjscwqbsj.supabase.co/storage/v1/object/public/images/OWGYekX7og.png" TargetMode="External"/><Relationship Id="rId1" Type="http://schemas.openxmlformats.org/officeDocument/2006/relationships/image" Target="../media/Slide-4-image-1.png"/><Relationship Id="rId2" Type="http://schemas.openxmlformats.org/officeDocument/2006/relationships/image" Target="../media/image-4-2.png"/><Relationship Id="rId4" Type="http://schemas.openxmlformats.org/officeDocument/2006/relationships/slideLayout" Target="../slideLayouts/slideLayout1.xml"/><Relationship Id="rId5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djgurnpwsdoqjscwqbsj.supabase.co/storage/v1/object/public/images/R9jsX6URCt.png" TargetMode="External"/><Relationship Id="rId1" Type="http://schemas.openxmlformats.org/officeDocument/2006/relationships/image" Target="../media/Slide-5-image-1.png"/><Relationship Id="rId2" Type="http://schemas.openxmlformats.org/officeDocument/2006/relationships/image" Target="../media/image-5-2.png"/><Relationship Id="rId4" Type="http://schemas.openxmlformats.org/officeDocument/2006/relationships/slideLayout" Target="../slideLayouts/slideLayout1.xml"/><Relationship Id="rId5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djgurnpwsdoqjscwqbsj.supabase.co/storage/v1/object/public/images/VACtnH1Z19.jpg" TargetMode="External"/><Relationship Id="rId1" Type="http://schemas.openxmlformats.org/officeDocument/2006/relationships/image" Target="../media/Slide-6-image-1.png"/><Relationship Id="rId2" Type="http://schemas.openxmlformats.org/officeDocument/2006/relationships/image" Target="../media/image-6-2.jpg"/><Relationship Id="rId4" Type="http://schemas.openxmlformats.org/officeDocument/2006/relationships/slideLayout" Target="../slideLayouts/slideLayout1.xml"/><Relationship Id="rId5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djgurnpwsdoqjscwqbsj.supabase.co/storage/v1/object/public/images/cTiraxkJ2x.png" TargetMode="External"/><Relationship Id="rId1" Type="http://schemas.openxmlformats.org/officeDocument/2006/relationships/image" Target="../media/Slide-7-image-1.png"/><Relationship Id="rId2" Type="http://schemas.openxmlformats.org/officeDocument/2006/relationships/image" Target="../media/image-7-2.png"/><Relationship Id="rId4" Type="http://schemas.openxmlformats.org/officeDocument/2006/relationships/slideLayout" Target="../slideLayouts/slideLayout1.xml"/><Relationship Id="rId5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djgurnpwsdoqjscwqbsj.supabase.co/storage/v1/object/public/images/HwncdTrekT.png" TargetMode="External"/><Relationship Id="rId1" Type="http://schemas.openxmlformats.org/officeDocument/2006/relationships/image" Target="../media/Slide-8-image-1.png"/><Relationship Id="rId2" Type="http://schemas.openxmlformats.org/officeDocument/2006/relationships/image" Target="../media/image-8-2.png"/><Relationship Id="rId4" Type="http://schemas.openxmlformats.org/officeDocument/2006/relationships/slideLayout" Target="../slideLayouts/slideLayout1.xml"/><Relationship Id="rId5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djgurnpwsdoqjscwqbsj.supabase.co/storage/v1/object/public/images/YZ6bSJkP8t.jpg" TargetMode="External"/><Relationship Id="rId1" Type="http://schemas.openxmlformats.org/officeDocument/2006/relationships/image" Target="../media/Slide-9-image-1.png"/><Relationship Id="rId2" Type="http://schemas.openxmlformats.org/officeDocument/2006/relationships/image" Target="../media/image-9-2.jpg"/><Relationship Id="rId4" Type="http://schemas.openxmlformats.org/officeDocument/2006/relationships/slideLayout" Target="../slideLayouts/slideLayout1.xml"/><Relationship Id="rId5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djgurnpwsdoqjscwqbsj.supabase.co/storage/v1/object/public/presentation-templates-data/section1_firstbckgr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1188720" y="2468880"/>
            <a:ext cx="6766560" cy="0"/>
          </a:xfrm>
          <a:prstGeom prst="rect">
            <a:avLst/>
          </a:prstGeom>
          <a:noFill/>
          <a:ln/>
        </p:spPr>
        <p:txBody>
          <a:bodyPr wrap="square" rtlCol="0" anchor="b"/>
          <a:lstStyle>
            <a:lvl1pPr algn="l"/>
          </a:lstStyle>
          <a:p>
            <a:pPr algn="ctr" indent="0" marL="0">
              <a:buNone/>
            </a:pPr>
            <a:r>
              <a:rPr lang="en-US" sz="35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Curación de contenido: Su ventaja</a:t>
            </a:r>
            <a:endParaRPr lang="en-US" sz="3500" dirty="0"/>
          </a:p>
        </p:txBody>
      </p:sp>
      <p:sp>
        <p:nvSpPr>
          <p:cNvPr id="4" name="Text 1"/>
          <p:cNvSpPr/>
          <p:nvPr/>
        </p:nvSpPr>
        <p:spPr>
          <a:xfrm>
            <a:off x="2286000" y="2931795"/>
            <a:ext cx="4114800" cy="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200" dirty="0">
                <a:solidFill>
                  <a:srgbClr val="80808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Dominar el arte del flujo de información</a:t>
            </a:r>
            <a:endParaRPr lang="en-US" sz="1200" dirty="0"/>
          </a:p>
        </p:txBody>
      </p:sp>
      <p:sp>
        <p:nvSpPr>
          <p:cNvPr id="5" name="Text 2"/>
          <p:cNvSpPr/>
          <p:nvPr/>
        </p:nvSpPr>
        <p:spPr>
          <a:xfrm>
            <a:off x="1188720" y="3137535"/>
            <a:ext cx="457200" cy="0"/>
          </a:xfrm>
          <a:prstGeom prst="rect">
            <a:avLst/>
          </a:prstGeom>
          <a:noFill/>
          <a:ln/>
        </p:spPr>
        <p:txBody>
          <a:bodyPr wrap="square" rtlCol="0" anchor="ctr"/>
          <a:lstStyle>
            <a:lvl1pPr algn="l"/>
          </a:lstStyle>
          <a:p>
            <a:pPr algn="ctr" indent="0" marL="0">
              <a:buNone/>
            </a:pPr>
            <a:r>
              <a:rPr lang="en-US" sz="1800" dirty="0">
                <a:solidFill>
                  <a:srgbClr val="000000"/>
                </a:solidFill>
                <a:latin typeface="Bell MT" pitchFamily="34" charset="0"/>
                <a:ea typeface="Bell MT" pitchFamily="34" charset="-122"/>
                <a:cs typeface="Bell MT" pitchFamily="34" charset="-120"/>
              </a:rPr>
              <a:t>+</a:t>
            </a:r>
            <a:endParaRPr lang="en-US" sz="1800" dirty="0"/>
          </a:p>
        </p:txBody>
      </p:sp>
      <p:sp>
        <p:nvSpPr>
          <p:cNvPr id="6" name="Text 3"/>
          <p:cNvSpPr/>
          <p:nvPr/>
        </p:nvSpPr>
        <p:spPr>
          <a:xfrm>
            <a:off x="1371600" y="3137535"/>
            <a:ext cx="457200" cy="0"/>
          </a:xfrm>
          <a:prstGeom prst="rect">
            <a:avLst/>
          </a:prstGeom>
          <a:noFill/>
          <a:ln/>
        </p:spPr>
        <p:txBody>
          <a:bodyPr wrap="square" rtlCol="0" anchor="ctr"/>
          <a:lstStyle>
            <a:lvl1pPr algn="l"/>
          </a:lstStyle>
          <a:p>
            <a:pPr algn="ctr" indent="0" marL="0">
              <a:buNone/>
            </a:pPr>
            <a:r>
              <a:rPr lang="en-US" sz="1800" dirty="0">
                <a:solidFill>
                  <a:srgbClr val="000000"/>
                </a:solidFill>
                <a:latin typeface="Bell MT" pitchFamily="34" charset="0"/>
                <a:ea typeface="Bell MT" pitchFamily="34" charset="-122"/>
                <a:cs typeface="Bell MT" pitchFamily="34" charset="-120"/>
              </a:rPr>
              <a:t>+</a:t>
            </a:r>
            <a:endParaRPr lang="en-US" sz="1800" dirty="0"/>
          </a:p>
        </p:txBody>
      </p:sp>
      <p:sp>
        <p:nvSpPr>
          <p:cNvPr id="7" name="Text 4"/>
          <p:cNvSpPr/>
          <p:nvPr/>
        </p:nvSpPr>
        <p:spPr>
          <a:xfrm>
            <a:off x="1554480" y="3137535"/>
            <a:ext cx="457200" cy="0"/>
          </a:xfrm>
          <a:prstGeom prst="rect">
            <a:avLst/>
          </a:prstGeom>
          <a:noFill/>
          <a:ln/>
        </p:spPr>
        <p:txBody>
          <a:bodyPr wrap="square" rtlCol="0" anchor="ctr"/>
          <a:lstStyle>
            <a:lvl1pPr algn="l"/>
          </a:lstStyle>
          <a:p>
            <a:pPr algn="ctr" indent="0" marL="0">
              <a:buNone/>
            </a:pPr>
            <a:r>
              <a:rPr lang="en-US" sz="1800" dirty="0">
                <a:solidFill>
                  <a:srgbClr val="000000"/>
                </a:solidFill>
                <a:latin typeface="Bell MT" pitchFamily="34" charset="0"/>
                <a:ea typeface="Bell MT" pitchFamily="34" charset="-122"/>
                <a:cs typeface="Bell MT" pitchFamily="34" charset="-120"/>
              </a:rPr>
              <a:t>+</a:t>
            </a:r>
            <a:endParaRPr lang="en-US" sz="1800" dirty="0"/>
          </a:p>
        </p:txBody>
      </p:sp>
      <p:sp>
        <p:nvSpPr>
          <p:cNvPr id="8" name="Text 5"/>
          <p:cNvSpPr/>
          <p:nvPr/>
        </p:nvSpPr>
        <p:spPr>
          <a:xfrm>
            <a:off x="7132320" y="2726055"/>
            <a:ext cx="457200" cy="0"/>
          </a:xfrm>
          <a:prstGeom prst="rect">
            <a:avLst/>
          </a:prstGeom>
          <a:noFill/>
          <a:ln/>
        </p:spPr>
        <p:txBody>
          <a:bodyPr wrap="square" rtlCol="0" anchor="ctr"/>
          <a:lstStyle>
            <a:lvl1pPr algn="l"/>
          </a:lstStyle>
          <a:p>
            <a:pPr algn="ctr" indent="0" marL="0">
              <a:buNone/>
            </a:pPr>
            <a:r>
              <a:rPr lang="en-US" sz="1800" dirty="0">
                <a:solidFill>
                  <a:srgbClr val="000000"/>
                </a:solidFill>
                <a:latin typeface="Bell MT" pitchFamily="34" charset="0"/>
                <a:ea typeface="Bell MT" pitchFamily="34" charset="-122"/>
                <a:cs typeface="Bell MT" pitchFamily="34" charset="-120"/>
              </a:rPr>
              <a:t>+</a:t>
            </a:r>
            <a:endParaRPr lang="en-US" sz="1800" dirty="0"/>
          </a:p>
        </p:txBody>
      </p:sp>
      <p:sp>
        <p:nvSpPr>
          <p:cNvPr id="9" name="Text 6"/>
          <p:cNvSpPr/>
          <p:nvPr/>
        </p:nvSpPr>
        <p:spPr>
          <a:xfrm>
            <a:off x="7315200" y="2726055"/>
            <a:ext cx="457200" cy="0"/>
          </a:xfrm>
          <a:prstGeom prst="rect">
            <a:avLst/>
          </a:prstGeom>
          <a:noFill/>
          <a:ln/>
        </p:spPr>
        <p:txBody>
          <a:bodyPr wrap="square" rtlCol="0" anchor="ctr"/>
          <a:lstStyle>
            <a:lvl1pPr algn="l"/>
          </a:lstStyle>
          <a:p>
            <a:pPr algn="ctr" indent="0" marL="0">
              <a:buNone/>
            </a:pPr>
            <a:r>
              <a:rPr lang="en-US" sz="1800" dirty="0">
                <a:solidFill>
                  <a:srgbClr val="000000"/>
                </a:solidFill>
                <a:latin typeface="Bell MT" pitchFamily="34" charset="0"/>
                <a:ea typeface="Bell MT" pitchFamily="34" charset="-122"/>
                <a:cs typeface="Bell MT" pitchFamily="34" charset="-120"/>
              </a:rPr>
              <a:t>+</a:t>
            </a:r>
            <a:endParaRPr lang="en-US" sz="1800" dirty="0"/>
          </a:p>
        </p:txBody>
      </p:sp>
      <p:sp>
        <p:nvSpPr>
          <p:cNvPr id="10" name="Text 7"/>
          <p:cNvSpPr/>
          <p:nvPr/>
        </p:nvSpPr>
        <p:spPr>
          <a:xfrm>
            <a:off x="7498080" y="2726055"/>
            <a:ext cx="457200" cy="0"/>
          </a:xfrm>
          <a:prstGeom prst="rect">
            <a:avLst/>
          </a:prstGeom>
          <a:noFill/>
          <a:ln/>
        </p:spPr>
        <p:txBody>
          <a:bodyPr wrap="square" rtlCol="0" anchor="ctr"/>
          <a:lstStyle>
            <a:lvl1pPr algn="l"/>
          </a:lstStyle>
          <a:p>
            <a:pPr algn="ctr" indent="0" marL="0">
              <a:buNone/>
            </a:pPr>
            <a:r>
              <a:rPr lang="en-US" sz="1800" dirty="0">
                <a:solidFill>
                  <a:srgbClr val="000000"/>
                </a:solidFill>
                <a:latin typeface="Bell MT" pitchFamily="34" charset="0"/>
                <a:ea typeface="Bell MT" pitchFamily="34" charset="-122"/>
                <a:cs typeface="Bell MT" pitchFamily="34" charset="-120"/>
              </a:rPr>
              <a:t>+</a:t>
            </a:r>
            <a:endParaRPr lang="en-US" sz="1800" dirty="0"/>
          </a:p>
        </p:txBody>
      </p:sp>
      <p:sp>
        <p:nvSpPr>
          <p:cNvPr id="11" name="Shape 8"/>
          <p:cNvSpPr/>
          <p:nvPr/>
        </p:nvSpPr>
        <p:spPr>
          <a:xfrm>
            <a:off x="1188720" y="2571750"/>
            <a:ext cx="6766560" cy="0"/>
          </a:xfrm>
          <a:prstGeom prst="ellipse">
            <a:avLst/>
          </a:prstGeom>
          <a:noFill/>
          <a:ln w="12700">
            <a:solidFill>
              <a:srgbClr val="000000"/>
            </a:solidFill>
            <a:prstDash val="solid"/>
          </a:ln>
        </p:spPr>
      </p:sp>
      <p:sp>
        <p:nvSpPr>
          <p:cNvPr id="12" name="Shape 9"/>
          <p:cNvSpPr/>
          <p:nvPr/>
        </p:nvSpPr>
        <p:spPr>
          <a:xfrm>
            <a:off x="1188720" y="3343275"/>
            <a:ext cx="6766560" cy="0"/>
          </a:xfrm>
          <a:prstGeom prst="ellipse">
            <a:avLst/>
          </a:prstGeom>
          <a:noFill/>
          <a:ln w="12700">
            <a:solidFill>
              <a:srgbClr val="000000"/>
            </a:solidFill>
            <a:prstDash val="solid"/>
          </a:ln>
        </p:spPr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31520" y="1234440"/>
            <a:ext cx="4114800" cy="228600"/>
          </a:xfrm>
          <a:prstGeom prst="rect">
            <a:avLst/>
          </a:prstGeom>
          <a:noFill/>
          <a:ln/>
        </p:spPr>
        <p:txBody>
          <a:bodyPr wrap="square" rtlCol="0" anchor="b"/>
          <a:lstStyle/>
          <a:p>
            <a:pPr algn="l" indent="0" marL="0">
              <a:buNone/>
            </a:pPr>
            <a:r>
              <a:rPr lang="en-US" sz="3000" b="1" dirty="0">
                <a:solidFill>
                  <a:srgbClr val="000000"/>
                </a:solidFill>
                <a:latin typeface="Epilogue" pitchFamily="34" charset="0"/>
                <a:ea typeface="Epilogue" pitchFamily="34" charset="-122"/>
                <a:cs typeface="Epilogue" pitchFamily="34" charset="-120"/>
              </a:rPr>
              <a:t>Errores comunes en la curación de contenidos</a:t>
            </a:r>
            <a:endParaRPr lang="en-US" sz="3000" dirty="0"/>
          </a:p>
        </p:txBody>
      </p:sp>
      <p:sp>
        <p:nvSpPr>
          <p:cNvPr id="3" name="Text 1"/>
          <p:cNvSpPr/>
          <p:nvPr/>
        </p:nvSpPr>
        <p:spPr>
          <a:xfrm>
            <a:off x="914400" y="1440180"/>
            <a:ext cx="3931920" cy="274320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342900" indent="-342900">
              <a:lnSpc>
                <a:spcPts val="1700"/>
              </a:lnSpc>
              <a:spcAft>
                <a:spcPts val="1200"/>
              </a:spcAft>
              <a:buSzPct val="100000"/>
              <a:buFont typeface="+mj-lt"/>
              <a:buAutoNum type="arabicPeriod" startAt="1"/>
            </a:pPr>
            <a:r>
              <a:rPr lang="en-US" sz="1200" dirty="0">
                <a:solidFill>
                  <a:srgbClr val="000000"/>
                </a:solidFill>
                <a:latin typeface="Plus Jakarta Sans Light" pitchFamily="34" charset="0"/>
                <a:ea typeface="Plus Jakarta Sans Light" pitchFamily="34" charset="-122"/>
                <a:cs typeface="Plus Jakarta Sans Light" pitchFamily="34" charset="-120"/>
              </a:rPr>
              <a:t>Siempre cite correctamente las fuentes originales. No hacerlo puede acarrear problemas éticos y dañar la credibilidad.</a:t>
            </a:r>
            <a:endParaRPr lang="en-US" sz="1200" dirty="0"/>
          </a:p>
          <a:p>
            <a:pPr marL="342900" indent="-342900">
              <a:lnSpc>
                <a:spcPts val="1700"/>
              </a:lnSpc>
              <a:spcAft>
                <a:spcPts val="1200"/>
              </a:spcAft>
              <a:buSzPct val="100000"/>
              <a:buFont typeface="+mj-lt"/>
              <a:buAutoNum type="arabicPeriod" startAt="2"/>
            </a:pPr>
            <a:r>
              <a:rPr lang="en-US" sz="1200" dirty="0">
                <a:solidFill>
                  <a:srgbClr val="000000"/>
                </a:solidFill>
                <a:latin typeface="Plus Jakarta Sans Light" pitchFamily="34" charset="0"/>
                <a:ea typeface="Plus Jakarta Sans Light" pitchFamily="34" charset="-122"/>
                <a:cs typeface="Plus Jakarta Sans Light" pitchFamily="34" charset="-120"/>
              </a:rPr>
              <a:t>Compartir demasiado contenido puede abrumar a tu audiencia. Prioriza la calidad sobre la cantidad para lograr una mayor interacción.</a:t>
            </a:r>
            <a:endParaRPr lang="en-US" sz="1200" dirty="0"/>
          </a:p>
          <a:p>
            <a:pPr marL="342900" indent="-342900">
              <a:lnSpc>
                <a:spcPts val="1700"/>
              </a:lnSpc>
              <a:spcAft>
                <a:spcPts val="1200"/>
              </a:spcAft>
              <a:buSzPct val="100000"/>
              <a:buFont typeface="+mj-lt"/>
              <a:buAutoNum type="arabicPeriod" startAt="3"/>
            </a:pPr>
            <a:r>
              <a:rPr lang="en-US" sz="1200" dirty="0">
                <a:solidFill>
                  <a:srgbClr val="000000"/>
                </a:solidFill>
                <a:latin typeface="Plus Jakarta Sans Light" pitchFamily="34" charset="0"/>
                <a:ea typeface="Plus Jakarta Sans Light" pitchFamily="34" charset="-122"/>
                <a:cs typeface="Plus Jakarta Sans Light" pitchFamily="34" charset="-120"/>
              </a:rPr>
              <a:t>Compartir contenido que no se ajusta a los intereses de tu audiencia puede provocar desinterés y pérdida de confianza.</a:t>
            </a:r>
            <a:endParaRPr lang="en-US" sz="1200" dirty="0"/>
          </a:p>
          <a:p>
            <a:pPr marL="342900" indent="-342900">
              <a:lnSpc>
                <a:spcPts val="1700"/>
              </a:lnSpc>
              <a:spcAft>
                <a:spcPts val="1200"/>
              </a:spcAft>
              <a:buSzPct val="100000"/>
              <a:buFont typeface="+mj-lt"/>
              <a:buAutoNum type="arabicPeriod" startAt="4"/>
            </a:pPr>
            <a:r>
              <a:rPr lang="en-US" sz="1200" dirty="0">
                <a:solidFill>
                  <a:srgbClr val="000000"/>
                </a:solidFill>
                <a:latin typeface="Plus Jakarta Sans Light" pitchFamily="34" charset="0"/>
                <a:ea typeface="Plus Jakarta Sans Light" pitchFamily="34" charset="-122"/>
                <a:cs typeface="Plus Jakarta Sans Light" pitchFamily="34" charset="-120"/>
              </a:rPr>
              <a:t>Compartir información sin comentarios ni reflexiones resulta ineficaz. Tu perspectiva única es fundamental para generar impacto.</a:t>
            </a:r>
            <a:endParaRPr lang="en-US" sz="1200" dirty="0"/>
          </a:p>
        </p:txBody>
      </p:sp>
      <p:pic>
        <p:nvPicPr>
          <p:cNvPr id="4" name="Image 0" descr="https://djgurnpwsdoqjscwqbsj.supabase.co/storage/v1/object/public/images/ODKTDAnhl3.jp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57800" y="771525"/>
            <a:ext cx="2743200" cy="3600450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5394960" y="3857625"/>
            <a:ext cx="18288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800" u="sng" dirty="0">
                <a:solidFill>
                  <a:srgbClr val="FFFFFF"/>
                </a:solidFill>
                <a:hlinkClick r:id="rId3" invalidUrl="" action="" tgtFrame="" tooltip="Pexel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Photo by Google</a:t>
            </a:r>
            <a:endParaRPr lang="en-US" sz="800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31520" y="1234440"/>
            <a:ext cx="4114800" cy="228600"/>
          </a:xfrm>
          <a:prstGeom prst="rect">
            <a:avLst/>
          </a:prstGeom>
          <a:noFill/>
          <a:ln/>
        </p:spPr>
        <p:txBody>
          <a:bodyPr wrap="square" rtlCol="0" anchor="b"/>
          <a:lstStyle/>
          <a:p>
            <a:pPr algn="l" indent="0" marL="0">
              <a:buNone/>
            </a:pPr>
            <a:r>
              <a:rPr lang="en-US" sz="3000" b="1" dirty="0">
                <a:solidFill>
                  <a:srgbClr val="000000"/>
                </a:solidFill>
                <a:latin typeface="Epilogue" pitchFamily="34" charset="0"/>
                <a:ea typeface="Epilogue" pitchFamily="34" charset="-122"/>
                <a:cs typeface="Epilogue" pitchFamily="34" charset="-120"/>
              </a:rPr>
              <a:t>Medición del éxito de la curación</a:t>
            </a:r>
            <a:endParaRPr lang="en-US" sz="3000" dirty="0"/>
          </a:p>
        </p:txBody>
      </p:sp>
      <p:sp>
        <p:nvSpPr>
          <p:cNvPr id="3" name="Text 1"/>
          <p:cNvSpPr/>
          <p:nvPr/>
        </p:nvSpPr>
        <p:spPr>
          <a:xfrm>
            <a:off x="914400" y="1440180"/>
            <a:ext cx="3931920" cy="274320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342900" indent="-342900">
              <a:lnSpc>
                <a:spcPts val="1700"/>
              </a:lnSpc>
              <a:spcAft>
                <a:spcPts val="1200"/>
              </a:spcAft>
              <a:buSzPct val="100000"/>
              <a:buFont typeface="+mj-lt"/>
              <a:buAutoNum type="arabicPeriod" startAt="1"/>
            </a:pPr>
            <a:r>
              <a:rPr lang="en-US" sz="1200" dirty="0">
                <a:solidFill>
                  <a:srgbClr val="000000"/>
                </a:solidFill>
                <a:latin typeface="Plus Jakarta Sans Light" pitchFamily="34" charset="0"/>
                <a:ea typeface="Plus Jakarta Sans Light" pitchFamily="34" charset="-122"/>
                <a:cs typeface="Plus Jakarta Sans Light" pitchFamily="34" charset="-120"/>
              </a:rPr>
              <a:t>Realiza un seguimiento de los "me gusta", las veces que se comparte, los comentarios y la tasa de clics. Estos indicadores muestran qué tan bien resuena tu contenido con la audiencia.</a:t>
            </a:r>
            <a:endParaRPr lang="en-US" sz="1200" dirty="0"/>
          </a:p>
          <a:p>
            <a:pPr marL="342900" indent="-342900">
              <a:lnSpc>
                <a:spcPts val="1700"/>
              </a:lnSpc>
              <a:spcAft>
                <a:spcPts val="1200"/>
              </a:spcAft>
              <a:buSzPct val="100000"/>
              <a:buFont typeface="+mj-lt"/>
              <a:buAutoNum type="arabicPeriod" startAt="2"/>
            </a:pPr>
            <a:r>
              <a:rPr lang="en-US" sz="1200" dirty="0">
                <a:solidFill>
                  <a:srgbClr val="000000"/>
                </a:solidFill>
                <a:latin typeface="Plus Jakarta Sans Light" pitchFamily="34" charset="0"/>
                <a:ea typeface="Plus Jakarta Sans Light" pitchFamily="34" charset="-122"/>
                <a:cs typeface="Plus Jakarta Sans Light" pitchFamily="34" charset="-120"/>
              </a:rPr>
              <a:t>Supervisa el tráfico generado por contenido seleccionado. Un aumento en las visitas indica contenido y distribución efectivos.</a:t>
            </a:r>
            <a:endParaRPr lang="en-US" sz="1200" dirty="0"/>
          </a:p>
          <a:p>
            <a:pPr marL="342900" indent="-342900">
              <a:lnSpc>
                <a:spcPts val="1700"/>
              </a:lnSpc>
              <a:spcAft>
                <a:spcPts val="1200"/>
              </a:spcAft>
              <a:buSzPct val="100000"/>
              <a:buFont typeface="+mj-lt"/>
              <a:buAutoNum type="arabicPeriod" startAt="3"/>
            </a:pPr>
            <a:r>
              <a:rPr lang="en-US" sz="1200" dirty="0">
                <a:solidFill>
                  <a:srgbClr val="000000"/>
                </a:solidFill>
                <a:latin typeface="Plus Jakarta Sans Light" pitchFamily="34" charset="0"/>
                <a:ea typeface="Plus Jakarta Sans Light" pitchFamily="34" charset="-122"/>
                <a:cs typeface="Plus Jakarta Sans Light" pitchFamily="34" charset="-120"/>
              </a:rPr>
              <a:t>Analiza cómo el contenido seleccionado contribuye a la generación de clientes potenciales. Esto demuestra su impacto directo en el crecimiento del negocio.</a:t>
            </a:r>
            <a:endParaRPr lang="en-US" sz="1200" dirty="0"/>
          </a:p>
          <a:p>
            <a:pPr marL="342900" indent="-342900">
              <a:lnSpc>
                <a:spcPts val="1700"/>
              </a:lnSpc>
              <a:spcAft>
                <a:spcPts val="1200"/>
              </a:spcAft>
              <a:buSzPct val="100000"/>
              <a:buFont typeface="+mj-lt"/>
              <a:buAutoNum type="arabicPeriod" startAt="4"/>
            </a:pPr>
            <a:r>
              <a:rPr lang="en-US" sz="1200" dirty="0">
                <a:solidFill>
                  <a:srgbClr val="000000"/>
                </a:solidFill>
                <a:latin typeface="Plus Jakarta Sans Light" pitchFamily="34" charset="0"/>
                <a:ea typeface="Plus Jakarta Sans Light" pitchFamily="34" charset="-122"/>
                <a:cs typeface="Plus Jakarta Sans Light" pitchFamily="34" charset="-120"/>
              </a:rPr>
              <a:t>Observa las opiniones de la audiencia y la percepción de la marca. Un sentimiento positivo indica que los esfuerzos de curación de contenido han sido exitosos.</a:t>
            </a:r>
            <a:endParaRPr lang="en-US" sz="1200" dirty="0"/>
          </a:p>
        </p:txBody>
      </p:sp>
      <p:pic>
        <p:nvPicPr>
          <p:cNvPr id="4" name="Image 0" descr="https://djgurnpwsdoqjscwqbsj.supabase.co/storage/v1/object/public/presentation-templates-data/bullet-point4/common-backgr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57800" y="771525"/>
            <a:ext cx="2743200" cy="3600450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5394960" y="3857625"/>
            <a:ext cx="18288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800" u="sng" dirty="0">
                <a:solidFill>
                  <a:srgbClr val="FFFFFF"/>
                </a:solidFill>
                <a:hlinkClick r:id="rId3" invalidUrl="" action="" tgtFrame="" tooltip="Pexel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Photo by Google</a:t>
            </a:r>
            <a:endParaRPr lang="en-US" sz="800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31520" y="1234440"/>
            <a:ext cx="4114800" cy="228600"/>
          </a:xfrm>
          <a:prstGeom prst="rect">
            <a:avLst/>
          </a:prstGeom>
          <a:noFill/>
          <a:ln/>
        </p:spPr>
        <p:txBody>
          <a:bodyPr wrap="square" rtlCol="0" anchor="b"/>
          <a:lstStyle/>
          <a:p>
            <a:pPr algn="l" indent="0" marL="0">
              <a:buNone/>
            </a:pPr>
            <a:r>
              <a:rPr lang="en-US" sz="3000" b="1" dirty="0">
                <a:solidFill>
                  <a:srgbClr val="000000"/>
                </a:solidFill>
                <a:latin typeface="Epilogue" pitchFamily="34" charset="0"/>
                <a:ea typeface="Epilogue" pitchFamily="34" charset="-122"/>
                <a:cs typeface="Epilogue" pitchFamily="34" charset="-120"/>
              </a:rPr>
              <a:t>El futuro de la curación de contenidos</a:t>
            </a:r>
            <a:endParaRPr lang="en-US" sz="3000" dirty="0"/>
          </a:p>
        </p:txBody>
      </p:sp>
      <p:sp>
        <p:nvSpPr>
          <p:cNvPr id="3" name="Text 1"/>
          <p:cNvSpPr/>
          <p:nvPr/>
        </p:nvSpPr>
        <p:spPr>
          <a:xfrm>
            <a:off x="914400" y="1440180"/>
            <a:ext cx="3931920" cy="274320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342900" indent="-342900">
              <a:lnSpc>
                <a:spcPts val="1700"/>
              </a:lnSpc>
              <a:spcAft>
                <a:spcPts val="1200"/>
              </a:spcAft>
              <a:buSzPct val="100000"/>
              <a:buFont typeface="+mj-lt"/>
              <a:buAutoNum type="arabicPeriod" startAt="1"/>
            </a:pPr>
            <a:r>
              <a:rPr lang="en-US" sz="1200" dirty="0">
                <a:solidFill>
                  <a:srgbClr val="000000"/>
                </a:solidFill>
                <a:latin typeface="Plus Jakarta Sans Light" pitchFamily="34" charset="0"/>
                <a:ea typeface="Plus Jakarta Sans Light" pitchFamily="34" charset="-122"/>
                <a:cs typeface="Plus Jakarta Sans Light" pitchFamily="34" charset="-120"/>
              </a:rPr>
              <a:t>La inteligencia artificial mejorará el descubrimiento y la personalización de contenido. Hará que la selección de contenidos sea más eficiente y precisa.</a:t>
            </a:r>
            <a:endParaRPr lang="en-US" sz="1200" dirty="0"/>
          </a:p>
          <a:p>
            <a:pPr marL="342900" indent="-342900">
              <a:lnSpc>
                <a:spcPts val="1700"/>
              </a:lnSpc>
              <a:spcAft>
                <a:spcPts val="1200"/>
              </a:spcAft>
              <a:buSzPct val="100000"/>
              <a:buFont typeface="+mj-lt"/>
              <a:buAutoNum type="arabicPeriod" startAt="2"/>
            </a:pPr>
            <a:r>
              <a:rPr lang="en-US" sz="1200" dirty="0">
                <a:solidFill>
                  <a:srgbClr val="000000"/>
                </a:solidFill>
                <a:latin typeface="Plus Jakarta Sans Light" pitchFamily="34" charset="0"/>
                <a:ea typeface="Plus Jakarta Sans Light" pitchFamily="34" charset="-122"/>
                <a:cs typeface="Plus Jakarta Sans Light" pitchFamily="34" charset="-120"/>
              </a:rPr>
              <a:t>El contenido se adaptará cada vez más a las preferencias individuales. Esto crea experiencias de usuario muy relevantes y atractivas.</a:t>
            </a:r>
            <a:endParaRPr lang="en-US" sz="1200" dirty="0"/>
          </a:p>
          <a:p>
            <a:pPr marL="342900" indent="-342900">
              <a:lnSpc>
                <a:spcPts val="1700"/>
              </a:lnSpc>
              <a:spcAft>
                <a:spcPts val="1200"/>
              </a:spcAft>
              <a:buSzPct val="100000"/>
              <a:buFont typeface="+mj-lt"/>
              <a:buAutoNum type="arabicPeriod" startAt="3"/>
            </a:pPr>
            <a:r>
              <a:rPr lang="en-US" sz="1200" dirty="0">
                <a:solidFill>
                  <a:srgbClr val="000000"/>
                </a:solidFill>
                <a:latin typeface="Plus Jakarta Sans Light" pitchFamily="34" charset="0"/>
                <a:ea typeface="Plus Jakarta Sans Light" pitchFamily="34" charset="-122"/>
                <a:cs typeface="Plus Jakarta Sans Light" pitchFamily="34" charset="-120"/>
              </a:rPr>
              <a:t>Prepárense para más contenido interactivo seleccionado. Cuestionarios, encuestas y elementos visuales dinámicos aumentarán la participación.</a:t>
            </a:r>
            <a:endParaRPr lang="en-US" sz="1200" dirty="0"/>
          </a:p>
          <a:p>
            <a:pPr marL="342900" indent="-342900">
              <a:lnSpc>
                <a:spcPts val="1700"/>
              </a:lnSpc>
              <a:spcAft>
                <a:spcPts val="1200"/>
              </a:spcAft>
              <a:buSzPct val="100000"/>
              <a:buFont typeface="+mj-lt"/>
              <a:buAutoNum type="arabicPeriod" startAt="4"/>
            </a:pPr>
            <a:r>
              <a:rPr lang="en-US" sz="1200" dirty="0">
                <a:solidFill>
                  <a:srgbClr val="000000"/>
                </a:solidFill>
                <a:latin typeface="Plus Jakarta Sans Light" pitchFamily="34" charset="0"/>
                <a:ea typeface="Plus Jakarta Sans Light" pitchFamily="34" charset="-122"/>
                <a:cs typeface="Plus Jakarta Sans Light" pitchFamily="34" charset="-120"/>
              </a:rPr>
              <a:t>Se hará mayor hincapié en la transparencia y el abastecimiento responsable. Mantener la confianza será fundamental en la selección de contenidos.</a:t>
            </a:r>
            <a:endParaRPr lang="en-US" sz="1200" dirty="0"/>
          </a:p>
        </p:txBody>
      </p:sp>
      <p:pic>
        <p:nvPicPr>
          <p:cNvPr id="4" name="Image 0" descr="https://djgurnpwsdoqjscwqbsj.supabase.co/storage/v1/object/public/images/DyW8GclFnL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57800" y="771525"/>
            <a:ext cx="2743200" cy="3600450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5394960" y="3857625"/>
            <a:ext cx="18288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800" u="sng" dirty="0">
                <a:solidFill>
                  <a:srgbClr val="FFFFFF"/>
                </a:solidFill>
                <a:hlinkClick r:id="rId3" invalidUrl="" action="" tgtFrame="" tooltip="Pexel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Photo by Google</a:t>
            </a:r>
            <a:endParaRPr lang="en-US" sz="800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31520" y="1234440"/>
            <a:ext cx="4114800" cy="228600"/>
          </a:xfrm>
          <a:prstGeom prst="rect">
            <a:avLst/>
          </a:prstGeom>
          <a:noFill/>
          <a:ln/>
        </p:spPr>
        <p:txBody>
          <a:bodyPr wrap="square" rtlCol="0" anchor="b"/>
          <a:lstStyle/>
          <a:p>
            <a:pPr algn="l" indent="0" marL="0">
              <a:buNone/>
            </a:pPr>
            <a:r>
              <a:rPr lang="en-US" sz="3000" b="1" dirty="0">
                <a:solidFill>
                  <a:srgbClr val="000000"/>
                </a:solidFill>
                <a:latin typeface="Epilogue" pitchFamily="34" charset="0"/>
                <a:ea typeface="Epilogue" pitchFamily="34" charset="-122"/>
                <a:cs typeface="Epilogue" pitchFamily="34" charset="-120"/>
              </a:rPr>
              <a:t>Gracias</a:t>
            </a:r>
            <a:endParaRPr lang="en-US" sz="3000" dirty="0"/>
          </a:p>
        </p:txBody>
      </p:sp>
      <p:sp>
        <p:nvSpPr>
          <p:cNvPr id="3" name="Text 1"/>
          <p:cNvSpPr/>
          <p:nvPr/>
        </p:nvSpPr>
        <p:spPr>
          <a:xfrm>
            <a:off x="914400" y="1440180"/>
            <a:ext cx="3931920" cy="274320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342900" indent="-342900">
              <a:lnSpc>
                <a:spcPts val="1700"/>
              </a:lnSpc>
              <a:spcAft>
                <a:spcPts val="1200"/>
              </a:spcAft>
              <a:buSzPct val="100000"/>
              <a:buFont typeface="+mj-lt"/>
              <a:buAutoNum type="arabicPeriod" startAt="1"/>
            </a:pPr>
            <a:r>
              <a:rPr lang="en-US" sz="1200" dirty="0">
                <a:solidFill>
                  <a:srgbClr val="000000"/>
                </a:solidFill>
                <a:latin typeface="Plus Jakarta Sans Light" pitchFamily="34" charset="0"/>
                <a:ea typeface="Plus Jakarta Sans Light" pitchFamily="34" charset="-122"/>
                <a:cs typeface="Plus Jakarta Sans Light" pitchFamily="34" charset="-120"/>
              </a:rPr>
              <a:t>Gracias por su atención. Le animamos a aprovechar el poder de la curación de contenido para potenciar su marca.</a:t>
            </a:r>
            <a:endParaRPr lang="en-US" sz="1200" dirty="0"/>
          </a:p>
          <a:p>
            <a:pPr marL="342900" indent="-342900">
              <a:lnSpc>
                <a:spcPts val="1700"/>
              </a:lnSpc>
              <a:spcAft>
                <a:spcPts val="1200"/>
              </a:spcAft>
              <a:buSzPct val="100000"/>
              <a:buFont typeface="+mj-lt"/>
              <a:buAutoNum type="arabicPeriod" startAt="2"/>
            </a:pPr>
            <a:r>
              <a:rPr lang="en-US" sz="1200" dirty="0">
                <a:solidFill>
                  <a:srgbClr val="000000"/>
                </a:solidFill>
                <a:latin typeface="Plus Jakarta Sans Light" pitchFamily="34" charset="0"/>
                <a:ea typeface="Plus Jakarta Sans Light" pitchFamily="34" charset="-122"/>
                <a:cs typeface="Plus Jakarta Sans Light" pitchFamily="34" charset="-120"/>
              </a:rPr>
              <a:t>Comienza a implementar estas estrategias para transformar tu enfoque de contenido. Los beneficios son significativos y duraderos.</a:t>
            </a:r>
            <a:endParaRPr lang="en-US" sz="1200" dirty="0"/>
          </a:p>
          <a:p>
            <a:pPr marL="342900" indent="-342900">
              <a:lnSpc>
                <a:spcPts val="1700"/>
              </a:lnSpc>
              <a:spcAft>
                <a:spcPts val="1200"/>
              </a:spcAft>
              <a:buSzPct val="100000"/>
              <a:buFont typeface="+mj-lt"/>
              <a:buAutoNum type="arabicPeriod" startAt="3"/>
            </a:pPr>
            <a:r>
              <a:rPr lang="en-US" sz="1200" dirty="0">
                <a:solidFill>
                  <a:srgbClr val="000000"/>
                </a:solidFill>
                <a:latin typeface="Plus Jakarta Sans Light" pitchFamily="34" charset="0"/>
                <a:ea typeface="Plus Jakarta Sans Light" pitchFamily="34" charset="-122"/>
                <a:cs typeface="Plus Jakarta Sans Light" pitchFamily="34" charset="-120"/>
              </a:rPr>
              <a:t>Estamos aquí para responder a cualquier pregunta que tenga. No dude en contactarnos para obtener más información y perspectivas.</a:t>
            </a:r>
            <a:endParaRPr lang="en-US" sz="1200" dirty="0"/>
          </a:p>
          <a:p>
            <a:pPr marL="342900" indent="-342900">
              <a:lnSpc>
                <a:spcPts val="1700"/>
              </a:lnSpc>
              <a:spcAft>
                <a:spcPts val="1200"/>
              </a:spcAft>
              <a:buSzPct val="100000"/>
              <a:buFont typeface="+mj-lt"/>
              <a:buAutoNum type="arabicPeriod" startAt="4"/>
            </a:pPr>
            <a:r>
              <a:rPr lang="en-US" sz="1200" dirty="0">
                <a:solidFill>
                  <a:srgbClr val="000000"/>
                </a:solidFill>
                <a:latin typeface="Plus Jakarta Sans Light" pitchFamily="34" charset="0"/>
                <a:ea typeface="Plus Jakarta Sans Light" pitchFamily="34" charset="-122"/>
                <a:cs typeface="Plus Jakarta Sans Light" pitchFamily="34" charset="-120"/>
              </a:rPr>
              <a:t>Conectemos y exploremos cómo la curación de contenido puede beneficiar específicamente a su organización. Esperamos colaborar.</a:t>
            </a:r>
            <a:endParaRPr lang="en-US" sz="1200" dirty="0"/>
          </a:p>
        </p:txBody>
      </p:sp>
      <p:pic>
        <p:nvPicPr>
          <p:cNvPr id="4" name="Image 0" descr="https://djgurnpwsdoqjscwqbsj.supabase.co/storage/v1/object/public/images/rINv8E7egf.jp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57800" y="771525"/>
            <a:ext cx="2743200" cy="3600450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5394960" y="3857625"/>
            <a:ext cx="18288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800" u="sng" dirty="0">
                <a:solidFill>
                  <a:srgbClr val="FFFFFF"/>
                </a:solidFill>
                <a:hlinkClick r:id="rId3" invalidUrl="" action="" tgtFrame="" tooltip="Pexel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Photo by Google</a:t>
            </a:r>
            <a:endParaRPr lang="en-US" sz="80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914400" y="771525"/>
            <a:ext cx="82296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lnSpc>
                <a:spcPts val="3500"/>
              </a:lnSpc>
              <a:buNone/>
            </a:pPr>
            <a:r>
              <a:rPr lang="en-US" sz="25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Tabla de contenido</a:t>
            </a:r>
            <a:endParaRPr lang="en-US" sz="2500" dirty="0"/>
          </a:p>
        </p:txBody>
      </p:sp>
      <p:pic>
        <p:nvPicPr>
          <p:cNvPr id="3" name="Image 0" descr="https://djgurnpwsdoqjscwqbsj.supabase.co/storage/v1/object/public/presentation-templates-data/section1_TOC_box1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1543050"/>
            <a:ext cx="411480" cy="411480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914400" y="1594485"/>
            <a:ext cx="411480" cy="360045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300" b="1" dirty="0">
                <a:solidFill>
                  <a:srgbClr val="FFFFFF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01</a:t>
            </a:r>
            <a:endParaRPr lang="en-US" sz="1300" dirty="0"/>
          </a:p>
        </p:txBody>
      </p:sp>
      <p:sp>
        <p:nvSpPr>
          <p:cNvPr id="5" name="Text 2"/>
          <p:cNvSpPr/>
          <p:nvPr/>
        </p:nvSpPr>
        <p:spPr>
          <a:xfrm>
            <a:off x="1371600" y="1543050"/>
            <a:ext cx="1828800" cy="41148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algn="l" indent="0" marL="0">
              <a:buNone/>
            </a:pPr>
            <a:r>
              <a:rPr lang="en-US" sz="12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Desbloqueando el poder de la información</a:t>
            </a:r>
            <a:endParaRPr lang="en-US" sz="1200" dirty="0"/>
          </a:p>
        </p:txBody>
      </p:sp>
      <p:pic>
        <p:nvPicPr>
          <p:cNvPr id="6" name="Image 1" descr="https://djgurnpwsdoqjscwqbsj.supabase.co/storage/v1/object/public/presentation-templates-data/section1_TOC_box2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83280" y="1543050"/>
            <a:ext cx="411480" cy="411480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3383280" y="1594485"/>
            <a:ext cx="411480" cy="360045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300" b="1" dirty="0">
                <a:solidFill>
                  <a:srgbClr val="FFFFFF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02</a:t>
            </a:r>
            <a:endParaRPr lang="en-US" sz="1300" dirty="0"/>
          </a:p>
        </p:txBody>
      </p:sp>
      <p:sp>
        <p:nvSpPr>
          <p:cNvPr id="8" name="Text 4"/>
          <p:cNvSpPr/>
          <p:nvPr/>
        </p:nvSpPr>
        <p:spPr>
          <a:xfrm>
            <a:off x="3840480" y="1543050"/>
            <a:ext cx="1828800" cy="41148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algn="l" indent="0" marL="0">
              <a:buNone/>
            </a:pPr>
            <a:r>
              <a:rPr lang="en-US" sz="12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¿Qué es la curación de contenidos?</a:t>
            </a:r>
            <a:endParaRPr lang="en-US" sz="1200" dirty="0"/>
          </a:p>
        </p:txBody>
      </p:sp>
      <p:pic>
        <p:nvPicPr>
          <p:cNvPr id="9" name="Image 2" descr="https://djgurnpwsdoqjscwqbsj.supabase.co/storage/v1/object/public/presentation-templates-data/section1_TOC_box1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52160" y="1543050"/>
            <a:ext cx="411480" cy="411480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5852160" y="1594485"/>
            <a:ext cx="411480" cy="360045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300" b="1" dirty="0">
                <a:solidFill>
                  <a:srgbClr val="FFFFFF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03</a:t>
            </a:r>
            <a:endParaRPr lang="en-US" sz="1300" dirty="0"/>
          </a:p>
        </p:txBody>
      </p:sp>
      <p:sp>
        <p:nvSpPr>
          <p:cNvPr id="11" name="Text 6"/>
          <p:cNvSpPr/>
          <p:nvPr/>
        </p:nvSpPr>
        <p:spPr>
          <a:xfrm>
            <a:off x="6309360" y="1543050"/>
            <a:ext cx="1828800" cy="41148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algn="l" indent="0" marL="0">
              <a:buNone/>
            </a:pPr>
            <a:r>
              <a:rPr lang="en-US" sz="12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El proceso de curación: paso a paso</a:t>
            </a:r>
            <a:endParaRPr lang="en-US" sz="1200" dirty="0"/>
          </a:p>
        </p:txBody>
      </p:sp>
      <p:pic>
        <p:nvPicPr>
          <p:cNvPr id="12" name="Image 3" descr="https://djgurnpwsdoqjscwqbsj.supabase.co/storage/v1/object/public/presentation-templates-data/section1_TOC_box1.png">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" y="2468880"/>
            <a:ext cx="411480" cy="411480"/>
          </a:xfrm>
          <a:prstGeom prst="rect">
            <a:avLst/>
          </a:prstGeom>
        </p:spPr>
      </p:pic>
      <p:sp>
        <p:nvSpPr>
          <p:cNvPr id="13" name="Text 7"/>
          <p:cNvSpPr/>
          <p:nvPr/>
        </p:nvSpPr>
        <p:spPr>
          <a:xfrm>
            <a:off x="914400" y="2520315"/>
            <a:ext cx="411480" cy="360045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300" b="1" dirty="0">
                <a:solidFill>
                  <a:srgbClr val="FFFFFF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04</a:t>
            </a:r>
            <a:endParaRPr lang="en-US" sz="1300" dirty="0"/>
          </a:p>
        </p:txBody>
      </p:sp>
      <p:sp>
        <p:nvSpPr>
          <p:cNvPr id="14" name="Text 8"/>
          <p:cNvSpPr/>
          <p:nvPr/>
        </p:nvSpPr>
        <p:spPr>
          <a:xfrm>
            <a:off x="1371600" y="2468880"/>
            <a:ext cx="1828800" cy="41148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algn="l" indent="0" marL="0">
              <a:buNone/>
            </a:pPr>
            <a:r>
              <a:rPr lang="en-US" sz="12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Beneficios clave de la curación de contenidos</a:t>
            </a:r>
            <a:endParaRPr lang="en-US" sz="1200" dirty="0"/>
          </a:p>
        </p:txBody>
      </p:sp>
      <p:pic>
        <p:nvPicPr>
          <p:cNvPr id="15" name="Image 4" descr="https://djgurnpwsdoqjscwqbsj.supabase.co/storage/v1/object/public/presentation-templates-data/section1_TOC_box2.png">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83280" y="2468880"/>
            <a:ext cx="411480" cy="411480"/>
          </a:xfrm>
          <a:prstGeom prst="rect">
            <a:avLst/>
          </a:prstGeom>
        </p:spPr>
      </p:pic>
      <p:sp>
        <p:nvSpPr>
          <p:cNvPr id="16" name="Text 9"/>
          <p:cNvSpPr/>
          <p:nvPr/>
        </p:nvSpPr>
        <p:spPr>
          <a:xfrm>
            <a:off x="3383280" y="2520315"/>
            <a:ext cx="411480" cy="360045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300" b="1" dirty="0">
                <a:solidFill>
                  <a:srgbClr val="FFFFFF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05</a:t>
            </a:r>
            <a:endParaRPr lang="en-US" sz="1300" dirty="0"/>
          </a:p>
        </p:txBody>
      </p:sp>
      <p:sp>
        <p:nvSpPr>
          <p:cNvPr id="17" name="Text 10"/>
          <p:cNvSpPr/>
          <p:nvPr/>
        </p:nvSpPr>
        <p:spPr>
          <a:xfrm>
            <a:off x="3840480" y="2468880"/>
            <a:ext cx="1828800" cy="41148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algn="l" indent="0" marL="0">
              <a:buNone/>
            </a:pPr>
            <a:r>
              <a:rPr lang="en-US" sz="12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Herramientas para una curación eficaz</a:t>
            </a:r>
            <a:endParaRPr lang="en-US" sz="1200" dirty="0"/>
          </a:p>
        </p:txBody>
      </p:sp>
      <p:pic>
        <p:nvPicPr>
          <p:cNvPr id="18" name="Image 5" descr="https://djgurnpwsdoqjscwqbsj.supabase.co/storage/v1/object/public/presentation-templates-data/section1_TOC_box1.png">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52160" y="2468880"/>
            <a:ext cx="411480" cy="411480"/>
          </a:xfrm>
          <a:prstGeom prst="rect">
            <a:avLst/>
          </a:prstGeom>
        </p:spPr>
      </p:pic>
      <p:sp>
        <p:nvSpPr>
          <p:cNvPr id="19" name="Text 11"/>
          <p:cNvSpPr/>
          <p:nvPr/>
        </p:nvSpPr>
        <p:spPr>
          <a:xfrm>
            <a:off x="5852160" y="2520315"/>
            <a:ext cx="411480" cy="360045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300" b="1" dirty="0">
                <a:solidFill>
                  <a:srgbClr val="FFFFFF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06</a:t>
            </a:r>
            <a:endParaRPr lang="en-US" sz="1300" dirty="0"/>
          </a:p>
        </p:txBody>
      </p:sp>
      <p:sp>
        <p:nvSpPr>
          <p:cNvPr id="20" name="Text 12"/>
          <p:cNvSpPr/>
          <p:nvPr/>
        </p:nvSpPr>
        <p:spPr>
          <a:xfrm>
            <a:off x="6309360" y="2468880"/>
            <a:ext cx="1828800" cy="41148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algn="l" indent="0" marL="0">
              <a:buNone/>
            </a:pPr>
            <a:r>
              <a:rPr lang="en-US" sz="12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Mejores prácticas para el éxito</a:t>
            </a:r>
            <a:endParaRPr lang="en-US" sz="1200" dirty="0"/>
          </a:p>
        </p:txBody>
      </p:sp>
      <p:pic>
        <p:nvPicPr>
          <p:cNvPr id="21" name="Image 6" descr="https://djgurnpwsdoqjscwqbsj.supabase.co/storage/v1/object/public/presentation-templates-data/section1_TOC_box1.png">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4400" y="3394710"/>
            <a:ext cx="411480" cy="411480"/>
          </a:xfrm>
          <a:prstGeom prst="rect">
            <a:avLst/>
          </a:prstGeom>
        </p:spPr>
      </p:pic>
      <p:sp>
        <p:nvSpPr>
          <p:cNvPr id="22" name="Text 13"/>
          <p:cNvSpPr/>
          <p:nvPr/>
        </p:nvSpPr>
        <p:spPr>
          <a:xfrm>
            <a:off x="914400" y="3446145"/>
            <a:ext cx="411480" cy="360045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300" b="1" dirty="0">
                <a:solidFill>
                  <a:srgbClr val="FFFFFF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07</a:t>
            </a:r>
            <a:endParaRPr lang="en-US" sz="1300" dirty="0"/>
          </a:p>
        </p:txBody>
      </p:sp>
      <p:sp>
        <p:nvSpPr>
          <p:cNvPr id="23" name="Text 14"/>
          <p:cNvSpPr/>
          <p:nvPr/>
        </p:nvSpPr>
        <p:spPr>
          <a:xfrm>
            <a:off x="1371600" y="3394710"/>
            <a:ext cx="1828800" cy="41148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algn="l" indent="0" marL="0">
              <a:buNone/>
            </a:pPr>
            <a:r>
              <a:rPr lang="en-US" sz="12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Errores comunes en la curación de contenidos</a:t>
            </a:r>
            <a:endParaRPr lang="en-US" sz="1200" dirty="0"/>
          </a:p>
        </p:txBody>
      </p:sp>
      <p:pic>
        <p:nvPicPr>
          <p:cNvPr id="24" name="Image 7" descr="https://djgurnpwsdoqjscwqbsj.supabase.co/storage/v1/object/public/presentation-templates-data/section1_TOC_box2.png">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383280" y="3394710"/>
            <a:ext cx="411480" cy="411480"/>
          </a:xfrm>
          <a:prstGeom prst="rect">
            <a:avLst/>
          </a:prstGeom>
        </p:spPr>
      </p:pic>
      <p:sp>
        <p:nvSpPr>
          <p:cNvPr id="25" name="Text 15"/>
          <p:cNvSpPr/>
          <p:nvPr/>
        </p:nvSpPr>
        <p:spPr>
          <a:xfrm>
            <a:off x="3383280" y="3446145"/>
            <a:ext cx="411480" cy="360045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300" b="1" dirty="0">
                <a:solidFill>
                  <a:srgbClr val="FFFFFF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08</a:t>
            </a:r>
            <a:endParaRPr lang="en-US" sz="1300" dirty="0"/>
          </a:p>
        </p:txBody>
      </p:sp>
      <p:sp>
        <p:nvSpPr>
          <p:cNvPr id="26" name="Text 16"/>
          <p:cNvSpPr/>
          <p:nvPr/>
        </p:nvSpPr>
        <p:spPr>
          <a:xfrm>
            <a:off x="3840480" y="3394710"/>
            <a:ext cx="1828800" cy="41148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algn="l" indent="0" marL="0">
              <a:buNone/>
            </a:pPr>
            <a:r>
              <a:rPr lang="en-US" sz="12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Medición del éxito de la curación</a:t>
            </a:r>
            <a:endParaRPr lang="en-US" sz="1200" dirty="0"/>
          </a:p>
        </p:txBody>
      </p:sp>
      <p:pic>
        <p:nvPicPr>
          <p:cNvPr id="27" name="Image 8" descr="https://djgurnpwsdoqjscwqbsj.supabase.co/storage/v1/object/public/presentation-templates-data/section1_TOC_box1.png">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852160" y="3394710"/>
            <a:ext cx="411480" cy="411480"/>
          </a:xfrm>
          <a:prstGeom prst="rect">
            <a:avLst/>
          </a:prstGeom>
        </p:spPr>
      </p:pic>
      <p:sp>
        <p:nvSpPr>
          <p:cNvPr id="28" name="Text 17"/>
          <p:cNvSpPr/>
          <p:nvPr/>
        </p:nvSpPr>
        <p:spPr>
          <a:xfrm>
            <a:off x="5852160" y="3446145"/>
            <a:ext cx="411480" cy="360045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300" b="1" dirty="0">
                <a:solidFill>
                  <a:srgbClr val="FFFFFF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09</a:t>
            </a:r>
            <a:endParaRPr lang="en-US" sz="1300" dirty="0"/>
          </a:p>
        </p:txBody>
      </p:sp>
      <p:sp>
        <p:nvSpPr>
          <p:cNvPr id="29" name="Text 18"/>
          <p:cNvSpPr/>
          <p:nvPr/>
        </p:nvSpPr>
        <p:spPr>
          <a:xfrm>
            <a:off x="6309360" y="3394710"/>
            <a:ext cx="1828800" cy="41148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algn="l" indent="0" marL="0">
              <a:buNone/>
            </a:pPr>
            <a:r>
              <a:rPr lang="en-US" sz="12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El futuro de la curación de contenidos</a:t>
            </a:r>
            <a:endParaRPr lang="en-US" sz="120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914400" y="771525"/>
            <a:ext cx="82296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lnSpc>
                <a:spcPts val="3500"/>
              </a:lnSpc>
              <a:buNone/>
            </a:pPr>
            <a:r>
              <a:rPr lang="en-US" sz="25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Tabla de contenido</a:t>
            </a:r>
            <a:endParaRPr lang="en-US" sz="2500" dirty="0"/>
          </a:p>
        </p:txBody>
      </p:sp>
      <p:pic>
        <p:nvPicPr>
          <p:cNvPr id="3" name="Image 0" descr="https://djgurnpwsdoqjscwqbsj.supabase.co/storage/v1/object/public/presentation-templates-data/section1_TOC_box1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1543050"/>
            <a:ext cx="411480" cy="411480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914400" y="1594485"/>
            <a:ext cx="411480" cy="360045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300" b="1" dirty="0">
                <a:solidFill>
                  <a:srgbClr val="FFFFFF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10</a:t>
            </a:r>
            <a:endParaRPr lang="en-US" sz="1300" dirty="0"/>
          </a:p>
        </p:txBody>
      </p:sp>
      <p:sp>
        <p:nvSpPr>
          <p:cNvPr id="5" name="Text 2"/>
          <p:cNvSpPr/>
          <p:nvPr/>
        </p:nvSpPr>
        <p:spPr>
          <a:xfrm>
            <a:off x="1371600" y="1543050"/>
            <a:ext cx="1828800" cy="41148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algn="l" indent="0" marL="0">
              <a:buNone/>
            </a:pPr>
            <a:r>
              <a:rPr lang="en-US" sz="12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Gracias</a:t>
            </a:r>
            <a:endParaRPr lang="en-US" sz="120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31520" y="1234440"/>
            <a:ext cx="4114800" cy="228600"/>
          </a:xfrm>
          <a:prstGeom prst="rect">
            <a:avLst/>
          </a:prstGeom>
          <a:noFill/>
          <a:ln/>
        </p:spPr>
        <p:txBody>
          <a:bodyPr wrap="square" rtlCol="0" anchor="b"/>
          <a:lstStyle/>
          <a:p>
            <a:pPr algn="l" indent="0" marL="0">
              <a:buNone/>
            </a:pPr>
            <a:r>
              <a:rPr lang="en-US" sz="3000" b="1" dirty="0">
                <a:solidFill>
                  <a:srgbClr val="000000"/>
                </a:solidFill>
                <a:latin typeface="Epilogue" pitchFamily="34" charset="0"/>
                <a:ea typeface="Epilogue" pitchFamily="34" charset="-122"/>
                <a:cs typeface="Epilogue" pitchFamily="34" charset="-120"/>
              </a:rPr>
              <a:t>Desbloqueando el poder de la información</a:t>
            </a:r>
            <a:endParaRPr lang="en-US" sz="3000" dirty="0"/>
          </a:p>
        </p:txBody>
      </p:sp>
      <p:sp>
        <p:nvSpPr>
          <p:cNvPr id="3" name="Text 1"/>
          <p:cNvSpPr/>
          <p:nvPr/>
        </p:nvSpPr>
        <p:spPr>
          <a:xfrm>
            <a:off x="914400" y="1440180"/>
            <a:ext cx="3931920" cy="274320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342900" indent="-342900">
              <a:lnSpc>
                <a:spcPts val="1700"/>
              </a:lnSpc>
              <a:spcAft>
                <a:spcPts val="1200"/>
              </a:spcAft>
              <a:buSzPct val="100000"/>
              <a:buFont typeface="+mj-lt"/>
              <a:buAutoNum type="arabicPeriod" startAt="1"/>
            </a:pPr>
            <a:r>
              <a:rPr lang="en-US" sz="1200" dirty="0">
                <a:solidFill>
                  <a:srgbClr val="000000"/>
                </a:solidFill>
                <a:latin typeface="Plus Jakarta Sans Light" pitchFamily="34" charset="0"/>
                <a:ea typeface="Plus Jakarta Sans Light" pitchFamily="34" charset="-122"/>
                <a:cs typeface="Plus Jakarta Sans Light" pitchFamily="34" charset="-120"/>
              </a:rPr>
              <a:t>La era digital trae consigo una cantidad abrumadora de datos. Navegar por este mar de información representa un desafío importante para las empresas.</a:t>
            </a:r>
            <a:endParaRPr lang="en-US" sz="1200" dirty="0"/>
          </a:p>
          <a:p>
            <a:pPr marL="342900" indent="-342900">
              <a:lnSpc>
                <a:spcPts val="1700"/>
              </a:lnSpc>
              <a:spcAft>
                <a:spcPts val="1200"/>
              </a:spcAft>
              <a:buSzPct val="100000"/>
              <a:buFont typeface="+mj-lt"/>
              <a:buAutoNum type="arabicPeriod" startAt="2"/>
            </a:pPr>
            <a:r>
              <a:rPr lang="en-US" sz="1200" dirty="0">
                <a:solidFill>
                  <a:srgbClr val="000000"/>
                </a:solidFill>
                <a:latin typeface="Plus Jakarta Sans Light" pitchFamily="34" charset="0"/>
                <a:ea typeface="Plus Jakarta Sans Light" pitchFamily="34" charset="-122"/>
                <a:cs typeface="Plus Jakarta Sans Light" pitchFamily="34" charset="-120"/>
              </a:rPr>
              <a:t>La curación de contenidos transforma los datos brutos en información valiosa. Proporciona una ventaja estratégica en un entorno competitivo.</a:t>
            </a:r>
            <a:endParaRPr lang="en-US" sz="1200" dirty="0"/>
          </a:p>
          <a:p>
            <a:pPr marL="342900" indent="-342900">
              <a:lnSpc>
                <a:spcPts val="1700"/>
              </a:lnSpc>
              <a:spcAft>
                <a:spcPts val="1200"/>
              </a:spcAft>
              <a:buSzPct val="100000"/>
              <a:buFont typeface="+mj-lt"/>
              <a:buAutoNum type="arabicPeriod" startAt="3"/>
            </a:pPr>
            <a:r>
              <a:rPr lang="en-US" sz="1200" dirty="0">
                <a:solidFill>
                  <a:srgbClr val="000000"/>
                </a:solidFill>
                <a:latin typeface="Plus Jakarta Sans Light" pitchFamily="34" charset="0"/>
                <a:ea typeface="Plus Jakarta Sans Light" pitchFamily="34" charset="-122"/>
                <a:cs typeface="Plus Jakarta Sans Light" pitchFamily="34" charset="-120"/>
              </a:rPr>
              <a:t>El contenido seleccionado cuidadosamente conecta profundamente con el público. Genera confianza y posiciona tu marca como líder de opinión.</a:t>
            </a:r>
            <a:endParaRPr lang="en-US" sz="1200" dirty="0"/>
          </a:p>
          <a:p>
            <a:pPr marL="342900" indent="-342900">
              <a:lnSpc>
                <a:spcPts val="1700"/>
              </a:lnSpc>
              <a:spcAft>
                <a:spcPts val="1200"/>
              </a:spcAft>
              <a:buSzPct val="100000"/>
              <a:buFont typeface="+mj-lt"/>
              <a:buAutoNum type="arabicPeriod" startAt="4"/>
            </a:pPr>
            <a:r>
              <a:rPr lang="en-US" sz="1200" dirty="0">
                <a:solidFill>
                  <a:srgbClr val="000000"/>
                </a:solidFill>
                <a:latin typeface="Plus Jakarta Sans Light" pitchFamily="34" charset="0"/>
                <a:ea typeface="Plus Jakarta Sans Light" pitchFamily="34" charset="-122"/>
                <a:cs typeface="Plus Jakarta Sans Light" pitchFamily="34" charset="-120"/>
              </a:rPr>
              <a:t>Una curación de contenidos eficaz optimiza la creación de contenido. Ahorra tiempo y recursos al tiempo que maximiza el impacto y el alcance.</a:t>
            </a:r>
            <a:endParaRPr lang="en-US" sz="1200" dirty="0"/>
          </a:p>
        </p:txBody>
      </p:sp>
      <p:pic>
        <p:nvPicPr>
          <p:cNvPr id="4" name="Image 0" descr="https://djgurnpwsdoqjscwqbsj.supabase.co/storage/v1/object/public/images/OWGYekX7og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57800" y="771525"/>
            <a:ext cx="2743200" cy="3600450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5394960" y="3857625"/>
            <a:ext cx="18288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800" u="sng" dirty="0">
                <a:solidFill>
                  <a:srgbClr val="FFFFFF"/>
                </a:solidFill>
                <a:hlinkClick r:id="rId3" invalidUrl="" action="" tgtFrame="" tooltip="Pexel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Photo by Google</a:t>
            </a:r>
            <a:endParaRPr lang="en-US" sz="80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31520" y="1234440"/>
            <a:ext cx="4114800" cy="228600"/>
          </a:xfrm>
          <a:prstGeom prst="rect">
            <a:avLst/>
          </a:prstGeom>
          <a:noFill/>
          <a:ln/>
        </p:spPr>
        <p:txBody>
          <a:bodyPr wrap="square" rtlCol="0" anchor="b"/>
          <a:lstStyle/>
          <a:p>
            <a:pPr algn="l" indent="0" marL="0">
              <a:buNone/>
            </a:pPr>
            <a:r>
              <a:rPr lang="en-US" sz="3000" b="1" dirty="0">
                <a:solidFill>
                  <a:srgbClr val="000000"/>
                </a:solidFill>
                <a:latin typeface="Epilogue" pitchFamily="34" charset="0"/>
                <a:ea typeface="Epilogue" pitchFamily="34" charset="-122"/>
                <a:cs typeface="Epilogue" pitchFamily="34" charset="-120"/>
              </a:rPr>
              <a:t>¿Qué es la curación de contenidos?</a:t>
            </a:r>
            <a:endParaRPr lang="en-US" sz="3000" dirty="0"/>
          </a:p>
        </p:txBody>
      </p:sp>
      <p:sp>
        <p:nvSpPr>
          <p:cNvPr id="3" name="Text 1"/>
          <p:cNvSpPr/>
          <p:nvPr/>
        </p:nvSpPr>
        <p:spPr>
          <a:xfrm>
            <a:off x="914400" y="1440180"/>
            <a:ext cx="3931920" cy="274320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342900" indent="-342900">
              <a:lnSpc>
                <a:spcPts val="1700"/>
              </a:lnSpc>
              <a:spcAft>
                <a:spcPts val="1200"/>
              </a:spcAft>
              <a:buSzPct val="100000"/>
              <a:buFont typeface="+mj-lt"/>
              <a:buAutoNum type="arabicPeriod" startAt="1"/>
            </a:pPr>
            <a:r>
              <a:rPr lang="en-US" sz="1200" dirty="0">
                <a:solidFill>
                  <a:srgbClr val="000000"/>
                </a:solidFill>
                <a:latin typeface="Plus Jakarta Sans Light" pitchFamily="34" charset="0"/>
                <a:ea typeface="Plus Jakarta Sans Light" pitchFamily="34" charset="-122"/>
                <a:cs typeface="Plus Jakarta Sans Light" pitchFamily="34" charset="-120"/>
              </a:rPr>
              <a:t>Consiste en encontrar contenido relevante y de alta calidad. Este contenido se obtiene de diversos canales y plataformas de buena reputación.</a:t>
            </a:r>
            <a:endParaRPr lang="en-US" sz="1200" dirty="0"/>
          </a:p>
          <a:p>
            <a:pPr marL="342900" indent="-342900">
              <a:lnSpc>
                <a:spcPts val="1700"/>
              </a:lnSpc>
              <a:spcAft>
                <a:spcPts val="1200"/>
              </a:spcAft>
              <a:buSzPct val="100000"/>
              <a:buFont typeface="+mj-lt"/>
              <a:buAutoNum type="arabicPeriod" startAt="2"/>
            </a:pPr>
            <a:r>
              <a:rPr lang="en-US" sz="1200" dirty="0">
                <a:solidFill>
                  <a:srgbClr val="000000"/>
                </a:solidFill>
                <a:latin typeface="Plus Jakarta Sans Light" pitchFamily="34" charset="0"/>
                <a:ea typeface="Plus Jakarta Sans Light" pitchFamily="34" charset="-122"/>
                <a:cs typeface="Plus Jakarta Sans Light" pitchFamily="34" charset="-120"/>
              </a:rPr>
              <a:t>El contenido seleccionado se organiza de forma lógica. Añadir contexto lo hace más comprensible y valioso para el público.</a:t>
            </a:r>
            <a:endParaRPr lang="en-US" sz="1200" dirty="0"/>
          </a:p>
          <a:p>
            <a:pPr marL="342900" indent="-342900">
              <a:lnSpc>
                <a:spcPts val="1700"/>
              </a:lnSpc>
              <a:spcAft>
                <a:spcPts val="1200"/>
              </a:spcAft>
              <a:buSzPct val="100000"/>
              <a:buFont typeface="+mj-lt"/>
              <a:buAutoNum type="arabicPeriod" startAt="3"/>
            </a:pPr>
            <a:r>
              <a:rPr lang="en-US" sz="1200" dirty="0">
                <a:solidFill>
                  <a:srgbClr val="000000"/>
                </a:solidFill>
                <a:latin typeface="Plus Jakarta Sans Light" pitchFamily="34" charset="0"/>
                <a:ea typeface="Plus Jakarta Sans Light" pitchFamily="34" charset="-122"/>
                <a:cs typeface="Plus Jakarta Sans Light" pitchFamily="34" charset="-120"/>
              </a:rPr>
              <a:t>Finalmente, el contenido seleccionado se comparte de manera efectiva. Llega al público objetivo a través de los canales adecuados.</a:t>
            </a:r>
            <a:endParaRPr lang="en-US" sz="1200" dirty="0"/>
          </a:p>
          <a:p>
            <a:pPr marL="342900" indent="-342900">
              <a:lnSpc>
                <a:spcPts val="1700"/>
              </a:lnSpc>
              <a:spcAft>
                <a:spcPts val="1200"/>
              </a:spcAft>
              <a:buSzPct val="100000"/>
              <a:buFont typeface="+mj-lt"/>
              <a:buAutoNum type="arabicPeriod" startAt="4"/>
            </a:pPr>
            <a:r>
              <a:rPr lang="en-US" sz="1200" dirty="0">
                <a:solidFill>
                  <a:srgbClr val="000000"/>
                </a:solidFill>
                <a:latin typeface="Plus Jakarta Sans Light" pitchFamily="34" charset="0"/>
                <a:ea typeface="Plus Jakarta Sans Light" pitchFamily="34" charset="-122"/>
                <a:cs typeface="Plus Jakarta Sans Light" pitchFamily="34" charset="-120"/>
              </a:rPr>
              <a:t>La curación de contenidos no se trata solo de compartir; se trata de agregar valor. Las ideas y perspectivas enriquecen el impacto del contenido original.</a:t>
            </a:r>
            <a:endParaRPr lang="en-US" sz="1200" dirty="0"/>
          </a:p>
        </p:txBody>
      </p:sp>
      <p:pic>
        <p:nvPicPr>
          <p:cNvPr id="4" name="Image 0" descr="https://djgurnpwsdoqjscwqbsj.supabase.co/storage/v1/object/public/images/R9jsX6URCt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57800" y="771525"/>
            <a:ext cx="2743200" cy="3600450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5394960" y="3857625"/>
            <a:ext cx="18288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800" u="sng" dirty="0">
                <a:solidFill>
                  <a:srgbClr val="FFFFFF"/>
                </a:solidFill>
                <a:hlinkClick r:id="rId3" invalidUrl="" action="" tgtFrame="" tooltip="Pexel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Photo by Google</a:t>
            </a:r>
            <a:endParaRPr lang="en-US" sz="80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31520" y="1234440"/>
            <a:ext cx="4114800" cy="228600"/>
          </a:xfrm>
          <a:prstGeom prst="rect">
            <a:avLst/>
          </a:prstGeom>
          <a:noFill/>
          <a:ln/>
        </p:spPr>
        <p:txBody>
          <a:bodyPr wrap="square" rtlCol="0" anchor="b"/>
          <a:lstStyle/>
          <a:p>
            <a:pPr algn="l" indent="0" marL="0">
              <a:buNone/>
            </a:pPr>
            <a:r>
              <a:rPr lang="en-US" sz="3000" b="1" dirty="0">
                <a:solidFill>
                  <a:srgbClr val="000000"/>
                </a:solidFill>
                <a:latin typeface="Epilogue" pitchFamily="34" charset="0"/>
                <a:ea typeface="Epilogue" pitchFamily="34" charset="-122"/>
                <a:cs typeface="Epilogue" pitchFamily="34" charset="-120"/>
              </a:rPr>
              <a:t>El proceso de curación: paso a paso</a:t>
            </a:r>
            <a:endParaRPr lang="en-US" sz="3000" dirty="0"/>
          </a:p>
        </p:txBody>
      </p:sp>
      <p:sp>
        <p:nvSpPr>
          <p:cNvPr id="3" name="Text 1"/>
          <p:cNvSpPr/>
          <p:nvPr/>
        </p:nvSpPr>
        <p:spPr>
          <a:xfrm>
            <a:off x="914400" y="1440180"/>
            <a:ext cx="3931920" cy="274320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342900" indent="-342900">
              <a:lnSpc>
                <a:spcPts val="1700"/>
              </a:lnSpc>
              <a:spcAft>
                <a:spcPts val="1200"/>
              </a:spcAft>
              <a:buSzPct val="100000"/>
              <a:buFont typeface="+mj-lt"/>
              <a:buAutoNum type="arabicPeriod" startAt="1"/>
            </a:pPr>
            <a:r>
              <a:rPr lang="en-US" sz="1200" dirty="0">
                <a:solidFill>
                  <a:srgbClr val="000000"/>
                </a:solidFill>
                <a:latin typeface="Plus Jakarta Sans Light" pitchFamily="34" charset="0"/>
                <a:ea typeface="Plus Jakarta Sans Light" pitchFamily="34" charset="-122"/>
                <a:cs typeface="Plus Jakarta Sans Light" pitchFamily="34" charset="-120"/>
              </a:rPr>
              <a:t>Describe claramente lo que pretendes lograr. Esto incluye comprender a tu público objetivo y tus objetivos de contenido.</a:t>
            </a:r>
            <a:endParaRPr lang="en-US" sz="1200" dirty="0"/>
          </a:p>
          <a:p>
            <a:pPr marL="342900" indent="-342900">
              <a:lnSpc>
                <a:spcPts val="1700"/>
              </a:lnSpc>
              <a:spcAft>
                <a:spcPts val="1200"/>
              </a:spcAft>
              <a:buSzPct val="100000"/>
              <a:buFont typeface="+mj-lt"/>
              <a:buAutoNum type="arabicPeriod" startAt="2"/>
            </a:pPr>
            <a:r>
              <a:rPr lang="en-US" sz="1200" dirty="0">
                <a:solidFill>
                  <a:srgbClr val="000000"/>
                </a:solidFill>
                <a:latin typeface="Plus Jakarta Sans Light" pitchFamily="34" charset="0"/>
                <a:ea typeface="Plus Jakarta Sans Light" pitchFamily="34" charset="-122"/>
                <a:cs typeface="Plus Jakarta Sans Light" pitchFamily="34" charset="-120"/>
              </a:rPr>
              <a:t>Identificar fuentes de contenido fiables. Esto implica utilizar herramientas y plataformas para descubrir materiales relevantes.</a:t>
            </a:r>
            <a:endParaRPr lang="en-US" sz="1200" dirty="0"/>
          </a:p>
          <a:p>
            <a:pPr marL="342900" indent="-342900">
              <a:lnSpc>
                <a:spcPts val="1700"/>
              </a:lnSpc>
              <a:spcAft>
                <a:spcPts val="1200"/>
              </a:spcAft>
              <a:buSzPct val="100000"/>
              <a:buFont typeface="+mj-lt"/>
              <a:buAutoNum type="arabicPeriod" startAt="3"/>
            </a:pPr>
            <a:r>
              <a:rPr lang="en-US" sz="1200" dirty="0">
                <a:solidFill>
                  <a:srgbClr val="000000"/>
                </a:solidFill>
                <a:latin typeface="Plus Jakarta Sans Light" pitchFamily="34" charset="0"/>
                <a:ea typeface="Plus Jakarta Sans Light" pitchFamily="34" charset="-122"/>
                <a:cs typeface="Plus Jakarta Sans Light" pitchFamily="34" charset="-120"/>
              </a:rPr>
              <a:t>Evalúa el contenido en cuanto a calidad, relevancia y precisión. Elige piezas que se ajusten a tus objetivos y a las necesidades de tu audiencia.</a:t>
            </a:r>
            <a:endParaRPr lang="en-US" sz="1200" dirty="0"/>
          </a:p>
          <a:p>
            <a:pPr marL="342900" indent="-342900">
              <a:lnSpc>
                <a:spcPts val="1700"/>
              </a:lnSpc>
              <a:spcAft>
                <a:spcPts val="1200"/>
              </a:spcAft>
              <a:buSzPct val="100000"/>
              <a:buFont typeface="+mj-lt"/>
              <a:buAutoNum type="arabicPeriod" startAt="4"/>
            </a:pPr>
            <a:r>
              <a:rPr lang="en-US" sz="1200" dirty="0">
                <a:solidFill>
                  <a:srgbClr val="000000"/>
                </a:solidFill>
                <a:latin typeface="Plus Jakarta Sans Light" pitchFamily="34" charset="0"/>
                <a:ea typeface="Plus Jakarta Sans Light" pitchFamily="34" charset="-122"/>
                <a:cs typeface="Plus Jakarta Sans Light" pitchFamily="34" charset="-120"/>
              </a:rPr>
              <a:t>Aporta tu perspectiva o comentario único. Esto enriquece el contenido y lo hace más atractivo para tu audiencia.</a:t>
            </a:r>
            <a:endParaRPr lang="en-US" sz="1200" dirty="0"/>
          </a:p>
        </p:txBody>
      </p:sp>
      <p:pic>
        <p:nvPicPr>
          <p:cNvPr id="4" name="Image 0" descr="https://djgurnpwsdoqjscwqbsj.supabase.co/storage/v1/object/public/images/VACtnH1Z19.jp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57800" y="771525"/>
            <a:ext cx="2743200" cy="3600450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5394960" y="3857625"/>
            <a:ext cx="18288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800" u="sng" dirty="0">
                <a:solidFill>
                  <a:srgbClr val="FFFFFF"/>
                </a:solidFill>
                <a:hlinkClick r:id="rId3" invalidUrl="" action="" tgtFrame="" tooltip="Pexel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Photo by Google</a:t>
            </a:r>
            <a:endParaRPr lang="en-US" sz="80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31520" y="1234440"/>
            <a:ext cx="4114800" cy="228600"/>
          </a:xfrm>
          <a:prstGeom prst="rect">
            <a:avLst/>
          </a:prstGeom>
          <a:noFill/>
          <a:ln/>
        </p:spPr>
        <p:txBody>
          <a:bodyPr wrap="square" rtlCol="0" anchor="b"/>
          <a:lstStyle/>
          <a:p>
            <a:pPr algn="l" indent="0" marL="0">
              <a:buNone/>
            </a:pPr>
            <a:r>
              <a:rPr lang="en-US" sz="3000" b="1" dirty="0">
                <a:solidFill>
                  <a:srgbClr val="000000"/>
                </a:solidFill>
                <a:latin typeface="Epilogue" pitchFamily="34" charset="0"/>
                <a:ea typeface="Epilogue" pitchFamily="34" charset="-122"/>
                <a:cs typeface="Epilogue" pitchFamily="34" charset="-120"/>
              </a:rPr>
              <a:t>Beneficios clave de la curación de contenidos</a:t>
            </a:r>
            <a:endParaRPr lang="en-US" sz="3000" dirty="0"/>
          </a:p>
        </p:txBody>
      </p:sp>
      <p:sp>
        <p:nvSpPr>
          <p:cNvPr id="3" name="Text 1"/>
          <p:cNvSpPr/>
          <p:nvPr/>
        </p:nvSpPr>
        <p:spPr>
          <a:xfrm>
            <a:off x="914400" y="1440180"/>
            <a:ext cx="3931920" cy="274320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342900" indent="-342900">
              <a:lnSpc>
                <a:spcPts val="1700"/>
              </a:lnSpc>
              <a:spcAft>
                <a:spcPts val="1200"/>
              </a:spcAft>
              <a:buSzPct val="100000"/>
              <a:buFont typeface="+mj-lt"/>
              <a:buAutoNum type="arabicPeriod" startAt="1"/>
            </a:pPr>
            <a:r>
              <a:rPr lang="en-US" sz="1200" dirty="0">
                <a:solidFill>
                  <a:srgbClr val="000000"/>
                </a:solidFill>
                <a:latin typeface="Plus Jakarta Sans Light" pitchFamily="34" charset="0"/>
                <a:ea typeface="Plus Jakarta Sans Light" pitchFamily="34" charset="-122"/>
                <a:cs typeface="Plus Jakarta Sans Light" pitchFamily="34" charset="-120"/>
              </a:rPr>
              <a:t>Compartir contenido valioso de forma constante te posiciona como un experto. Genera credibilidad y liderazgo de opinión en tu campo.</a:t>
            </a:r>
            <a:endParaRPr lang="en-US" sz="1200" dirty="0"/>
          </a:p>
          <a:p>
            <a:pPr marL="342900" indent="-342900">
              <a:lnSpc>
                <a:spcPts val="1700"/>
              </a:lnSpc>
              <a:spcAft>
                <a:spcPts val="1200"/>
              </a:spcAft>
              <a:buSzPct val="100000"/>
              <a:buFont typeface="+mj-lt"/>
              <a:buAutoNum type="arabicPeriod" startAt="2"/>
            </a:pPr>
            <a:r>
              <a:rPr lang="en-US" sz="1200" dirty="0">
                <a:solidFill>
                  <a:srgbClr val="000000"/>
                </a:solidFill>
                <a:latin typeface="Plus Jakarta Sans Light" pitchFamily="34" charset="0"/>
                <a:ea typeface="Plus Jakarta Sans Light" pitchFamily="34" charset="-122"/>
                <a:cs typeface="Plus Jakarta Sans Light" pitchFamily="34" charset="-120"/>
              </a:rPr>
              <a:t>El contenido seleccionado puede mejorar el posicionamiento en los motores de búsqueda. Genera tráfico orgánico y aumenta la visibilidad online.</a:t>
            </a:r>
            <a:endParaRPr lang="en-US" sz="1200" dirty="0"/>
          </a:p>
          <a:p>
            <a:pPr marL="342900" indent="-342900">
              <a:lnSpc>
                <a:spcPts val="1700"/>
              </a:lnSpc>
              <a:spcAft>
                <a:spcPts val="1200"/>
              </a:spcAft>
              <a:buSzPct val="100000"/>
              <a:buFont typeface="+mj-lt"/>
              <a:buAutoNum type="arabicPeriod" startAt="3"/>
            </a:pPr>
            <a:r>
              <a:rPr lang="en-US" sz="1200" dirty="0">
                <a:solidFill>
                  <a:srgbClr val="000000"/>
                </a:solidFill>
                <a:latin typeface="Plus Jakarta Sans Light" pitchFamily="34" charset="0"/>
                <a:ea typeface="Plus Jakarta Sans Light" pitchFamily="34" charset="-122"/>
                <a:cs typeface="Plus Jakarta Sans Light" pitchFamily="34" charset="-120"/>
              </a:rPr>
              <a:t>Interactuar con contenido seleccionado fomenta el debate. Crea una comunidad leal en torno a tu marca e ideas.</a:t>
            </a:r>
            <a:endParaRPr lang="en-US" sz="1200" dirty="0"/>
          </a:p>
          <a:p>
            <a:pPr marL="342900" indent="-342900">
              <a:lnSpc>
                <a:spcPts val="1700"/>
              </a:lnSpc>
              <a:spcAft>
                <a:spcPts val="1200"/>
              </a:spcAft>
              <a:buSzPct val="100000"/>
              <a:buFont typeface="+mj-lt"/>
              <a:buAutoNum type="arabicPeriod" startAt="4"/>
            </a:pPr>
            <a:r>
              <a:rPr lang="en-US" sz="1200" dirty="0">
                <a:solidFill>
                  <a:srgbClr val="000000"/>
                </a:solidFill>
                <a:latin typeface="Plus Jakarta Sans Light" pitchFamily="34" charset="0"/>
                <a:ea typeface="Plus Jakarta Sans Light" pitchFamily="34" charset="-122"/>
                <a:cs typeface="Plus Jakarta Sans Light" pitchFamily="34" charset="-120"/>
              </a:rPr>
              <a:t>La curación de contenidos suele ser más eficiente que la creación de contenido completamente original. Maximiza el impacto con menos recursos.</a:t>
            </a:r>
            <a:endParaRPr lang="en-US" sz="1200" dirty="0"/>
          </a:p>
        </p:txBody>
      </p:sp>
      <p:pic>
        <p:nvPicPr>
          <p:cNvPr id="4" name="Image 0" descr="https://djgurnpwsdoqjscwqbsj.supabase.co/storage/v1/object/public/images/cTiraxkJ2x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57800" y="771525"/>
            <a:ext cx="2743200" cy="3600450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5394960" y="3857625"/>
            <a:ext cx="18288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800" u="sng" dirty="0">
                <a:solidFill>
                  <a:srgbClr val="FFFFFF"/>
                </a:solidFill>
                <a:hlinkClick r:id="rId3" invalidUrl="" action="" tgtFrame="" tooltip="Pexel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Photo by Google</a:t>
            </a:r>
            <a:endParaRPr lang="en-US" sz="80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31520" y="1234440"/>
            <a:ext cx="4114800" cy="228600"/>
          </a:xfrm>
          <a:prstGeom prst="rect">
            <a:avLst/>
          </a:prstGeom>
          <a:noFill/>
          <a:ln/>
        </p:spPr>
        <p:txBody>
          <a:bodyPr wrap="square" rtlCol="0" anchor="b"/>
          <a:lstStyle/>
          <a:p>
            <a:pPr algn="l" indent="0" marL="0">
              <a:buNone/>
            </a:pPr>
            <a:r>
              <a:rPr lang="en-US" sz="3000" b="1" dirty="0">
                <a:solidFill>
                  <a:srgbClr val="000000"/>
                </a:solidFill>
                <a:latin typeface="Epilogue" pitchFamily="34" charset="0"/>
                <a:ea typeface="Epilogue" pitchFamily="34" charset="-122"/>
                <a:cs typeface="Epilogue" pitchFamily="34" charset="-120"/>
              </a:rPr>
              <a:t>Herramientas para una curación eficaz</a:t>
            </a:r>
            <a:endParaRPr lang="en-US" sz="3000" dirty="0"/>
          </a:p>
        </p:txBody>
      </p:sp>
      <p:sp>
        <p:nvSpPr>
          <p:cNvPr id="3" name="Text 1"/>
          <p:cNvSpPr/>
          <p:nvPr/>
        </p:nvSpPr>
        <p:spPr>
          <a:xfrm>
            <a:off x="914400" y="1440180"/>
            <a:ext cx="3931920" cy="274320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342900" indent="-342900">
              <a:lnSpc>
                <a:spcPts val="1700"/>
              </a:lnSpc>
              <a:spcAft>
                <a:spcPts val="1200"/>
              </a:spcAft>
              <a:buSzPct val="100000"/>
              <a:buFont typeface="+mj-lt"/>
              <a:buAutoNum type="arabicPeriod" startAt="1"/>
            </a:pPr>
            <a:r>
              <a:rPr lang="en-US" sz="1200" dirty="0">
                <a:solidFill>
                  <a:srgbClr val="000000"/>
                </a:solidFill>
                <a:latin typeface="Plus Jakarta Sans Light" pitchFamily="34" charset="0"/>
                <a:ea typeface="Plus Jakarta Sans Light" pitchFamily="34" charset="-122"/>
                <a:cs typeface="Plus Jakarta Sans Light" pitchFamily="34" charset="-120"/>
              </a:rPr>
              <a:t>Herramientas como Feedly o Flipboard recopilan contenido de diversas fuentes. Simplifican la fase de descubrimiento en la curación de contenidos.</a:t>
            </a:r>
            <a:endParaRPr lang="en-US" sz="1200" dirty="0"/>
          </a:p>
          <a:p>
            <a:pPr marL="342900" indent="-342900">
              <a:lnSpc>
                <a:spcPts val="1700"/>
              </a:lnSpc>
              <a:spcAft>
                <a:spcPts val="1200"/>
              </a:spcAft>
              <a:buSzPct val="100000"/>
              <a:buFont typeface="+mj-lt"/>
              <a:buAutoNum type="arabicPeriod" startAt="2"/>
            </a:pPr>
            <a:r>
              <a:rPr lang="en-US" sz="1200" dirty="0">
                <a:solidFill>
                  <a:srgbClr val="000000"/>
                </a:solidFill>
                <a:latin typeface="Plus Jakarta Sans Light" pitchFamily="34" charset="0"/>
                <a:ea typeface="Plus Jakarta Sans Light" pitchFamily="34" charset="-122"/>
                <a:cs typeface="Plus Jakarta Sans Light" pitchFamily="34" charset="-120"/>
              </a:rPr>
              <a:t>Plataformas como Hootsuite o Sprout Social rastrean las tendencias. Ayudan a identificar contenido popular y relevante en tiempo real.</a:t>
            </a:r>
            <a:endParaRPr lang="en-US" sz="1200" dirty="0"/>
          </a:p>
          <a:p>
            <a:pPr marL="342900" indent="-342900">
              <a:lnSpc>
                <a:spcPts val="1700"/>
              </a:lnSpc>
              <a:spcAft>
                <a:spcPts val="1200"/>
              </a:spcAft>
              <a:buSzPct val="100000"/>
              <a:buFont typeface="+mj-lt"/>
              <a:buAutoNum type="arabicPeriod" startAt="3"/>
            </a:pPr>
            <a:r>
              <a:rPr lang="en-US" sz="1200" dirty="0">
                <a:solidFill>
                  <a:srgbClr val="000000"/>
                </a:solidFill>
                <a:latin typeface="Plus Jakarta Sans Light" pitchFamily="34" charset="0"/>
                <a:ea typeface="Plus Jakarta Sans Light" pitchFamily="34" charset="-122"/>
                <a:cs typeface="Plus Jakarta Sans Light" pitchFamily="34" charset="-120"/>
              </a:rPr>
              <a:t>Las plataformas CMS como WordPress o HubSpot organizan y publican contenido. Optimizan el proceso de distribución de manera eficiente.</a:t>
            </a:r>
            <a:endParaRPr lang="en-US" sz="1200" dirty="0"/>
          </a:p>
          <a:p>
            <a:pPr marL="342900" indent="-342900">
              <a:lnSpc>
                <a:spcPts val="1700"/>
              </a:lnSpc>
              <a:spcAft>
                <a:spcPts val="1200"/>
              </a:spcAft>
              <a:buSzPct val="100000"/>
              <a:buFont typeface="+mj-lt"/>
              <a:buAutoNum type="arabicPeriod" startAt="4"/>
            </a:pPr>
            <a:r>
              <a:rPr lang="en-US" sz="1200" dirty="0">
                <a:solidFill>
                  <a:srgbClr val="000000"/>
                </a:solidFill>
                <a:latin typeface="Plus Jakarta Sans Light" pitchFamily="34" charset="0"/>
                <a:ea typeface="Plus Jakarta Sans Light" pitchFamily="34" charset="-122"/>
                <a:cs typeface="Plus Jakarta Sans Light" pitchFamily="34" charset="-120"/>
              </a:rPr>
              <a:t>Google Analytics o herramientas similares miden el rendimiento del contenido. Proporcionan información valiosa para perfeccionar tu estrategia de curación de contenido.</a:t>
            </a:r>
            <a:endParaRPr lang="en-US" sz="1200" dirty="0"/>
          </a:p>
        </p:txBody>
      </p:sp>
      <p:pic>
        <p:nvPicPr>
          <p:cNvPr id="4" name="Image 0" descr="https://djgurnpwsdoqjscwqbsj.supabase.co/storage/v1/object/public/images/HwncdTrekT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57800" y="771525"/>
            <a:ext cx="2743200" cy="3600450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5394960" y="3857625"/>
            <a:ext cx="18288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800" u="sng" dirty="0">
                <a:solidFill>
                  <a:srgbClr val="FFFFFF"/>
                </a:solidFill>
                <a:hlinkClick r:id="rId3" invalidUrl="" action="" tgtFrame="" tooltip="Pexel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Photo by Google</a:t>
            </a:r>
            <a:endParaRPr lang="en-US" sz="80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31520" y="1234440"/>
            <a:ext cx="4114800" cy="228600"/>
          </a:xfrm>
          <a:prstGeom prst="rect">
            <a:avLst/>
          </a:prstGeom>
          <a:noFill/>
          <a:ln/>
        </p:spPr>
        <p:txBody>
          <a:bodyPr wrap="square" rtlCol="0" anchor="b"/>
          <a:lstStyle/>
          <a:p>
            <a:pPr algn="l" indent="0" marL="0">
              <a:buNone/>
            </a:pPr>
            <a:r>
              <a:rPr lang="en-US" sz="3000" b="1" dirty="0">
                <a:solidFill>
                  <a:srgbClr val="000000"/>
                </a:solidFill>
                <a:latin typeface="Epilogue" pitchFamily="34" charset="0"/>
                <a:ea typeface="Epilogue" pitchFamily="34" charset="-122"/>
                <a:cs typeface="Epilogue" pitchFamily="34" charset="-120"/>
              </a:rPr>
              <a:t>Mejores prácticas para el éxito</a:t>
            </a:r>
            <a:endParaRPr lang="en-US" sz="3000" dirty="0"/>
          </a:p>
        </p:txBody>
      </p:sp>
      <p:sp>
        <p:nvSpPr>
          <p:cNvPr id="3" name="Text 1"/>
          <p:cNvSpPr/>
          <p:nvPr/>
        </p:nvSpPr>
        <p:spPr>
          <a:xfrm>
            <a:off x="914400" y="1440180"/>
            <a:ext cx="3931920" cy="274320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342900" indent="-342900">
              <a:lnSpc>
                <a:spcPts val="1700"/>
              </a:lnSpc>
              <a:spcAft>
                <a:spcPts val="1200"/>
              </a:spcAft>
              <a:buSzPct val="100000"/>
              <a:buFont typeface="+mj-lt"/>
              <a:buAutoNum type="arabicPeriod" startAt="1"/>
            </a:pPr>
            <a:r>
              <a:rPr lang="en-US" sz="1200" dirty="0">
                <a:solidFill>
                  <a:srgbClr val="000000"/>
                </a:solidFill>
                <a:latin typeface="Plus Jakarta Sans Light" pitchFamily="34" charset="0"/>
                <a:ea typeface="Plus Jakarta Sans Light" pitchFamily="34" charset="-122"/>
                <a:cs typeface="Plus Jakarta Sans Light" pitchFamily="34" charset="-120"/>
              </a:rPr>
              <a:t>Comprenda sus necesidades, intereses y puntos débiles. Esto garantiza que su contenido seleccionado sea siempre relevante y valioso.</a:t>
            </a:r>
            <a:endParaRPr lang="en-US" sz="1200" dirty="0"/>
          </a:p>
          <a:p>
            <a:pPr marL="342900" indent="-342900">
              <a:lnSpc>
                <a:spcPts val="1700"/>
              </a:lnSpc>
              <a:spcAft>
                <a:spcPts val="1200"/>
              </a:spcAft>
              <a:buSzPct val="100000"/>
              <a:buFont typeface="+mj-lt"/>
              <a:buAutoNum type="arabicPeriod" startAt="2"/>
            </a:pPr>
            <a:r>
              <a:rPr lang="en-US" sz="1200" dirty="0">
                <a:solidFill>
                  <a:srgbClr val="000000"/>
                </a:solidFill>
                <a:latin typeface="Plus Jakarta Sans Light" pitchFamily="34" charset="0"/>
                <a:ea typeface="Plus Jakarta Sans Light" pitchFamily="34" charset="-122"/>
                <a:cs typeface="Plus Jakarta Sans Light" pitchFamily="34" charset="-120"/>
              </a:rPr>
              <a:t>Prioriza la precisión, la credibilidad y la profundidad en tus selecciones. El contenido de alta calidad proyecta una imagen positiva de tu marca.</a:t>
            </a:r>
            <a:endParaRPr lang="en-US" sz="1200" dirty="0"/>
          </a:p>
          <a:p>
            <a:pPr marL="342900" indent="-342900">
              <a:lnSpc>
                <a:spcPts val="1700"/>
              </a:lnSpc>
              <a:spcAft>
                <a:spcPts val="1200"/>
              </a:spcAft>
              <a:buSzPct val="100000"/>
              <a:buFont typeface="+mj-lt"/>
              <a:buAutoNum type="arabicPeriod" startAt="3"/>
            </a:pPr>
            <a:r>
              <a:rPr lang="en-US" sz="1200" dirty="0">
                <a:solidFill>
                  <a:srgbClr val="000000"/>
                </a:solidFill>
                <a:latin typeface="Plus Jakarta Sans Light" pitchFamily="34" charset="0"/>
                <a:ea typeface="Plus Jakarta Sans Light" pitchFamily="34" charset="-122"/>
                <a:cs typeface="Plus Jakarta Sans Light" pitchFamily="34" charset="-120"/>
              </a:rPr>
              <a:t>Comparte contenido nuevo y relevante con regularidad. La constancia genera expectación y mantiene a tu audiencia comprometida a lo largo del tiempo.</a:t>
            </a:r>
            <a:endParaRPr lang="en-US" sz="1200" dirty="0"/>
          </a:p>
          <a:p>
            <a:pPr marL="342900" indent="-342900">
              <a:lnSpc>
                <a:spcPts val="1700"/>
              </a:lnSpc>
              <a:spcAft>
                <a:spcPts val="1200"/>
              </a:spcAft>
              <a:buSzPct val="100000"/>
              <a:buFont typeface="+mj-lt"/>
              <a:buAutoNum type="arabicPeriod" startAt="4"/>
            </a:pPr>
            <a:r>
              <a:rPr lang="en-US" sz="1200" dirty="0">
                <a:solidFill>
                  <a:srgbClr val="000000"/>
                </a:solidFill>
                <a:latin typeface="Plus Jakarta Sans Light" pitchFamily="34" charset="0"/>
                <a:ea typeface="Plus Jakarta Sans Light" pitchFamily="34" charset="-122"/>
                <a:cs typeface="Plus Jakarta Sans Light" pitchFamily="34" charset="-120"/>
              </a:rPr>
              <a:t>Siempre ofrece comentarios o análisis originales. Esto distingue tu contenido seleccionado del simple hecho de compartirlo.</a:t>
            </a:r>
            <a:endParaRPr lang="en-US" sz="1200" dirty="0"/>
          </a:p>
        </p:txBody>
      </p:sp>
      <p:pic>
        <p:nvPicPr>
          <p:cNvPr id="4" name="Image 0" descr="https://djgurnpwsdoqjscwqbsj.supabase.co/storage/v1/object/public/images/YZ6bSJkP8t.jp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57800" y="771525"/>
            <a:ext cx="2743200" cy="3600450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5394960" y="3857625"/>
            <a:ext cx="18288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800" u="sng" dirty="0">
                <a:solidFill>
                  <a:srgbClr val="FFFFFF"/>
                </a:solidFill>
                <a:hlinkClick r:id="rId3" invalidUrl="" action="" tgtFrame="" tooltip="Pexel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Photo by Google</a:t>
            </a:r>
            <a:endParaRPr lang="en-US" sz="80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(16:9)</PresentationFormat>
  <Paragraphs>0</Paragraphs>
  <Slides>13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6" baseType="lpstr">
      <vt:lpstr>Arial</vt:lpstr>
      <vt:lpstr>Calibri</vt:lpstr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</vt:vector>
  </TitlesOfParts>
  <Company>PptxGenJS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PptxGenJS Presentation</dc:title>
  <dc:subject>PptxGenJS Presentation</dc:subject>
  <dc:creator>PptxGenJS</dc:creator>
  <cp:lastModifiedBy>PptxGenJS</cp:lastModifiedBy>
  <cp:revision>1</cp:revision>
  <dcterms:created xsi:type="dcterms:W3CDTF">2026-06-08T05:40:30Z</dcterms:created>
  <dcterms:modified xsi:type="dcterms:W3CDTF">2026-06-08T05:40:30Z</dcterms:modified>
</cp:coreProperties>
</file>