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image" Target="../media/image-10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image" Target="../media/image-11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image" Target="../media/image-1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png"/><Relationship Id="rId3" Type="http://schemas.openxmlformats.org/officeDocument/2006/relationships/image" Target="../media/image-13-2.png"/><Relationship Id="rId4" Type="http://schemas.openxmlformats.org/officeDocument/2006/relationships/image" Target="../media/image-13-2.png"/><Relationship Id="rId5" Type="http://schemas.openxmlformats.org/officeDocument/2006/relationships/image" Target="../media/image-13-2.png"/><Relationship Id="rId6" Type="http://schemas.openxmlformats.org/officeDocument/2006/relationships/image" Target="../media/image-13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3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3.png"/><Relationship Id="rId10" Type="http://schemas.openxmlformats.org/officeDocument/2006/relationships/image" Target="../media/image-2-2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2.png"/><Relationship Id="rId5" Type="http://schemas.openxmlformats.org/officeDocument/2006/relationships/image" Target="../media/image-4-2.png"/><Relationship Id="rId6" Type="http://schemas.openxmlformats.org/officeDocument/2006/relationships/image" Target="../media/image-4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image" Target="../media/image-5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image" Target="../media/image-6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image" Target="../media/image-7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2.png"/><Relationship Id="rId4" Type="http://schemas.openxmlformats.org/officeDocument/2006/relationships/image" Target="../media/image-8-2.png"/><Relationship Id="rId5" Type="http://schemas.openxmlformats.org/officeDocument/2006/relationships/image" Target="../media/image-8-2.png"/><Relationship Id="rId6" Type="http://schemas.openxmlformats.org/officeDocument/2006/relationships/image" Target="../media/image-8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image" Target="../media/image-9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285875"/>
            <a:ext cx="6400800" cy="154305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0000"/>
                </a:solidFill>
                <a:latin typeface="Urbanist" pitchFamily="34" charset="0"/>
                <a:ea typeface="Urbanist" pitchFamily="34" charset="-122"/>
                <a:cs typeface="Urbanist" pitchFamily="34" charset="-120"/>
              </a:rPr>
              <a:t>Decoding Kotak Flexicap Fund: A Comprehensive Analysis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983230"/>
            <a:ext cx="64008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Navigating Growth and Potential in a Dynamic Market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Charting the Course: Growth Trajectory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Historical Returns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Reviewing the fund's historical returns over different time periods to understand its long-term performance and consistency of investors.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Risk-Adjusted Returns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Calculating risk-adjusted returns, such as Sharpe ratio and Sortino ratio, to assess the fund's performance relative to the risk taken...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Market Cycle Performance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Analyzing the fund's performance during different market cycles, such as bull markets and bear markets, to understand its resilience.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Portfolio Turnover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Evaluating the fund's portfolio turnover ratio to assess its trading activity and potential impact on transaction costs and overall returns...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Future Growth Drivers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Identifying potential growth drivers for the fund, such as sector trends, macroeconomic factors, and company-specific developments.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Visual Insights: Performance Graph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Return Trends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Visual representation of the fund's returns over time, showing its performance relative to the benchmark and peer group in the...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Volatility Analysis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Graphically illustrating the fund's volatility, measured by standard deviation or beta, to assess its risk profile and stability over the...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Drawdown Analysis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Visualizing the fund's maximum drawdowns, which represent the peak-to-trough decline in value, to understand its potential losses during market downturns.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Comparative Performance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Overlaying the fund's performance graph with that of its benchmark and peer group to highlight its relative performance and competitive...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Key Performance Indicators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Presenting key performance indicators (KPIs), such as annual returns, Sharpe ratio, and expense ratio, in a visually appealing format for...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Making an Informed Decision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Risk Tolerance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Assessing individual risk tolerance and investment horizon to determine if Kotak Flexicap Fund aligns with their investment goals and preferences...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Investment Goals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Defining clear investment goals, such as long-term capital appreciation or wealth creation, to evaluate if the fund can help achieve...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Financial Situation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Considering their overall financial situation, including income, expenses, and other investments, to ensure they have sufficient funds to invest in...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Consult a Financial Advisor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Seeking advice from a qualified financial advisor to get personalized recommendations and guidance on whether Kotak Flexicap Fund is suitable...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Read the Offer Document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Thoroughly reading the fund's offer document and understanding all the terms and conditions, including investment strategy, risks, and expenses, before...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Strategic Insights: Future Outlook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Market Trends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Identifying key market trends and factors that could impact the performance of Kotak Flexicap Fund, such as economic growth, interest...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Growth Opportunities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Highlighting potential growth opportunities in specific sectors or market segments that the fund can capitalize on to generate attractive returns...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Risk Management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Discussing strategies for managing risks and mitigating potential losses, such as diversification, hedging, and active portfolio management in business.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Innovation and Adaptation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Emphasizing the importance of innovation and adaptation in response to changing market dynamics and investor preferences for business growth.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Long-Term Perspective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Reiterating the importance of a long-term investment perspective and patience to ride out market volatility and achieve financial goals for...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Kotak Flexicap Fund Introduction</a:t>
            </a:r>
            <a:endParaRPr lang="en-US" sz="1200" dirty="0"/>
          </a:p>
        </p:txBody>
      </p:sp>
      <p:pic>
        <p:nvPicPr>
          <p:cNvPr id="6" name="Image 1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7472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93192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Flexicap Potential</a:t>
            </a:r>
            <a:endParaRPr lang="en-US" sz="1200" dirty="0"/>
          </a:p>
        </p:txBody>
      </p:sp>
      <p:pic>
        <p:nvPicPr>
          <p:cNvPr id="9" name="Image 2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30936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76656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Spotlight on Kotak Mahindra</a:t>
            </a:r>
            <a:endParaRPr lang="en-US" sz="1200" dirty="0"/>
          </a:p>
        </p:txBody>
      </p:sp>
      <p:pic>
        <p:nvPicPr>
          <p:cNvPr id="12" name="Image 3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008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09728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Upside: Advantages Explored</a:t>
            </a:r>
            <a:endParaRPr lang="en-US" sz="1200" dirty="0"/>
          </a:p>
        </p:txBody>
      </p:sp>
      <p:pic>
        <p:nvPicPr>
          <p:cNvPr id="15" name="Image 4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47472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393192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Potential Pitfalls: Disadvantages</a:t>
            </a:r>
            <a:endParaRPr lang="en-US" sz="1200" dirty="0"/>
          </a:p>
        </p:txBody>
      </p:sp>
      <p:pic>
        <p:nvPicPr>
          <p:cNvPr id="18" name="Image 5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30936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76656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Head-to-Head: Competitive Landscape</a:t>
            </a:r>
            <a:endParaRPr lang="en-US" sz="1200" dirty="0"/>
          </a:p>
        </p:txBody>
      </p:sp>
      <p:pic>
        <p:nvPicPr>
          <p:cNvPr id="21" name="Image 6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3343275"/>
            <a:ext cx="457200" cy="41148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64008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07</a:t>
            </a:r>
            <a:endParaRPr lang="en-US" sz="1400" dirty="0"/>
          </a:p>
        </p:txBody>
      </p:sp>
      <p:sp>
        <p:nvSpPr>
          <p:cNvPr id="23" name="Text 14"/>
          <p:cNvSpPr/>
          <p:nvPr/>
        </p:nvSpPr>
        <p:spPr>
          <a:xfrm>
            <a:off x="109728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Charting the Course: Growth Trajectory</a:t>
            </a:r>
            <a:endParaRPr lang="en-US" sz="1200" dirty="0"/>
          </a:p>
        </p:txBody>
      </p:sp>
      <p:pic>
        <p:nvPicPr>
          <p:cNvPr id="24" name="Image 7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4720" y="3343275"/>
            <a:ext cx="457200" cy="41148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47472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08</a:t>
            </a:r>
            <a:endParaRPr lang="en-US" sz="1400" dirty="0"/>
          </a:p>
        </p:txBody>
      </p:sp>
      <p:sp>
        <p:nvSpPr>
          <p:cNvPr id="26" name="Text 16"/>
          <p:cNvSpPr/>
          <p:nvPr/>
        </p:nvSpPr>
        <p:spPr>
          <a:xfrm>
            <a:off x="393192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Visual Insights: Performance Graph</a:t>
            </a:r>
            <a:endParaRPr lang="en-US" sz="1200" dirty="0"/>
          </a:p>
        </p:txBody>
      </p:sp>
      <p:pic>
        <p:nvPicPr>
          <p:cNvPr id="27" name="Image 8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9360" y="3343275"/>
            <a:ext cx="457200" cy="411480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630936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09</a:t>
            </a:r>
            <a:endParaRPr lang="en-US" sz="1400" dirty="0"/>
          </a:p>
        </p:txBody>
      </p:sp>
      <p:sp>
        <p:nvSpPr>
          <p:cNvPr id="29" name="Text 18"/>
          <p:cNvSpPr/>
          <p:nvPr/>
        </p:nvSpPr>
        <p:spPr>
          <a:xfrm>
            <a:off x="676656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Making an Informed Decision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Strategic Insights: Future Outlook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Kotak Flexicap Fund Introduction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Fund Overview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Kotak Flexicap Fund offers investors a diversified portfolio across market capitalizations, providing exposure to growth opportunities across the Indian equity...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Investment Objective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fund aims to generate long-term capital appreciation by investing in equity and equity-related securities across market caps.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Fund Management Team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Experienced professionals manage the fund, leveraging their expertise to identify and capitalize on growth opportunities in the market.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Fund Philosophy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fund follows a bottom-up approach, focusing on fundamental analysis and stock selection to identify companies with strong growth potential.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Target Audience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fund caters to investors seeking long-term capital appreciation and willing to take moderate risk associated with equity investments.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Flexicap Potential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Diversification Benefits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Flexicap funds offer diversification by investing across market capitalizations, reducing concentration risk and enhancing portfolio stability.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Growth Opportunities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Flexicap funds can capture growth opportunities across various sectors and market segments, maximizing potential returns for investors.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Flexibility and Adaptability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Fund managers have the flexibility to adjust allocations based on market conditions, allowing for proactive risk management and performance optimization.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Long-Term Wealth Creation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Flexicap funds are suitable for long-term investors seeking to build wealth through equity investments, offering potential for capital appreciation over...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Market Cycle Navigation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Flexicap funds can navigate different market cycles by dynamically adjusting their exposure to various market segments based on prevailing conditions.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Spotlight on Kotak Mahindra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Financial Strength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Kotak Mahindra is a well-established financial institution with a strong track record of delivering value to its stakeholders over the...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Experienced Management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company has a professional management team with extensive experience in the financial services industry and business operations.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Commitment to Innovation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Kotak Mahindra is committed to innovation and continuously strives to enhance its product offerings to meet the evolving needs of...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Customer-Centric Approach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company follows a customer-centric approach, prioritizing customer satisfaction and providing personalized investment solutions.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Regulatory Compliance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Kotak Mahindra adheres to the highest standards of regulatory compliance, ensuring transparency and safeguarding investor interests.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Upside: Advantages Explored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Diversified Portfolio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Exposure to a diversified portfolio across market caps reduces risk and enhances potential returns for investors in the long run...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Growth Potential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Opportunity to participate in the growth of both large-cap and small-cap companies, maximizing the potential for capital appreciation.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Professional Management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Expert fund managers actively manage the portfolio, making informed investment decisions based on thorough research and analysis.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Liquidity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Investors can easily buy or sell units of the fund, providing liquidity and flexibility to manage their investments as per...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Tax Efficiency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Equity investments are generally tax-efficient, offering potential tax benefits for investors compared to other investment options.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Potential Pitfalls: Disadvantages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Market Volatility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Equity investments are subject to market volatility, which can impact the fund's performance and result in short-term losses for the...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Investment Risk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There is always a risk of loss of investment in equity markets, and investors should be prepared to bear the...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Fund Manager Risk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performance of the fund depends on the fund manager's ability to make sound investment decisions, and there is a...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Expense Ratio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fund charges an expense ratio, which can impact the overall returns for investors, especially in the long run if...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Tracking Error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fund may not always perfectly track its benchmark index, leading to tracking error and potential deviation in performance from...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Head-to-Head: Competitive Landscape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Peer Comparison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Analyzing the performance of Kotak Flexicap Fund against its peers to assess its relative strengths and weaknesses and its business...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Benchmarking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Comparing the fund's returns, risk metrics, and expense ratio to the benchmark index to evaluate its performance and efficiency in...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Fund Size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Assessing the fund's size and asset under management (AUM) to determine its liquidity, scalability, and potential impact on market movements...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Investment Strategy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Evaluating the fund's investment strategy, portfolio composition, and stock selection process to understand its approach to generating returns.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Expense Ratio Analysis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Comparing the fund's expense ratio to its peers to assess its cost-effectiveness and impact on investor returns and the investment...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2025-07-15T17:02:59Z</dcterms:created>
  <dcterms:modified xsi:type="dcterms:W3CDTF">2025-07-15T17:02:59Z</dcterms:modified>
</cp:coreProperties>
</file>