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0" y="1183005"/>
            <a:ext cx="731520" cy="514350"/>
          </a:xfrm>
          <a:prstGeom prst="rect">
            <a:avLst/>
          </a:prstGeom>
        </p:spPr>
      </p:pic>
      <p:pic>
        <p:nvPicPr>
          <p:cNvPr id="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240" y="3497580"/>
            <a:ext cx="731520" cy="514350"/>
          </a:xfrm>
          <a:prstGeom prst="rect">
            <a:avLst/>
          </a:prstGeom>
        </p:spPr>
      </p:pic>
      <p:pic>
        <p:nvPicPr>
          <p:cNvPr id="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1388745"/>
            <a:ext cx="4572000" cy="2366010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2743200" y="2417445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500" b="1" dirty="0">
                <a:solidFill>
                  <a:srgbClr val="17A33E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Decoding Reality: Spotting AI-Generated Videos</a:t>
            </a:r>
            <a:endParaRPr lang="en-US" sz="3500" dirty="0"/>
          </a:p>
        </p:txBody>
      </p:sp>
      <p:sp>
        <p:nvSpPr>
          <p:cNvPr id="8" name="Text 2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July 2025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Future of Authentication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Explore AI-powered tools that can analyze videos for inconsistencies and patterns indicative of AI generation.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Discover how blockchain technology can be used to create tamper-proof records of video authenticity.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Discuss the importance of tracing the origin of a video to verify its legitimacy and identify potential manipulation.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Examine the use of watermarks and digital signatures to provide verifiable proof of a video's authenticity.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Emphasize the need for ongoing research and development to stay ahead of increasingly sophisticated AI video generation techniques.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07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Empowering the Audience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Promote critical thinking and skepticism as essential skills in the digital age to combat misinformation.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Encourage viewers to develop fact-checking habits before sharing videos to prevent the spread of fake news.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Highlight the importance of verifying video content to ensure the information is reliable before sending it out.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Stress the need to educate others about AI-generated videos, building community knowledge and resistance to falsehoods.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Foster a culture of ethical video consumption, where individuals prioritize truth and accuracy over viral content.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08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Staying Ahead: Continuous Learning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Identify and follow experts and organizations that specialize in AI detection and media literacy to stay informed.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Regularly seek out news and updates on the latest AI technologies and how they are being used to create fake videos.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Take online courses and workshops to deepen your understanding of AI and media authentication techniques.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Join online forums and communities to share knowledge, ask questions, and learn from others' experiences with AI-generated content.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Always maintain a vigilant attitude, questioning everything you see, and continuously sharpening your AI detection skills.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09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Equipping yourself with the skills to discern real from fake videos is essential in today's digital landscape.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Remember to stay vigilant, critical, and informed as AI technology continues to advance.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Share this knowledge with others to help build a more informed and media-literate society.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By applying these techniques, you can protect yourself from manipulation and misinformation.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Together, we can contribute to a safer and more trustworthy digital future for everyone.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10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46291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3200" dirty="0"/>
          </a:p>
        </p:txBody>
      </p:sp>
      <p:sp>
        <p:nvSpPr>
          <p:cNvPr id="4" name="Shape 1"/>
          <p:cNvSpPr/>
          <p:nvPr/>
        </p:nvSpPr>
        <p:spPr>
          <a:xfrm>
            <a:off x="731520" y="128587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594360" y="133731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640080" y="138874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76072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109728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New Reality: Seeing Isn't Believing</a:t>
            </a:r>
            <a:endParaRPr lang="en-US" sz="1400" dirty="0"/>
          </a:p>
        </p:txBody>
      </p:sp>
      <p:sp>
        <p:nvSpPr>
          <p:cNvPr id="9" name="Shape 6"/>
          <p:cNvSpPr/>
          <p:nvPr/>
        </p:nvSpPr>
        <p:spPr>
          <a:xfrm>
            <a:off x="731520" y="205740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594360" y="210883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640080" y="216027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576072" y="210883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1097280" y="210883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Rule #1: Check the Upload Date</a:t>
            </a:r>
            <a:endParaRPr lang="en-US" sz="1400" dirty="0"/>
          </a:p>
        </p:txBody>
      </p:sp>
      <p:sp>
        <p:nvSpPr>
          <p:cNvPr id="14" name="Shape 11"/>
          <p:cNvSpPr/>
          <p:nvPr/>
        </p:nvSpPr>
        <p:spPr>
          <a:xfrm>
            <a:off x="731520" y="282892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594360" y="288036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640080" y="293179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76072" y="288036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</a:t>
            </a:r>
            <a:endParaRPr lang="en-US" sz="1400" dirty="0"/>
          </a:p>
        </p:txBody>
      </p:sp>
      <p:sp>
        <p:nvSpPr>
          <p:cNvPr id="18" name="Text 15"/>
          <p:cNvSpPr/>
          <p:nvPr/>
        </p:nvSpPr>
        <p:spPr>
          <a:xfrm>
            <a:off x="1097280" y="288036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Rule #2: Length Matters</a:t>
            </a:r>
            <a:endParaRPr lang="en-US" sz="1400" dirty="0"/>
          </a:p>
        </p:txBody>
      </p:sp>
      <p:sp>
        <p:nvSpPr>
          <p:cNvPr id="19" name="Shape 16"/>
          <p:cNvSpPr/>
          <p:nvPr/>
        </p:nvSpPr>
        <p:spPr>
          <a:xfrm>
            <a:off x="731520" y="360045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20" name="Shape 17"/>
          <p:cNvSpPr/>
          <p:nvPr/>
        </p:nvSpPr>
        <p:spPr>
          <a:xfrm>
            <a:off x="594360" y="365188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21" name="Shape 18"/>
          <p:cNvSpPr/>
          <p:nvPr/>
        </p:nvSpPr>
        <p:spPr>
          <a:xfrm>
            <a:off x="640080" y="370332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576072" y="365188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</a:t>
            </a:r>
            <a:endParaRPr lang="en-US" sz="1400" dirty="0"/>
          </a:p>
        </p:txBody>
      </p:sp>
      <p:sp>
        <p:nvSpPr>
          <p:cNvPr id="23" name="Text 20"/>
          <p:cNvSpPr/>
          <p:nvPr/>
        </p:nvSpPr>
        <p:spPr>
          <a:xfrm>
            <a:off x="1097280" y="365188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Rule #3: Analyze, Analyze, Analyze!</a:t>
            </a:r>
            <a:endParaRPr lang="en-US" sz="1400" dirty="0"/>
          </a:p>
        </p:txBody>
      </p:sp>
      <p:sp>
        <p:nvSpPr>
          <p:cNvPr id="24" name="Shape 21"/>
          <p:cNvSpPr/>
          <p:nvPr/>
        </p:nvSpPr>
        <p:spPr>
          <a:xfrm>
            <a:off x="5029200" y="128587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25" name="Shape 22"/>
          <p:cNvSpPr/>
          <p:nvPr/>
        </p:nvSpPr>
        <p:spPr>
          <a:xfrm>
            <a:off x="4873752" y="133731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26" name="Shape 23"/>
          <p:cNvSpPr/>
          <p:nvPr/>
        </p:nvSpPr>
        <p:spPr>
          <a:xfrm>
            <a:off x="4937760" y="138874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27" name="Text 24"/>
          <p:cNvSpPr/>
          <p:nvPr/>
        </p:nvSpPr>
        <p:spPr>
          <a:xfrm>
            <a:off x="4892040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</a:t>
            </a:r>
            <a:endParaRPr lang="en-US" sz="1400" dirty="0"/>
          </a:p>
        </p:txBody>
      </p:sp>
      <p:sp>
        <p:nvSpPr>
          <p:cNvPr id="28" name="Text 25"/>
          <p:cNvSpPr/>
          <p:nvPr/>
        </p:nvSpPr>
        <p:spPr>
          <a:xfrm>
            <a:off x="539496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Beyond Visuals: The Context Matters</a:t>
            </a:r>
            <a:endParaRPr lang="en-US" sz="1400" dirty="0"/>
          </a:p>
        </p:txBody>
      </p:sp>
      <p:sp>
        <p:nvSpPr>
          <p:cNvPr id="29" name="Shape 26"/>
          <p:cNvSpPr/>
          <p:nvPr/>
        </p:nvSpPr>
        <p:spPr>
          <a:xfrm>
            <a:off x="5029200" y="205740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30" name="Shape 27"/>
          <p:cNvSpPr/>
          <p:nvPr/>
        </p:nvSpPr>
        <p:spPr>
          <a:xfrm>
            <a:off x="4873752" y="210883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31" name="Shape 28"/>
          <p:cNvSpPr/>
          <p:nvPr/>
        </p:nvSpPr>
        <p:spPr>
          <a:xfrm>
            <a:off x="4937760" y="216027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32" name="Text 29"/>
          <p:cNvSpPr/>
          <p:nvPr/>
        </p:nvSpPr>
        <p:spPr>
          <a:xfrm>
            <a:off x="4892040" y="210883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6</a:t>
            </a:r>
            <a:endParaRPr lang="en-US" sz="1400" dirty="0"/>
          </a:p>
        </p:txBody>
      </p:sp>
      <p:sp>
        <p:nvSpPr>
          <p:cNvPr id="33" name="Text 30"/>
          <p:cNvSpPr/>
          <p:nvPr/>
        </p:nvSpPr>
        <p:spPr>
          <a:xfrm>
            <a:off x="5394960" y="210883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Experiment: Spot the Fake</a:t>
            </a:r>
            <a:endParaRPr lang="en-US" sz="1400" dirty="0"/>
          </a:p>
        </p:txBody>
      </p:sp>
      <p:sp>
        <p:nvSpPr>
          <p:cNvPr id="34" name="Shape 31"/>
          <p:cNvSpPr/>
          <p:nvPr/>
        </p:nvSpPr>
        <p:spPr>
          <a:xfrm>
            <a:off x="5029200" y="282892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35" name="Shape 32"/>
          <p:cNvSpPr/>
          <p:nvPr/>
        </p:nvSpPr>
        <p:spPr>
          <a:xfrm>
            <a:off x="4873752" y="288036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36" name="Shape 33"/>
          <p:cNvSpPr/>
          <p:nvPr/>
        </p:nvSpPr>
        <p:spPr>
          <a:xfrm>
            <a:off x="4937760" y="293179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37" name="Text 34"/>
          <p:cNvSpPr/>
          <p:nvPr/>
        </p:nvSpPr>
        <p:spPr>
          <a:xfrm>
            <a:off x="4892040" y="288036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7</a:t>
            </a:r>
            <a:endParaRPr lang="en-US" sz="1400" dirty="0"/>
          </a:p>
        </p:txBody>
      </p:sp>
      <p:sp>
        <p:nvSpPr>
          <p:cNvPr id="38" name="Text 35"/>
          <p:cNvSpPr/>
          <p:nvPr/>
        </p:nvSpPr>
        <p:spPr>
          <a:xfrm>
            <a:off x="5394960" y="288036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Future of Authentication</a:t>
            </a:r>
            <a:endParaRPr lang="en-US" sz="1400" dirty="0"/>
          </a:p>
        </p:txBody>
      </p:sp>
      <p:sp>
        <p:nvSpPr>
          <p:cNvPr id="39" name="Shape 36"/>
          <p:cNvSpPr/>
          <p:nvPr/>
        </p:nvSpPr>
        <p:spPr>
          <a:xfrm>
            <a:off x="5029200" y="360045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40" name="Shape 37"/>
          <p:cNvSpPr/>
          <p:nvPr/>
        </p:nvSpPr>
        <p:spPr>
          <a:xfrm>
            <a:off x="4873752" y="365188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41" name="Shape 38"/>
          <p:cNvSpPr/>
          <p:nvPr/>
        </p:nvSpPr>
        <p:spPr>
          <a:xfrm>
            <a:off x="4937760" y="370332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42" name="Text 39"/>
          <p:cNvSpPr/>
          <p:nvPr/>
        </p:nvSpPr>
        <p:spPr>
          <a:xfrm>
            <a:off x="4892040" y="365188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8</a:t>
            </a:r>
            <a:endParaRPr lang="en-US" sz="1400" dirty="0"/>
          </a:p>
        </p:txBody>
      </p:sp>
      <p:sp>
        <p:nvSpPr>
          <p:cNvPr id="43" name="Text 40"/>
          <p:cNvSpPr/>
          <p:nvPr/>
        </p:nvSpPr>
        <p:spPr>
          <a:xfrm>
            <a:off x="5394960" y="365188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Empowering the Audience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731520" y="128587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594360" y="133731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40080" y="138874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576072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109728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Staying Ahead: Continuous Learning</a:t>
            </a:r>
            <a:endParaRPr lang="en-US" sz="1400" dirty="0"/>
          </a:p>
        </p:txBody>
      </p:sp>
      <p:sp>
        <p:nvSpPr>
          <p:cNvPr id="8" name="Shape 5"/>
          <p:cNvSpPr/>
          <p:nvPr/>
        </p:nvSpPr>
        <p:spPr>
          <a:xfrm>
            <a:off x="731520" y="205740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594360" y="210883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640080" y="216027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76072" y="210883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10</a:t>
            </a:r>
            <a:endParaRPr lang="en-US" sz="1400" dirty="0"/>
          </a:p>
        </p:txBody>
      </p:sp>
      <p:sp>
        <p:nvSpPr>
          <p:cNvPr id="12" name="Text 9"/>
          <p:cNvSpPr/>
          <p:nvPr/>
        </p:nvSpPr>
        <p:spPr>
          <a:xfrm>
            <a:off x="1097280" y="210883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New Reality: Seeing Isn't Believing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Historically, video has been considered undeniable proof. This assumption is no longer safe, as technology can manipulate videos.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 1995, video evidence was almost irrefutable. The technological capabilities to create convincing fakes simply did not exist.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Today, with rapidly advancing AI, videos can be easily manipulated. It requires a new level of skepticism and media literacy.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Older generations, who grew up trusting video, may be more susceptible to AI-generated fakes. Awareness is crucial across all age groups.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presentation aims to equip viewers with the tools and knowledge to confidently distinguish between real and fake AI-generated videos.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01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Rule #1: Check the Upload Date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If a video was uploaded before 2023, it's highly unlikely to be AI-generated. This technology was in its infancy before then.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Early AI video experiments in 2023 were often rudimentary and easily detectable. Modern AI began making it easier to generate videos.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Videos of Boston Dynamics robots uploaded in 2018 are confirmed not AI-generated due to the upload date.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Videos uploaded in 2025, for example, from a car show, may potentially be AI-generated and require further investigation.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Checking the upload date is your first and simplest line of defense against deceptive AI-generated content online.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02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Rule #2: Length Matters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Generating AI videos is expensive, which means that most AI-generated videos will be kept short to minimize costs.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AI-generated videos typically are limited to just a few seconds. Videos often between 5 to 1, and sometimes longer.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Generating longer videos requires more processing power, which equates to higher costs for the creator of the video.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If you encounter a very short video, this is a clue to look closely at the contents to potentially see if it's an AI video.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Short videos are not automatically fake, but their length warrants extra scrutiny during the verification process to determine authenticity.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03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Rule #3: Analyze, Analyze, Analyze!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Focus on the subtleties in the video, such as the movement of eyes and hands, as AI often struggles with these finer details.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Pay attention to the lighting and shadows, as AI might render these unnaturally, creating inconsistencies that don't occur in real life.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Check the backgrounds and the reflections, as AI can struggle with detail and perspective, leading to distorted scenes.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Listen carefully for unnatural audio, robotic voices, or a lack of synchronization between speech and lip movements.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Genuine videos often have small imperfections; excessive perfection is a sign to investigate further.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04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Beyond Visuals: The Context Matters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Evaluate the source of the video. Is it a reputable news organization, or an anonymous account with questionable motives?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Consider the potential biases of the video's creator. Is the video designed to persuade, manipulate, or misinform?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If a video appears particularly sophisticated or controversial, consult experts or fact-checking websites for their analysis.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See if the video is reported by other sources. If only one obscure channel reports it, that could be a red flag.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If something feels off about a video, trust your instincts. Do not share it without completing steps mentioned.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05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Experiment: Spot the Fake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This segment presents different AI-generated video examples, giving the audience an opportunity to test their observation and analytical skills.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Viewers are prompted to identify specific details and imperfections that indicate the video is AI-generated.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Each example is followed by an explanation of the telltale signs, reinforcing understanding and improving detection abilities.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Participants gain practical experience applying the authentication techniques, making the learning process more engaging and effective.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Expert commentary highlights subtle clues, enhancing participants' ability to discern between real and AI-generated content.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06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2025-07-04T15:39:31Z</dcterms:created>
  <dcterms:modified xsi:type="dcterms:W3CDTF">2025-07-04T15:39:31Z</dcterms:modified>
</cp:coreProperties>
</file>