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slideMasters/slideMaster14.xml" ContentType="application/vnd.openxmlformats-officedocument.presentationml.slideMaster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notesMasterIdLst>
    <p:notesMasterId r:id="rId16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2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1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4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image" Target="../media/image-1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1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2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3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4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-1.png"/><Relationship Id="rId2" Type="http://schemas.openxmlformats.org/officeDocument/2006/relationships/image" Target="../media/image-2-2.png"/><Relationship Id="rId3" Type="http://schemas.openxmlformats.org/officeDocument/2006/relationships/image" Target="../media/image-2-3.png"/><Relationship Id="rId4" Type="http://schemas.openxmlformats.org/officeDocument/2006/relationships/image" Target="../media/image-2-4.png"/><Relationship Id="rId5" Type="http://schemas.openxmlformats.org/officeDocument/2006/relationships/image" Target="../media/image-2-5.png"/><Relationship Id="rId6" Type="http://schemas.openxmlformats.org/officeDocument/2006/relationships/image" Target="../media/image-2-6.png"/><Relationship Id="rId7" Type="http://schemas.openxmlformats.org/officeDocument/2006/relationships/image" Target="../media/image-2-7.png"/><Relationship Id="rId8" Type="http://schemas.openxmlformats.org/officeDocument/2006/relationships/image" Target="../media/image-2-8.png"/><Relationship Id="rId9" Type="http://schemas.openxmlformats.org/officeDocument/2006/relationships/image" Target="../media/image-2-9.png"/><Relationship Id="rId10" Type="http://schemas.openxmlformats.org/officeDocument/2006/relationships/slideLayout" Target="../slideLayouts/slideLayout1.xml"/><Relationship Id="rId11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png"/><Relationship Id="rId2" Type="http://schemas.openxmlformats.org/officeDocument/2006/relationships/image" Target="../media/image-3-2.png"/><Relationship Id="rId3" Type="http://schemas.openxmlformats.org/officeDocument/2006/relationships/image" Target="../media/image-3-3.png"/><Relationship Id="rId4" Type="http://schemas.openxmlformats.org/officeDocument/2006/relationships/image" Target="../media/image-3-4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6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7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8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-9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3657600" y="1543050"/>
            <a:ext cx="18288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ctr"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April 2025</a:t>
            </a:r>
            <a:endParaRPr lang="en-US" sz="1100" dirty="0"/>
          </a:p>
        </p:txBody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00225"/>
            <a:ext cx="5486400" cy="1028700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1828800" y="1800225"/>
            <a:ext cx="5486400" cy="1028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Decoding the Tech Stack: A Deep Dive into Modern Job Platforms</a:t>
            </a:r>
            <a:endParaRPr lang="en-US" sz="2400" dirty="0"/>
          </a:p>
        </p:txBody>
      </p:sp>
      <p:sp>
        <p:nvSpPr>
          <p:cNvPr id="6" name="Text 2"/>
          <p:cNvSpPr/>
          <p:nvPr/>
        </p:nvSpPr>
        <p:spPr>
          <a:xfrm>
            <a:off x="2743200" y="2983230"/>
            <a:ext cx="3657600" cy="5143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13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Exploring the Core Services Powering Next-Gen Career Opportunities</a:t>
            </a:r>
            <a:endParaRPr 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Empowering Employers: Streamlined Operations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Providing employers with full control over their profiles and job postings, enhancing their ability to attract top talent.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Allowing management of company profiles, ensuring accurate representation and branding on the job platform.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Implementing dynamic form creation for company profiles, enabling easy and customized data capture during the application process.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Offering an enhanced and comprehensive job feed management system for efficient job posting and visibility.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Leveraging Google Search Console (GSC) APIs for monitoring indexing status, ensuring optimal search engine visibility for job postings.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JobFeed: Connecting Talent with Opportunity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Tracking user interests and behaviors to personalize job recommendations and improve overall platform engagement. Tailoring experiences.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Dedicated salary pages providing valuable data and insights, helping job seekers make informed decisions about their career paths.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Utilizing Simple Queue Service (SQS) for seamless and asynchronous job application processing, improving system scalability.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Enabling job seekers to monitor their application status, schedule interviews, and receive calendar invites for interview schedule.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Streamlining the interview process with automated scheduling and calendar integrations, optimizing communication between job seekers and employers.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Unlocking Data Power: Elastic Search Implementation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Establishing a robust Elasticsearch client for efficient indexing and searching of job postings and user profiles. Enhance performance.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Implementing powerful search APIs to enable quick and accurate retrieval of relevant jobs and candidates. Optimize search results.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Enhancing job search capabilities by using Elasticsearch for rapid and relevant job listings. Improves job search experience.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Real-Time Connection: Messaging Service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Enabling real-time chat sessions between employers and job seekers, fostering direct communication and collaboration during recruitment process.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Facilitate direct communication between employers and candidates, enhancing the interview process and experience.</a:t>
            </a:r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 You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We appreciate your time and attention in learning about the technology that helps drive our job platform.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For additional questions, please feel free to reach out. We are always here to assist and provide clarity.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We look forward to the possibility of future collaborations and partnerships. Together we can grow!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Stay connected with our platform for continued insights, updates, and innovations in the world of career advancement.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Thank you, and we look forward to the possibility of further discussion.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76072" y="668655"/>
            <a:ext cx="768096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Table of Contents</a:t>
            </a:r>
            <a:endParaRPr lang="en-US" sz="2300" dirty="0"/>
          </a:p>
        </p:txBody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85875"/>
            <a:ext cx="3474720" cy="51435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640080" y="138874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6" name="Text 2"/>
          <p:cNvSpPr/>
          <p:nvPr/>
        </p:nvSpPr>
        <p:spPr>
          <a:xfrm>
            <a:off x="576072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</a:t>
            </a:r>
            <a:endParaRPr lang="en-US" sz="1400" dirty="0"/>
          </a:p>
        </p:txBody>
      </p:sp>
      <p:sp>
        <p:nvSpPr>
          <p:cNvPr id="7" name="Text 3"/>
          <p:cNvSpPr/>
          <p:nvPr/>
        </p:nvSpPr>
        <p:spPr>
          <a:xfrm>
            <a:off x="109728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Foundation: Authentication &amp; Authorization</a:t>
            </a:r>
            <a:endParaRPr lang="en-US" sz="1400" dirty="0"/>
          </a:p>
        </p:txBody>
      </p:sp>
      <p:pic>
        <p:nvPicPr>
          <p:cNvPr id="8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2057400"/>
            <a:ext cx="3474720" cy="514350"/>
          </a:xfrm>
          <a:prstGeom prst="rect">
            <a:avLst/>
          </a:prstGeom>
        </p:spPr>
      </p:pic>
      <p:sp>
        <p:nvSpPr>
          <p:cNvPr id="9" name="Shape 4"/>
          <p:cNvSpPr/>
          <p:nvPr/>
        </p:nvSpPr>
        <p:spPr>
          <a:xfrm>
            <a:off x="640080" y="216027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0" name="Text 5"/>
          <p:cNvSpPr/>
          <p:nvPr/>
        </p:nvSpPr>
        <p:spPr>
          <a:xfrm>
            <a:off x="576072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2</a:t>
            </a:r>
            <a:endParaRPr lang="en-US" sz="1400" dirty="0"/>
          </a:p>
        </p:txBody>
      </p:sp>
      <p:sp>
        <p:nvSpPr>
          <p:cNvPr id="11" name="Text 6"/>
          <p:cNvSpPr/>
          <p:nvPr/>
        </p:nvSpPr>
        <p:spPr>
          <a:xfrm>
            <a:off x="109728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Empowering Employers: Streamlined Operations</a:t>
            </a:r>
            <a:endParaRPr lang="en-US" sz="1400" dirty="0"/>
          </a:p>
        </p:txBody>
      </p:sp>
      <p:pic>
        <p:nvPicPr>
          <p:cNvPr id="12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" y="2828925"/>
            <a:ext cx="3474720" cy="514350"/>
          </a:xfrm>
          <a:prstGeom prst="rect">
            <a:avLst/>
          </a:prstGeom>
        </p:spPr>
      </p:pic>
      <p:sp>
        <p:nvSpPr>
          <p:cNvPr id="13" name="Shape 7"/>
          <p:cNvSpPr/>
          <p:nvPr/>
        </p:nvSpPr>
        <p:spPr>
          <a:xfrm>
            <a:off x="640080" y="293179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4" name="Text 8"/>
          <p:cNvSpPr/>
          <p:nvPr/>
        </p:nvSpPr>
        <p:spPr>
          <a:xfrm>
            <a:off x="576072" y="288036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3</a:t>
            </a:r>
            <a:endParaRPr lang="en-US" sz="1400" dirty="0"/>
          </a:p>
        </p:txBody>
      </p:sp>
      <p:sp>
        <p:nvSpPr>
          <p:cNvPr id="15" name="Text 9"/>
          <p:cNvSpPr/>
          <p:nvPr/>
        </p:nvSpPr>
        <p:spPr>
          <a:xfrm>
            <a:off x="1097280" y="288036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JobFeed: Connecting Talent with Opportunity</a:t>
            </a:r>
            <a:endParaRPr lang="en-US" sz="1400" dirty="0"/>
          </a:p>
        </p:txBody>
      </p:sp>
      <p:pic>
        <p:nvPicPr>
          <p:cNvPr id="16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20" y="3600450"/>
            <a:ext cx="3474720" cy="514350"/>
          </a:xfrm>
          <a:prstGeom prst="rect">
            <a:avLst/>
          </a:prstGeom>
        </p:spPr>
      </p:pic>
      <p:sp>
        <p:nvSpPr>
          <p:cNvPr id="17" name="Shape 10"/>
          <p:cNvSpPr/>
          <p:nvPr/>
        </p:nvSpPr>
        <p:spPr>
          <a:xfrm>
            <a:off x="640080" y="370332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8" name="Text 11"/>
          <p:cNvSpPr/>
          <p:nvPr/>
        </p:nvSpPr>
        <p:spPr>
          <a:xfrm>
            <a:off x="576072" y="365188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4</a:t>
            </a:r>
            <a:endParaRPr lang="en-US" sz="1400" dirty="0"/>
          </a:p>
        </p:txBody>
      </p:sp>
      <p:sp>
        <p:nvSpPr>
          <p:cNvPr id="19" name="Text 12"/>
          <p:cNvSpPr/>
          <p:nvPr/>
        </p:nvSpPr>
        <p:spPr>
          <a:xfrm>
            <a:off x="1097280" y="365188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Unlocking Data Power: Elastic Search Implementation</a:t>
            </a:r>
            <a:endParaRPr lang="en-US" sz="1400" dirty="0"/>
          </a:p>
        </p:txBody>
      </p:sp>
      <p:pic>
        <p:nvPicPr>
          <p:cNvPr id="20" name="Image 5" descr="preencoded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1285875"/>
            <a:ext cx="3474720" cy="514350"/>
          </a:xfrm>
          <a:prstGeom prst="rect">
            <a:avLst/>
          </a:prstGeom>
        </p:spPr>
      </p:pic>
      <p:sp>
        <p:nvSpPr>
          <p:cNvPr id="21" name="Shape 13"/>
          <p:cNvSpPr/>
          <p:nvPr/>
        </p:nvSpPr>
        <p:spPr>
          <a:xfrm>
            <a:off x="4937760" y="138874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22" name="Text 14"/>
          <p:cNvSpPr/>
          <p:nvPr/>
        </p:nvSpPr>
        <p:spPr>
          <a:xfrm>
            <a:off x="4892040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5</a:t>
            </a:r>
            <a:endParaRPr lang="en-US" sz="1400" dirty="0"/>
          </a:p>
        </p:txBody>
      </p:sp>
      <p:sp>
        <p:nvSpPr>
          <p:cNvPr id="23" name="Text 15"/>
          <p:cNvSpPr/>
          <p:nvPr/>
        </p:nvSpPr>
        <p:spPr>
          <a:xfrm>
            <a:off x="539496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Real-Time Connection: Messaging Service</a:t>
            </a:r>
            <a:endParaRPr lang="en-US" sz="1400" dirty="0"/>
          </a:p>
        </p:txBody>
      </p:sp>
      <p:pic>
        <p:nvPicPr>
          <p:cNvPr id="24" name="Image 6" descr="preencoded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2057400"/>
            <a:ext cx="3474720" cy="514350"/>
          </a:xfrm>
          <a:prstGeom prst="rect">
            <a:avLst/>
          </a:prstGeom>
        </p:spPr>
      </p:pic>
      <p:sp>
        <p:nvSpPr>
          <p:cNvPr id="25" name="Shape 16"/>
          <p:cNvSpPr/>
          <p:nvPr/>
        </p:nvSpPr>
        <p:spPr>
          <a:xfrm>
            <a:off x="4937760" y="216027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26" name="Text 17"/>
          <p:cNvSpPr/>
          <p:nvPr/>
        </p:nvSpPr>
        <p:spPr>
          <a:xfrm>
            <a:off x="4892040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6</a:t>
            </a:r>
            <a:endParaRPr lang="en-US" sz="1400" dirty="0"/>
          </a:p>
        </p:txBody>
      </p:sp>
      <p:sp>
        <p:nvSpPr>
          <p:cNvPr id="27" name="Text 18"/>
          <p:cNvSpPr/>
          <p:nvPr/>
        </p:nvSpPr>
        <p:spPr>
          <a:xfrm>
            <a:off x="539496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Foundation: Authentication &amp; Authorization</a:t>
            </a:r>
            <a:endParaRPr lang="en-US" sz="1400" dirty="0"/>
          </a:p>
        </p:txBody>
      </p:sp>
      <p:pic>
        <p:nvPicPr>
          <p:cNvPr id="28" name="Image 7" descr="preencoded.png">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9200" y="2828925"/>
            <a:ext cx="3474720" cy="514350"/>
          </a:xfrm>
          <a:prstGeom prst="rect">
            <a:avLst/>
          </a:prstGeom>
        </p:spPr>
      </p:pic>
      <p:sp>
        <p:nvSpPr>
          <p:cNvPr id="29" name="Shape 19"/>
          <p:cNvSpPr/>
          <p:nvPr/>
        </p:nvSpPr>
        <p:spPr>
          <a:xfrm>
            <a:off x="4937760" y="293179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30" name="Text 20"/>
          <p:cNvSpPr/>
          <p:nvPr/>
        </p:nvSpPr>
        <p:spPr>
          <a:xfrm>
            <a:off x="4892040" y="288036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7</a:t>
            </a:r>
            <a:endParaRPr lang="en-US" sz="1400" dirty="0"/>
          </a:p>
        </p:txBody>
      </p:sp>
      <p:sp>
        <p:nvSpPr>
          <p:cNvPr id="31" name="Text 21"/>
          <p:cNvSpPr/>
          <p:nvPr/>
        </p:nvSpPr>
        <p:spPr>
          <a:xfrm>
            <a:off x="5394960" y="288036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Empowering Employers: Streamlined Operations</a:t>
            </a:r>
            <a:endParaRPr lang="en-US" sz="1400" dirty="0"/>
          </a:p>
        </p:txBody>
      </p:sp>
      <p:pic>
        <p:nvPicPr>
          <p:cNvPr id="32" name="Image 8" descr="preencoded.png">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200" y="3600450"/>
            <a:ext cx="3474720" cy="514350"/>
          </a:xfrm>
          <a:prstGeom prst="rect">
            <a:avLst/>
          </a:prstGeom>
        </p:spPr>
      </p:pic>
      <p:sp>
        <p:nvSpPr>
          <p:cNvPr id="33" name="Shape 22"/>
          <p:cNvSpPr/>
          <p:nvPr/>
        </p:nvSpPr>
        <p:spPr>
          <a:xfrm>
            <a:off x="4937760" y="370332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34" name="Text 23"/>
          <p:cNvSpPr/>
          <p:nvPr/>
        </p:nvSpPr>
        <p:spPr>
          <a:xfrm>
            <a:off x="4892040" y="365188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8</a:t>
            </a:r>
            <a:endParaRPr lang="en-US" sz="1400" dirty="0"/>
          </a:p>
        </p:txBody>
      </p:sp>
      <p:sp>
        <p:nvSpPr>
          <p:cNvPr id="35" name="Text 24"/>
          <p:cNvSpPr/>
          <p:nvPr/>
        </p:nvSpPr>
        <p:spPr>
          <a:xfrm>
            <a:off x="5394960" y="365188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JobFeed: Connecting Talent with Opportunity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85875"/>
            <a:ext cx="3474720" cy="514350"/>
          </a:xfrm>
          <a:prstGeom prst="rect">
            <a:avLst/>
          </a:prstGeom>
        </p:spPr>
      </p:pic>
      <p:sp>
        <p:nvSpPr>
          <p:cNvPr id="4" name="Shape 0"/>
          <p:cNvSpPr/>
          <p:nvPr/>
        </p:nvSpPr>
        <p:spPr>
          <a:xfrm>
            <a:off x="640080" y="138874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5" name="Text 1"/>
          <p:cNvSpPr/>
          <p:nvPr/>
        </p:nvSpPr>
        <p:spPr>
          <a:xfrm>
            <a:off x="576072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9</a:t>
            </a:r>
            <a:endParaRPr lang="en-US" sz="1400" dirty="0"/>
          </a:p>
        </p:txBody>
      </p:sp>
      <p:sp>
        <p:nvSpPr>
          <p:cNvPr id="6" name="Text 2"/>
          <p:cNvSpPr/>
          <p:nvPr/>
        </p:nvSpPr>
        <p:spPr>
          <a:xfrm>
            <a:off x="109728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Unlocking Data Power: Elastic Search Implementation</a:t>
            </a:r>
            <a:endParaRPr lang="en-US" sz="1400" dirty="0"/>
          </a:p>
        </p:txBody>
      </p:sp>
      <p:pic>
        <p:nvPicPr>
          <p:cNvPr id="7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2057400"/>
            <a:ext cx="3474720" cy="514350"/>
          </a:xfrm>
          <a:prstGeom prst="rect">
            <a:avLst/>
          </a:prstGeom>
        </p:spPr>
      </p:pic>
      <p:sp>
        <p:nvSpPr>
          <p:cNvPr id="8" name="Shape 3"/>
          <p:cNvSpPr/>
          <p:nvPr/>
        </p:nvSpPr>
        <p:spPr>
          <a:xfrm>
            <a:off x="640080" y="216027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9" name="Text 4"/>
          <p:cNvSpPr/>
          <p:nvPr/>
        </p:nvSpPr>
        <p:spPr>
          <a:xfrm>
            <a:off x="576072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10</a:t>
            </a:r>
            <a:endParaRPr lang="en-US" sz="1400" dirty="0"/>
          </a:p>
        </p:txBody>
      </p:sp>
      <p:sp>
        <p:nvSpPr>
          <p:cNvPr id="10" name="Text 5"/>
          <p:cNvSpPr/>
          <p:nvPr/>
        </p:nvSpPr>
        <p:spPr>
          <a:xfrm>
            <a:off x="109728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Real-Time Connection: Messaging Service</a:t>
            </a:r>
            <a:endParaRPr lang="en-US" sz="1400" dirty="0"/>
          </a:p>
        </p:txBody>
      </p:sp>
      <p:pic>
        <p:nvPicPr>
          <p:cNvPr id="11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" y="2828925"/>
            <a:ext cx="3474720" cy="514350"/>
          </a:xfrm>
          <a:prstGeom prst="rect">
            <a:avLst/>
          </a:prstGeom>
        </p:spPr>
      </p:pic>
      <p:sp>
        <p:nvSpPr>
          <p:cNvPr id="12" name="Shape 6"/>
          <p:cNvSpPr/>
          <p:nvPr/>
        </p:nvSpPr>
        <p:spPr>
          <a:xfrm>
            <a:off x="640080" y="293179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3" name="Text 7"/>
          <p:cNvSpPr/>
          <p:nvPr/>
        </p:nvSpPr>
        <p:spPr>
          <a:xfrm>
            <a:off x="576072" y="288036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11</a:t>
            </a:r>
            <a:endParaRPr lang="en-US" sz="1400" dirty="0"/>
          </a:p>
        </p:txBody>
      </p:sp>
      <p:sp>
        <p:nvSpPr>
          <p:cNvPr id="14" name="Text 8"/>
          <p:cNvSpPr/>
          <p:nvPr/>
        </p:nvSpPr>
        <p:spPr>
          <a:xfrm>
            <a:off x="1097280" y="288036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 You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Foundation: Authentication &amp; Authorization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Secure user onboarding with JWT token generation, ensuring role-based access control for different functionalities within the platform.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Enabling users to seamlessly apply for jobs directly through engaging web story formats. Streamlining the application process.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Robust password reset and recovery mechanisms, safeguarding user accounts and ensuring a smooth experience in case of forgotten credentials.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Comprehensive CRUD operations for managing bot activity logs, providing insights into automated processes and platform interactions.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Facilitating user communication through contact forms with automated email notifications to both admins and the users upon submission.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Empowering Employers: Streamlined Operations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Providing employers with full control over their profiles and job postings, enhancing their ability to attract top talent.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Allowing management of company profiles, ensuring accurate representation and branding on the job platform.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Implementing dynamic form creation for company profiles, enabling easy and customized data capture during the application process.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Offering an enhanced and comprehensive job feed management system for efficient job posting and visibility.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Leveraging Google Search Console (GSC) APIs for monitoring indexing status, ensuring optimal search engine visibility for job postings.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JobFeed: Connecting Talent with Opportunity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Tracking user interests and behaviors to personalize job recommendations and improve overall platform engagement. Tailoring experiences.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Dedicated salary pages providing valuable data and insights, helping job seekers make informed decisions about their career paths.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Utilizing Simple Queue Service (SQS) for seamless and asynchronous job application processing, improving system scalability.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Enabling job seekers to monitor their application status, schedule interviews, and receive calendar invites for interview schedule.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Streamlining the interview process with automated scheduling and calendar integrations, optimizing communication between job seekers and employers.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Unlocking Data Power: Elastic Search Implementation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Establishing a robust Elasticsearch client for efficient indexing and searching of job postings and user profiles. Enhance performance.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Implementing powerful search APIs to enable quick and accurate retrieval of relevant jobs and candidates. Optimize search results.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Enhancing job search capabilities by using Elasticsearch for rapid and relevant job listings. Improves job search experience.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Real-Time Connection: Messaging Service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Enabling real-time chat sessions between employers and job seekers, fostering direct communication and collaboration during recruitment process.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Facilitate direct communication between employers and candidates, enhancing the interview process and experience.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Foundation: Authentication &amp; Authorization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Secure user onboarding with JWT token generation, ensuring role-based access control for different functionalities within the platform.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Enabling users to seamlessly apply for jobs directly through engaging web story formats. Streamlining the application process.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Robust password reset and recovery mechanisms, safeguarding user accounts and ensuring a smooth experience in case of forgotten credentials.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Comprehensive CRUD operations for managing bot activity logs, providing insights into automated processes and platform interactions.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Facilitating user communication through contact forms with automated email notifications to both admins and the users upon submission.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2025-04-25T06:15:45Z</dcterms:created>
  <dcterms:modified xsi:type="dcterms:W3CDTF">2025-04-25T06:15:45Z</dcterms:modified>
</cp:coreProperties>
</file>