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notesMasterIdLst>
    <p:notesMasterId r:id="rId25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2.png"/><Relationship Id="rId5" Type="http://schemas.openxmlformats.org/officeDocument/2006/relationships/image" Target="../media/image-2-2.png"/><Relationship Id="rId6" Type="http://schemas.openxmlformats.org/officeDocument/2006/relationships/image" Target="../media/image-2-3.png"/><Relationship Id="rId7" Type="http://schemas.openxmlformats.org/officeDocument/2006/relationships/image" Target="../media/image-2-2.png"/><Relationship Id="rId8" Type="http://schemas.openxmlformats.org/officeDocument/2006/relationships/image" Target="../media/image-2-2.png"/><Relationship Id="rId9" Type="http://schemas.openxmlformats.org/officeDocument/2006/relationships/image" Target="../media/image-2-3.png"/><Relationship Id="rId10" Type="http://schemas.openxmlformats.org/officeDocument/2006/relationships/image" Target="../media/image-2-2.png"/><Relationship Id="rId11" Type="http://schemas.openxmlformats.org/officeDocument/2006/relationships/slideLayout" Target="../slideLayouts/slideLayout1.xml"/><Relationship Id="rId1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image" Target="../media/image-3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djgurnpwsdoqjscwqbsj.supabase.co/storage/v1/object/public/presentation-templates-data/section1_firstbckgr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188720" y="2468880"/>
            <a:ext cx="6766560" cy="0"/>
          </a:xfrm>
          <a:prstGeom prst="rect">
            <a:avLst/>
          </a:prstGeom>
          <a:noFill/>
          <a:ln/>
        </p:spPr>
        <p:txBody>
          <a:bodyPr wrap="square" rtlCol="0" anchor="b"/>
          <a:lstStyle>
            <a:lvl1pPr algn="l"/>
          </a:lstStyle>
          <a:p>
            <a:pPr algn="ctr" indent="0" marL="0">
              <a:buNone/>
            </a:pPr>
            <a:r>
              <a:rPr lang="en-US" sz="3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Detecting Deception: Advanced Methods in Fake News Identification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2286000" y="2931795"/>
            <a:ext cx="4114800" cy="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dirty="0">
                <a:solidFill>
                  <a:srgbClr val="80808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Leveraging Adaptive Gated Residual Connections and Multi-Scale Convolutional Neural Networks</a:t>
            </a:r>
            <a:endParaRPr lang="en-US" sz="1200" dirty="0"/>
          </a:p>
        </p:txBody>
      </p:sp>
      <p:sp>
        <p:nvSpPr>
          <p:cNvPr id="5" name="Text 2"/>
          <p:cNvSpPr/>
          <p:nvPr/>
        </p:nvSpPr>
        <p:spPr>
          <a:xfrm>
            <a:off x="1188720" y="313753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6" name="Text 3"/>
          <p:cNvSpPr/>
          <p:nvPr/>
        </p:nvSpPr>
        <p:spPr>
          <a:xfrm>
            <a:off x="1371600" y="313753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1554480" y="313753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8" name="Text 5"/>
          <p:cNvSpPr/>
          <p:nvPr/>
        </p:nvSpPr>
        <p:spPr>
          <a:xfrm>
            <a:off x="7132320" y="272605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7315200" y="272605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10" name="Text 7"/>
          <p:cNvSpPr/>
          <p:nvPr/>
        </p:nvSpPr>
        <p:spPr>
          <a:xfrm>
            <a:off x="7498080" y="272605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11" name="Shape 8"/>
          <p:cNvSpPr/>
          <p:nvPr/>
        </p:nvSpPr>
        <p:spPr>
          <a:xfrm>
            <a:off x="1188720" y="2571750"/>
            <a:ext cx="6766560" cy="0"/>
          </a:xfrm>
          <a:prstGeom prst="ellipse">
            <a:avLst/>
          </a:prstGeom>
          <a:noFill/>
          <a:ln w="12700">
            <a:solidFill>
              <a:srgbClr val="000000"/>
            </a:solidFill>
            <a:prstDash val="solid"/>
          </a:ln>
        </p:spPr>
      </p:sp>
      <p:sp>
        <p:nvSpPr>
          <p:cNvPr id="12" name="Shape 9"/>
          <p:cNvSpPr/>
          <p:nvPr/>
        </p:nvSpPr>
        <p:spPr>
          <a:xfrm>
            <a:off x="1188720" y="3343275"/>
            <a:ext cx="6766560" cy="0"/>
          </a:xfrm>
          <a:prstGeom prst="ellipse">
            <a:avLst/>
          </a:prstGeom>
          <a:noFill/>
          <a:ln w="12700">
            <a:solidFill>
              <a:srgbClr val="000000"/>
            </a:solidFill>
            <a:prstDash val="solid"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Electra Embeddings Explained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Electra transforms news text into numerical representations, capturing semantic meaning.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Electra learns to distinguish real tokens from replacements, enhancing understanding.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Embeddings capture the context of words within sentences, improving downstream tasks.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Provides a strong foundation for subsequent analysis and feature extraction.</a:t>
            </a:r>
            <a:endParaRPr lang="en-US" sz="1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Electra Embeddings Explained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Electra contributes to improved overall performance in fake news detection.</a:t>
            </a:r>
            <a:endParaRPr lang="en-US" sz="1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RCNN: Deep Contextual Understanding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RCNNs excel at extracting contextual information from news texts, revealing subtle cues.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The deep layers of RCNN identify relevant patterns and features indicative of fake news.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Enhances the ability to distinguish between authentic and fabricated articles.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Reveals subtle hints and intricacies that might be overlooked by simpler methods.</a:t>
            </a:r>
            <a:endParaRPr lang="en-US" sz="12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RCNN: Deep Contextual Understanding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Enables a more comprehensive analysis of the textual content.</a:t>
            </a:r>
            <a:endParaRPr lang="en-US" sz="1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Self-Attention: News Interaction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The self-attention mechanism calculates attention scores between news articles.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This allows for the interaction of features, capturing subtle connections between articles.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Enhances the contextual understanding of the overall news landscape.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Reveals interdependencies and relationships among various news items.</a:t>
            </a:r>
            <a:endParaRPr lang="en-US" sz="1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Self-Attention: News Interaction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Provides a more holistic perspective when evaluating news credibility.</a:t>
            </a:r>
            <a:endParaRPr lang="en-US" sz="1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Adaptive Gated Residual Connections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AGRCs facilitate effective communication between different modules within the network.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They control the flow of information, reducing redundancy and improving efficiency.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By streamlining the information flow, AGCs boost the overall performance of the model.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They optimize the network's learning process, leading to better results.</a:t>
            </a:r>
            <a:endParaRPr lang="en-US" sz="12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Adaptive Gated Residual Connections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Enable efficient learning of complex patterns in news data.</a:t>
            </a:r>
            <a:endParaRPr lang="en-US" sz="1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Focal Loss: Addressing Imbalance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The focal loss function addresses the issue of imbalanced datasets in fake news detection.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It balances the relationship between data with few samples and data with many samples.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Ensures accurate detection even when dealing with scarce or biased data.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Improves the robustness and reliability of the fake news detection system.</a:t>
            </a:r>
            <a:endParaRPr lang="en-US" sz="12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Focal Loss: Addressing Imbalance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Enables more reliable analysis across various types of news sources.</a:t>
            </a:r>
            <a:endParaRPr lang="en-US" sz="1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771525"/>
            <a:ext cx="8229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35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Table of Contents</a:t>
            </a:r>
            <a:endParaRPr lang="en-US" sz="2500" dirty="0"/>
          </a:p>
        </p:txBody>
      </p:sp>
      <p:pic>
        <p:nvPicPr>
          <p:cNvPr id="3" name="Image 0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43050"/>
            <a:ext cx="411480" cy="41148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14400" y="159448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1371600" y="154305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Information Age Paradox</a:t>
            </a:r>
            <a:endParaRPr lang="en-US" sz="1200" dirty="0"/>
          </a:p>
        </p:txBody>
      </p:sp>
      <p:pic>
        <p:nvPicPr>
          <p:cNvPr id="6" name="Image 1" descr="https://djgurnpwsdoqjscwqbsj.supabase.co/storage/v1/object/public/presentation-templates-data/section1_TOC_box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280" y="1543050"/>
            <a:ext cx="411480" cy="41148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383280" y="159448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300" dirty="0"/>
          </a:p>
        </p:txBody>
      </p:sp>
      <p:sp>
        <p:nvSpPr>
          <p:cNvPr id="8" name="Text 4"/>
          <p:cNvSpPr/>
          <p:nvPr/>
        </p:nvSpPr>
        <p:spPr>
          <a:xfrm>
            <a:off x="3840480" y="154305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Introducing AGRC-RCNN</a:t>
            </a:r>
            <a:endParaRPr lang="en-US" sz="1200" dirty="0"/>
          </a:p>
        </p:txBody>
      </p:sp>
      <p:pic>
        <p:nvPicPr>
          <p:cNvPr id="9" name="Image 2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160" y="1543050"/>
            <a:ext cx="411480" cy="41148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852160" y="159448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300" dirty="0"/>
          </a:p>
        </p:txBody>
      </p:sp>
      <p:sp>
        <p:nvSpPr>
          <p:cNvPr id="11" name="Text 6"/>
          <p:cNvSpPr/>
          <p:nvPr/>
        </p:nvSpPr>
        <p:spPr>
          <a:xfrm>
            <a:off x="6309360" y="154305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Core Methodology</a:t>
            </a:r>
            <a:endParaRPr lang="en-US" sz="1200" dirty="0"/>
          </a:p>
        </p:txBody>
      </p:sp>
      <p:pic>
        <p:nvPicPr>
          <p:cNvPr id="12" name="Image 3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2468880"/>
            <a:ext cx="411480" cy="41148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914400" y="252031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300" dirty="0"/>
          </a:p>
        </p:txBody>
      </p:sp>
      <p:sp>
        <p:nvSpPr>
          <p:cNvPr id="14" name="Text 8"/>
          <p:cNvSpPr/>
          <p:nvPr/>
        </p:nvSpPr>
        <p:spPr>
          <a:xfrm>
            <a:off x="1371600" y="246888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Electra Embeddings Explained</a:t>
            </a:r>
            <a:endParaRPr lang="en-US" sz="1200" dirty="0"/>
          </a:p>
        </p:txBody>
      </p:sp>
      <p:pic>
        <p:nvPicPr>
          <p:cNvPr id="15" name="Image 4" descr="https://djgurnpwsdoqjscwqbsj.supabase.co/storage/v1/object/public/presentation-templates-data/section1_TOC_box2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0" y="2468880"/>
            <a:ext cx="411480" cy="411480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3383280" y="252031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300" dirty="0"/>
          </a:p>
        </p:txBody>
      </p:sp>
      <p:sp>
        <p:nvSpPr>
          <p:cNvPr id="17" name="Text 10"/>
          <p:cNvSpPr/>
          <p:nvPr/>
        </p:nvSpPr>
        <p:spPr>
          <a:xfrm>
            <a:off x="3840480" y="246888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RCNN: Deep Contextual Understanding</a:t>
            </a:r>
            <a:endParaRPr lang="en-US" sz="1200" dirty="0"/>
          </a:p>
        </p:txBody>
      </p:sp>
      <p:pic>
        <p:nvPicPr>
          <p:cNvPr id="18" name="Image 5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2160" y="2468880"/>
            <a:ext cx="411480" cy="411480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5852160" y="252031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06</a:t>
            </a:r>
            <a:endParaRPr lang="en-US" sz="1300" dirty="0"/>
          </a:p>
        </p:txBody>
      </p:sp>
      <p:sp>
        <p:nvSpPr>
          <p:cNvPr id="20" name="Text 12"/>
          <p:cNvSpPr/>
          <p:nvPr/>
        </p:nvSpPr>
        <p:spPr>
          <a:xfrm>
            <a:off x="6309360" y="246888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Self-Attention: News Interaction</a:t>
            </a:r>
            <a:endParaRPr lang="en-US" sz="1200" dirty="0"/>
          </a:p>
        </p:txBody>
      </p:sp>
      <p:pic>
        <p:nvPicPr>
          <p:cNvPr id="21" name="Image 6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3394710"/>
            <a:ext cx="411480" cy="411480"/>
          </a:xfrm>
          <a:prstGeom prst="rect">
            <a:avLst/>
          </a:prstGeom>
        </p:spPr>
      </p:pic>
      <p:sp>
        <p:nvSpPr>
          <p:cNvPr id="22" name="Text 13"/>
          <p:cNvSpPr/>
          <p:nvPr/>
        </p:nvSpPr>
        <p:spPr>
          <a:xfrm>
            <a:off x="914400" y="344614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07</a:t>
            </a:r>
            <a:endParaRPr lang="en-US" sz="1300" dirty="0"/>
          </a:p>
        </p:txBody>
      </p:sp>
      <p:sp>
        <p:nvSpPr>
          <p:cNvPr id="23" name="Text 14"/>
          <p:cNvSpPr/>
          <p:nvPr/>
        </p:nvSpPr>
        <p:spPr>
          <a:xfrm>
            <a:off x="1371600" y="339471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Adaptive Gated Residual Connections</a:t>
            </a:r>
            <a:endParaRPr lang="en-US" sz="1200" dirty="0"/>
          </a:p>
        </p:txBody>
      </p:sp>
      <p:pic>
        <p:nvPicPr>
          <p:cNvPr id="24" name="Image 7" descr="https://djgurnpwsdoqjscwqbsj.supabase.co/storage/v1/object/public/presentation-templates-data/section1_TOC_box2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3280" y="3394710"/>
            <a:ext cx="411480" cy="411480"/>
          </a:xfrm>
          <a:prstGeom prst="rect">
            <a:avLst/>
          </a:prstGeom>
        </p:spPr>
      </p:pic>
      <p:sp>
        <p:nvSpPr>
          <p:cNvPr id="25" name="Text 15"/>
          <p:cNvSpPr/>
          <p:nvPr/>
        </p:nvSpPr>
        <p:spPr>
          <a:xfrm>
            <a:off x="3383280" y="344614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08</a:t>
            </a:r>
            <a:endParaRPr lang="en-US" sz="1300" dirty="0"/>
          </a:p>
        </p:txBody>
      </p:sp>
      <p:sp>
        <p:nvSpPr>
          <p:cNvPr id="26" name="Text 16"/>
          <p:cNvSpPr/>
          <p:nvPr/>
        </p:nvSpPr>
        <p:spPr>
          <a:xfrm>
            <a:off x="3840480" y="339471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Focal Loss: Addressing Imbalance</a:t>
            </a:r>
            <a:endParaRPr lang="en-US" sz="1200" dirty="0"/>
          </a:p>
        </p:txBody>
      </p:sp>
      <p:pic>
        <p:nvPicPr>
          <p:cNvPr id="27" name="Image 8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2160" y="3394710"/>
            <a:ext cx="411480" cy="411480"/>
          </a:xfrm>
          <a:prstGeom prst="rect">
            <a:avLst/>
          </a:prstGeom>
        </p:spPr>
      </p:pic>
      <p:sp>
        <p:nvSpPr>
          <p:cNvPr id="28" name="Text 17"/>
          <p:cNvSpPr/>
          <p:nvPr/>
        </p:nvSpPr>
        <p:spPr>
          <a:xfrm>
            <a:off x="5852160" y="344614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09</a:t>
            </a:r>
            <a:endParaRPr lang="en-US" sz="1300" dirty="0"/>
          </a:p>
        </p:txBody>
      </p:sp>
      <p:sp>
        <p:nvSpPr>
          <p:cNvPr id="29" name="Text 18"/>
          <p:cNvSpPr/>
          <p:nvPr/>
        </p:nvSpPr>
        <p:spPr>
          <a:xfrm>
            <a:off x="6309360" y="339471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Experimental Results</a:t>
            </a:r>
            <a:endParaRPr lang="en-US" sz="12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Experimental Results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Evaluated on public fake news detection datasets, showcasing improved accuracy.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The proposed method achieves higher prediction accuracy compared to existing methods.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Offers a new perspective in the field of fake news detection.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Plays a positive role in promoting information authenticity and protecting public interests.</a:t>
            </a:r>
            <a:endParaRPr lang="en-US" sz="12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Experimental Results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AGRC-RCNN contributes to advancing knowledge and techniques in the domain.</a:t>
            </a:r>
            <a:endParaRPr lang="en-US" sz="12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Thank You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We extend our sincere appreciation for your time and attention during this presentation.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We welcome collaboration and discussion on this important topic.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We hope our work inspires further research and innovation in fake news detection.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Together, we can contribute to combating misinformation and promoting a more informed society.</a:t>
            </a:r>
            <a:endParaRPr lang="en-US" sz="12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Thank You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Thank you for contributing to a more responsible and ethical world.</a:t>
            </a:r>
            <a:endParaRPr lang="en-US" sz="1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771525"/>
            <a:ext cx="8229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35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Table of Contents</a:t>
            </a:r>
            <a:endParaRPr lang="en-US" sz="2500" dirty="0"/>
          </a:p>
        </p:txBody>
      </p:sp>
      <p:pic>
        <p:nvPicPr>
          <p:cNvPr id="3" name="Image 0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43050"/>
            <a:ext cx="411480" cy="41148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14400" y="159448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10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1371600" y="154305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Thank You</a:t>
            </a:r>
            <a:endParaRPr lang="en-US" sz="1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Information Age Paradox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The internet provides access to information anytime, anywhere, fundamentally changing how we consume news.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Social media and online platforms exacerbate the spread of false information, posing a growing threat.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Fake news undermines the public's trust in reliable sources and the integrity of information itself.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The spread of misinformation poses a significant threat to social stability and national security.</a:t>
            </a:r>
            <a:endParaRPr lang="en-US" sz="1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Information Age Paradox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Effectively identifying and filtering fake news has become a crucial challenge for researchers and society.</a:t>
            </a:r>
            <a:endParaRPr lang="en-US" sz="1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Introducing AGRC-RCNN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We introduce AGRC-RCNN, combining Adaptive Gated Residual Connections and Multi-Scale Convolutional Neural Networks.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AGRC-RCNN builds on text classification, a key technology in Natural Language Processing (NLP).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Text classification automatically categorizes text based on topic, sentiment, and intent.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Our method aims to significantly improve the accuracy of fake news detection tasks.</a:t>
            </a:r>
            <a:endParaRPr lang="en-US" sz="1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Introducing AGRC-RCNN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We tackle imbalanced datasets, common in fake news, for robust and reliable results.</a:t>
            </a:r>
            <a:endParaRPr lang="en-US" sz="1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Core Methodology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We utilize Electra, a highly efficient encoder, to generate word embedding representations of news articles.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Recurrent Convolutional Neural Networks (RCNN) deeply extract contextual information.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A self-attention mechanism calculates attention scores, modeling the interaction between news articles.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Adaptive Gated Residual Connections manage the flow of information between modules effectively.</a:t>
            </a:r>
            <a:endParaRPr lang="en-US" sz="1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Core Methodology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The focal loss function addresses class imbalance issues in datasets, crucial for accurate detection.</a:t>
            </a:r>
            <a:endParaRPr lang="en-US" sz="1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2025-04-24T11:46:38Z</dcterms:created>
  <dcterms:modified xsi:type="dcterms:W3CDTF">2025-04-24T11:46:38Z</dcterms:modified>
</cp:coreProperties>
</file>