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springernature.com/lw685/springer-static/image/art%3A10.1186%2Fs42408-022-00162-3/MediaObjects/42408_2022_162_Fig5_HTML.png" TargetMode="External"/><Relationship Id="rId1" Type="http://schemas.openxmlformats.org/officeDocument/2006/relationships/image" Target="../media/Slide-10-image-1.pn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safetysolutions.co.uk/wp-content/uploads/2022/07/Risk-Assesment-9-Steps.png" TargetMode="External"/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s.els-cdn.com/content/image/1-s2.0-S2666592121000445-gr2.jpg" TargetMode="External"/><Relationship Id="rId1" Type="http://schemas.openxmlformats.org/officeDocument/2006/relationships/image" Target="../media/Slide-12-image-1.png"/><Relationship Id="rId2" Type="http://schemas.openxmlformats.org/officeDocument/2006/relationships/image" Target="../media/image-12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s.els-cdn.com/content/image/1-s2.0-S2949741822000024-gr2.jpg" TargetMode="External"/><Relationship Id="rId1" Type="http://schemas.openxmlformats.org/officeDocument/2006/relationships/image" Target="../media/Slide-13-image-1.png"/><Relationship Id="rId2" Type="http://schemas.openxmlformats.org/officeDocument/2006/relationships/image" Target="../media/image-13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1/1d/NDRF_Response_at_Bellary_Building_Collapse.jpg/250px-NDRF_Response_at_Bellary_Building_Collapse.jpg" TargetMode="External"/><Relationship Id="rId1" Type="http://schemas.openxmlformats.org/officeDocument/2006/relationships/image" Target="../media/Slide-14-image-1.png"/><Relationship Id="rId2" Type="http://schemas.openxmlformats.org/officeDocument/2006/relationships/image" Target="../media/image-14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niportalimages.s3.amazonaws.com/media/details/ANI-20230208154907.jpg" TargetMode="External"/><Relationship Id="rId1" Type="http://schemas.openxmlformats.org/officeDocument/2006/relationships/image" Target="../media/Slide-15-image-1.png"/><Relationship Id="rId2" Type="http://schemas.openxmlformats.org/officeDocument/2006/relationships/image" Target="../media/image-15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image" Target="../media/image-2-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image" Target="../media/image-3-2.png"/><Relationship Id="rId5" Type="http://schemas.openxmlformats.org/officeDocument/2006/relationships/image" Target="../media/image-3-2.png"/><Relationship Id="rId6" Type="http://schemas.openxmlformats.org/officeDocument/2006/relationships/image" Target="../media/image-3-2.png"/><Relationship Id="rId7" Type="http://schemas.openxmlformats.org/officeDocument/2006/relationships/image" Target="../media/image-3-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71McKY5A5kL.jpg" TargetMode="External"/><Relationship Id="rId1" Type="http://schemas.openxmlformats.org/officeDocument/2006/relationships/image" Target="../media/Slide-4-image-1.png"/><Relationship Id="rId2" Type="http://schemas.openxmlformats.org/officeDocument/2006/relationships/image" Target="../media/image-4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61jbiVxFbBL._UF1000,1000_QL80_.jpg" TargetMode="External"/><Relationship Id="rId1" Type="http://schemas.openxmlformats.org/officeDocument/2006/relationships/image" Target="../media/Slide-5-image-1.png"/><Relationship Id="rId2" Type="http://schemas.openxmlformats.org/officeDocument/2006/relationships/image" Target="../media/image-5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etplace.canva.com/EAGP-DWEi7E/1/0/1131w/canva-black-white-simple-table-of-contents-document-vs-hHnIhwLc.jpg" TargetMode="External"/><Relationship Id="rId1" Type="http://schemas.openxmlformats.org/officeDocument/2006/relationships/image" Target="../media/Slide-6-image-1.png"/><Relationship Id="rId2" Type="http://schemas.openxmlformats.org/officeDocument/2006/relationships/image" Target="../media/image-6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vesustainability.com/media/560229/natural-disasters-definition.jpg" TargetMode="External"/><Relationship Id="rId1" Type="http://schemas.openxmlformats.org/officeDocument/2006/relationships/image" Target="../media/Slide-7-image-1.png"/><Relationship Id="rId2" Type="http://schemas.openxmlformats.org/officeDocument/2006/relationships/image" Target="../media/image-7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originals/8f/43/71/8f4371253795ccdf828c8755c7eab487.png" TargetMode="External"/><Relationship Id="rId1" Type="http://schemas.openxmlformats.org/officeDocument/2006/relationships/image" Target="../media/Slide-8-image-1.pn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ngingriver.com/wp-content/uploads/2020/05/2020_05_DS_4CommonCulpritsOfElectricalFires-744x1063.jpg" TargetMode="External"/><Relationship Id="rId1" Type="http://schemas.openxmlformats.org/officeDocument/2006/relationships/image" Target="../media/Slide-9-image-1.png"/><Relationship Id="rId2" Type="http://schemas.openxmlformats.org/officeDocument/2006/relationships/image" Target="../media/image-9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djgurnpwsdoqjscwqbsj.supabase.co/storage/v1/object/public/presentation-templates-data/notes_slide1_LBClou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28700"/>
            <a:ext cx="5486400" cy="18516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11680" y="1388745"/>
            <a:ext cx="5120640" cy="15430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Disaster Management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2011680" y="3188970"/>
            <a:ext cx="512064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Understanding, Mitigation, and Response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Man-Made Disasters: Fire - Vulnerability</a:t>
            </a:r>
            <a:endParaRPr lang="en-US" sz="2300" dirty="0"/>
          </a:p>
        </p:txBody>
      </p:sp>
      <p:pic>
        <p:nvPicPr>
          <p:cNvPr id="3" name="Image 0" descr="https://media.springernature.com/lw685/springer-static/image/art%3A10.1186%2Fs42408-022-00162-3/MediaObjects/42408_2022_162_Fig5_HTML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Densely populated areas increase the risk of fire spread and casualties.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Absence of fire alarms, extinguishers, and escape routes.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Use of flammable materials in construction.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Difficulties in reaching affected areas quickly.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Man-Made Disasters: Fire - Risk Management</a:t>
            </a:r>
            <a:endParaRPr lang="en-US" sz="2300" dirty="0"/>
          </a:p>
        </p:txBody>
      </p:sp>
      <p:pic>
        <p:nvPicPr>
          <p:cNvPr id="3" name="Image 0" descr="https://www.frsafetysolutions.co.uk/wp-content/uploads/2022/07/Risk-Assesment-9-Steps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Training people on fire prevention and safety measures.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Enforcing strict fire safety standards in construction.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Installing fire alarms, sprinklers, and extinguishers.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Developing and practicing fire evacuation plans.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Natural Disasters: Earthquake - Vulnerability</a:t>
            </a:r>
            <a:endParaRPr lang="en-US" sz="2300" dirty="0"/>
          </a:p>
        </p:txBody>
      </p:sp>
      <p:pic>
        <p:nvPicPr>
          <p:cNvPr id="3" name="Image 0" descr="https://ars.els-cdn.com/content/image/1-s2.0-S2666592121000445-gr2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Location in areas prone to earthquakes.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Poorly constructed buildings are more susceptible to collapse.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Higher population density leads to more casualties.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Insufficient knowledge about earthquake safety measures.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Natural Disasters: Earthquake - Risk Management</a:t>
            </a:r>
            <a:endParaRPr lang="en-US" sz="2300" dirty="0"/>
          </a:p>
        </p:txBody>
      </p:sp>
      <p:pic>
        <p:nvPicPr>
          <p:cNvPr id="3" name="Image 0" descr="https://ars.els-cdn.com/content/image/1-s2.0-S2949741822000024-gr2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Designing and building structures that can withstand seismic forces.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Detecting and alerting communities before an earthquake strikes.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Educating people about earthquake safety and evacuation procedures.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Avoiding construction in areas with high seismic risk.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Role of NDRF</a:t>
            </a:r>
            <a:endParaRPr lang="en-US" sz="2300" dirty="0"/>
          </a:p>
        </p:txBody>
      </p:sp>
      <p:pic>
        <p:nvPicPr>
          <p:cNvPr id="3" name="Image 0" descr="https://upload.wikimedia.org/wikipedia/commons/thumb/1/1d/NDRF_Response_at_Bellary_Building_Collapse.jpg/250px-NDRF_Response_at_Bellary_Building_Collapse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Specialized response to natural and man-made disasters.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Search and rescue, evacuation, medical assistance.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Trained and equipped personnel deployed across the country.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Works with state governments and other agencies during disaster response.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Role of NDRF (Continued)</a:t>
            </a:r>
            <a:endParaRPr lang="en-US" sz="2300" dirty="0"/>
          </a:p>
        </p:txBody>
      </p:sp>
      <p:pic>
        <p:nvPicPr>
          <p:cNvPr id="3" name="Image 0" descr="https://aniportalimages.s3.amazonaws.com/media/details/ANI-20230208154907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Quickly mobilized to affected areas.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Highly skilled in disaster response techniques.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Equipped with advanced tools for search and rescue.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Provides training and awareness programs for disaster preparedness.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Cover Page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Certificate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Index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Introduction to Disaster Management</a:t>
            </a:r>
            <a:endParaRPr lang="en-US" sz="1400" dirty="0"/>
          </a:p>
        </p:txBody>
      </p:sp>
      <p:pic>
        <p:nvPicPr>
          <p:cNvPr id="15" name="Image 4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6576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5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41148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Types of Disasters</a:t>
            </a:r>
            <a:endParaRPr lang="en-US" sz="1400" dirty="0"/>
          </a:p>
        </p:txBody>
      </p:sp>
      <p:pic>
        <p:nvPicPr>
          <p:cNvPr id="18" name="Image 5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314575"/>
            <a:ext cx="45720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4008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6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8580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Man-Made Disasters: Fire - Causes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Man-Made Disasters: Fire - Vulnerability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Man-Made Disasters: Fire - Risk Management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Natural Disasters: Earthquake - Vulnerability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Natural Disasters: Earthquake - Risk Management</a:t>
            </a:r>
            <a:endParaRPr lang="en-US" sz="1400" dirty="0"/>
          </a:p>
        </p:txBody>
      </p:sp>
      <p:pic>
        <p:nvPicPr>
          <p:cNvPr id="15" name="Image 4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6576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11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41148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Role of NDRF</a:t>
            </a:r>
            <a:endParaRPr lang="en-US" sz="1400" dirty="0"/>
          </a:p>
        </p:txBody>
      </p:sp>
      <p:pic>
        <p:nvPicPr>
          <p:cNvPr id="18" name="Image 5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314575"/>
            <a:ext cx="45720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4008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12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8580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Role of NDRF (Continued)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Cover Page</a:t>
            </a:r>
            <a:endParaRPr lang="en-US" sz="2300" dirty="0"/>
          </a:p>
        </p:txBody>
      </p:sp>
      <p:pic>
        <p:nvPicPr>
          <p:cNvPr id="3" name="Image 0" descr="https://m.media-amazon.com/images/I/71McKY5A5kL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Prepared by: [Your Name]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[Your Course/Project Name]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[Date]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[Your Institution Name]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Certificate</a:t>
            </a:r>
            <a:endParaRPr lang="en-US" sz="2300" dirty="0"/>
          </a:p>
        </p:txBody>
      </p:sp>
      <p:pic>
        <p:nvPicPr>
          <p:cNvPr id="3" name="Image 0" descr="https://m.media-amazon.com/images/I/61jbiVxFbBL._UF1000,1000_QL80_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[Your Name]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Project on Disaster Management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[Date]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[Your Institution Name/Logo]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Index</a:t>
            </a:r>
            <a:endParaRPr lang="en-US" sz="2300" dirty="0"/>
          </a:p>
        </p:txBody>
      </p:sp>
      <p:pic>
        <p:nvPicPr>
          <p:cNvPr id="3" name="Image 0" descr="https://marketplace.canva.com/EAGP-DWEi7E/1/0/1131w/canva-black-white-simple-table-of-contents-document-vs-hHnIhwLc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Defining disasters and their impact.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Man-made and Natural Disasters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Causes, vulnerability, and risk management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Vulnerability and risk management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Introduction to Disaster Management</a:t>
            </a:r>
            <a:endParaRPr lang="en-US" sz="2300" dirty="0"/>
          </a:p>
        </p:txBody>
      </p:sp>
      <p:pic>
        <p:nvPicPr>
          <p:cNvPr id="3" name="Image 0" descr="https://www.activesustainability.com/media/560229/natural-disasters-definition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serious disruption of the functioning of a community or a society involving widespread human, material, economic or environmental losses and impacts, which exceeds the ability of the affected community or society to cope using its own resources.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Sudden onset, widespread impact, inability to cope.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Mitigation, Preparedness, Response, Recovery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Saving lives, reducing damage, and ensuring community resilience.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Types of Disasters</a:t>
            </a:r>
            <a:endParaRPr lang="en-US" sz="2300" dirty="0"/>
          </a:p>
        </p:txBody>
      </p:sp>
      <p:pic>
        <p:nvPicPr>
          <p:cNvPr id="3" name="Image 0" descr="https://i.pinimg.com/originals/8f/43/71/8f4371253795ccdf828c8755c7eab487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Caused by natural events (e.g., earthquakes, floods, hurricanes).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Caused by human actions (e.g., industrial accidents, fires).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Often involving both natural and man-made elements, with political instability.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Fire (Man-made) and Earthquake (Natural).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Man-Made Disasters: Fire - Causes</a:t>
            </a:r>
            <a:endParaRPr lang="en-US" sz="2300" dirty="0"/>
          </a:p>
        </p:txBody>
      </p:sp>
      <p:pic>
        <p:nvPicPr>
          <p:cNvPr id="3" name="Image 0" descr="https://singingriver.com/wp-content/uploads/2020/05/2020_05_DS_4CommonCulpritsOfElectricalFires-744x1063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Short circuits, overloading, and faulty wiring.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Careless handling of flammable materials, unattended cooking.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Deliberate setting of fires.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Chemical leaks, explosions.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2025-07-01T17:37:14Z</dcterms:created>
  <dcterms:modified xsi:type="dcterms:W3CDTF">2025-07-01T17:37:14Z</dcterms:modified>
</cp:coreProperties>
</file>