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slideMasters/slideMaster12.xml" ContentType="application/vnd.openxmlformats-officedocument.presentationml.slideMaster+xml"/>
  <Override PartName="/ppt/slides/slide12.xml" ContentType="application/vnd.openxmlformats-officedocument.presentationml.slide+xml"/>
  <Override PartName="/ppt/slideMasters/slideMaster13.xml" ContentType="application/vnd.openxmlformats-officedocument.presentationml.slideMaster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notesMasterIdLst>
    <p:notesMasterId r:id="rId15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1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2.xml"/>
		</Relationships>
</file>

<file path=ppt/notesSlides/_rels/notesSlide1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3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image" Target="../media/Slide-1-image-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image" Target="../media/Slide-10-image-1.png"/><Relationship Id="rId2" Type="http://schemas.openxmlformats.org/officeDocument/2006/relationships/image" Target="../media/image-10-2.png"/><Relationship Id="rId3" Type="http://schemas.openxmlformats.org/officeDocument/2006/relationships/image" Target="../media/image-10-2.png"/><Relationship Id="rId4" Type="http://schemas.openxmlformats.org/officeDocument/2006/relationships/image" Target="../media/image-10-2.png"/><Relationship Id="rId5" Type="http://schemas.openxmlformats.org/officeDocument/2006/relationships/image" Target="../media/image-10-2.png"/><Relationship Id="rId6" Type="http://schemas.openxmlformats.org/officeDocument/2006/relationships/image" Target="../media/image-10-2.png"/><Relationship Id="rId7" Type="http://schemas.openxmlformats.org/officeDocument/2006/relationships/slideLayout" Target="../slideLayouts/slideLayout1.xml"/><Relationship Id="rId8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image" Target="../media/Slide-11-image-1.png"/><Relationship Id="rId2" Type="http://schemas.openxmlformats.org/officeDocument/2006/relationships/image" Target="../media/image-11-2.png"/><Relationship Id="rId3" Type="http://schemas.openxmlformats.org/officeDocument/2006/relationships/image" Target="../media/image-11-2.png"/><Relationship Id="rId4" Type="http://schemas.openxmlformats.org/officeDocument/2006/relationships/image" Target="../media/image-11-2.png"/><Relationship Id="rId5" Type="http://schemas.openxmlformats.org/officeDocument/2006/relationships/image" Target="../media/image-11-2.png"/><Relationship Id="rId6" Type="http://schemas.openxmlformats.org/officeDocument/2006/relationships/image" Target="../media/image-11-2.png"/><Relationship Id="rId7" Type="http://schemas.openxmlformats.org/officeDocument/2006/relationships/slideLayout" Target="../slideLayouts/slideLayout1.xml"/><Relationship Id="rId8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image" Target="../media/Slide-12-image-1.png"/><Relationship Id="rId2" Type="http://schemas.openxmlformats.org/officeDocument/2006/relationships/image" Target="../media/image-12-2.png"/><Relationship Id="rId3" Type="http://schemas.openxmlformats.org/officeDocument/2006/relationships/image" Target="../media/image-12-2.png"/><Relationship Id="rId4" Type="http://schemas.openxmlformats.org/officeDocument/2006/relationships/image" Target="../media/image-12-2.png"/><Relationship Id="rId5" Type="http://schemas.openxmlformats.org/officeDocument/2006/relationships/image" Target="../media/image-12-2.png"/><Relationship Id="rId6" Type="http://schemas.openxmlformats.org/officeDocument/2006/relationships/image" Target="../media/image-12-2.png"/><Relationship Id="rId7" Type="http://schemas.openxmlformats.org/officeDocument/2006/relationships/slideLayout" Target="../slideLayouts/slideLayout1.xml"/><Relationship Id="rId8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image" Target="../media/Slide-13-image-1.png"/><Relationship Id="rId2" Type="http://schemas.openxmlformats.org/officeDocument/2006/relationships/image" Target="../media/image-13-2.png"/><Relationship Id="rId3" Type="http://schemas.openxmlformats.org/officeDocument/2006/relationships/image" Target="../media/image-13-2.png"/><Relationship Id="rId4" Type="http://schemas.openxmlformats.org/officeDocument/2006/relationships/image" Target="../media/image-13-2.png"/><Relationship Id="rId5" Type="http://schemas.openxmlformats.org/officeDocument/2006/relationships/image" Target="../media/image-13-2.png"/><Relationship Id="rId6" Type="http://schemas.openxmlformats.org/officeDocument/2006/relationships/image" Target="../media/image-13-2.png"/><Relationship Id="rId7" Type="http://schemas.openxmlformats.org/officeDocument/2006/relationships/slideLayout" Target="../slideLayouts/slideLayout1.xml"/><Relationship Id="rId8" Type="http://schemas.openxmlformats.org/officeDocument/2006/relationships/notesSlide" Target="../notesSlides/notesSlide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image" Target="../media/Slide-2-image-1.png"/><Relationship Id="rId2" Type="http://schemas.openxmlformats.org/officeDocument/2006/relationships/image" Target="../media/image-2-2.png"/><Relationship Id="rId3" Type="http://schemas.openxmlformats.org/officeDocument/2006/relationships/image" Target="../media/image-2-3.png"/><Relationship Id="rId4" Type="http://schemas.openxmlformats.org/officeDocument/2006/relationships/image" Target="../media/image-2-2.png"/><Relationship Id="rId5" Type="http://schemas.openxmlformats.org/officeDocument/2006/relationships/image" Target="../media/image-2-2.png"/><Relationship Id="rId6" Type="http://schemas.openxmlformats.org/officeDocument/2006/relationships/image" Target="../media/image-2-3.png"/><Relationship Id="rId7" Type="http://schemas.openxmlformats.org/officeDocument/2006/relationships/image" Target="../media/image-2-2.png"/><Relationship Id="rId8" Type="http://schemas.openxmlformats.org/officeDocument/2006/relationships/image" Target="../media/image-2-2.png"/><Relationship Id="rId9" Type="http://schemas.openxmlformats.org/officeDocument/2006/relationships/image" Target="../media/image-2-3.png"/><Relationship Id="rId10" Type="http://schemas.openxmlformats.org/officeDocument/2006/relationships/image" Target="../media/image-2-2.png"/><Relationship Id="rId11" Type="http://schemas.openxmlformats.org/officeDocument/2006/relationships/slideLayout" Target="../slideLayouts/slideLayout1.xml"/><Relationship Id="rId1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image" Target="../media/Slide-3-image-1.png"/><Relationship Id="rId2" Type="http://schemas.openxmlformats.org/officeDocument/2006/relationships/image" Target="../media/image-3-2.pn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image" Target="../media/Slide-4-image-1.png"/><Relationship Id="rId2" Type="http://schemas.openxmlformats.org/officeDocument/2006/relationships/image" Target="../media/image-4-2.png"/><Relationship Id="rId3" Type="http://schemas.openxmlformats.org/officeDocument/2006/relationships/image" Target="../media/image-4-2.png"/><Relationship Id="rId4" Type="http://schemas.openxmlformats.org/officeDocument/2006/relationships/image" Target="../media/image-4-2.png"/><Relationship Id="rId5" Type="http://schemas.openxmlformats.org/officeDocument/2006/relationships/image" Target="../media/image-4-2.png"/><Relationship Id="rId6" Type="http://schemas.openxmlformats.org/officeDocument/2006/relationships/image" Target="../media/image-4-2.png"/><Relationship Id="rId7" Type="http://schemas.openxmlformats.org/officeDocument/2006/relationships/slideLayout" Target="../slideLayouts/slideLayout1.xml"/><Relationship Id="rId8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image" Target="../media/Slide-5-image-1.png"/><Relationship Id="rId2" Type="http://schemas.openxmlformats.org/officeDocument/2006/relationships/image" Target="../media/image-5-2.png"/><Relationship Id="rId3" Type="http://schemas.openxmlformats.org/officeDocument/2006/relationships/image" Target="../media/image-5-2.png"/><Relationship Id="rId4" Type="http://schemas.openxmlformats.org/officeDocument/2006/relationships/image" Target="../media/image-5-2.png"/><Relationship Id="rId5" Type="http://schemas.openxmlformats.org/officeDocument/2006/relationships/image" Target="../media/image-5-2.png"/><Relationship Id="rId6" Type="http://schemas.openxmlformats.org/officeDocument/2006/relationships/image" Target="../media/image-5-2.png"/><Relationship Id="rId7" Type="http://schemas.openxmlformats.org/officeDocument/2006/relationships/slideLayout" Target="../slideLayouts/slideLayout1.xml"/><Relationship Id="rId8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image" Target="../media/Slide-6-image-1.png"/><Relationship Id="rId2" Type="http://schemas.openxmlformats.org/officeDocument/2006/relationships/image" Target="../media/image-6-2.png"/><Relationship Id="rId3" Type="http://schemas.openxmlformats.org/officeDocument/2006/relationships/image" Target="../media/image-6-2.png"/><Relationship Id="rId4" Type="http://schemas.openxmlformats.org/officeDocument/2006/relationships/image" Target="../media/image-6-2.png"/><Relationship Id="rId5" Type="http://schemas.openxmlformats.org/officeDocument/2006/relationships/image" Target="../media/image-6-2.png"/><Relationship Id="rId6" Type="http://schemas.openxmlformats.org/officeDocument/2006/relationships/image" Target="../media/image-6-2.png"/><Relationship Id="rId7" Type="http://schemas.openxmlformats.org/officeDocument/2006/relationships/slideLayout" Target="../slideLayouts/slideLayout1.xml"/><Relationship Id="rId8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image" Target="../media/Slide-7-image-1.png"/><Relationship Id="rId2" Type="http://schemas.openxmlformats.org/officeDocument/2006/relationships/image" Target="../media/image-7-2.png"/><Relationship Id="rId3" Type="http://schemas.openxmlformats.org/officeDocument/2006/relationships/image" Target="../media/image-7-2.png"/><Relationship Id="rId4" Type="http://schemas.openxmlformats.org/officeDocument/2006/relationships/image" Target="../media/image-7-2.png"/><Relationship Id="rId5" Type="http://schemas.openxmlformats.org/officeDocument/2006/relationships/image" Target="../media/image-7-2.png"/><Relationship Id="rId6" Type="http://schemas.openxmlformats.org/officeDocument/2006/relationships/image" Target="../media/image-7-2.png"/><Relationship Id="rId7" Type="http://schemas.openxmlformats.org/officeDocument/2006/relationships/slideLayout" Target="../slideLayouts/slideLayout1.xml"/><Relationship Id="rId8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image" Target="../media/Slide-8-image-1.png"/><Relationship Id="rId2" Type="http://schemas.openxmlformats.org/officeDocument/2006/relationships/image" Target="../media/image-8-2.png"/><Relationship Id="rId3" Type="http://schemas.openxmlformats.org/officeDocument/2006/relationships/image" Target="../media/image-8-2.png"/><Relationship Id="rId4" Type="http://schemas.openxmlformats.org/officeDocument/2006/relationships/image" Target="../media/image-8-2.png"/><Relationship Id="rId5" Type="http://schemas.openxmlformats.org/officeDocument/2006/relationships/image" Target="../media/image-8-2.png"/><Relationship Id="rId6" Type="http://schemas.openxmlformats.org/officeDocument/2006/relationships/image" Target="../media/image-8-2.png"/><Relationship Id="rId7" Type="http://schemas.openxmlformats.org/officeDocument/2006/relationships/slideLayout" Target="../slideLayouts/slideLayout1.xml"/><Relationship Id="rId8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image" Target="../media/Slide-9-image-1.png"/><Relationship Id="rId2" Type="http://schemas.openxmlformats.org/officeDocument/2006/relationships/image" Target="../media/image-9-2.png"/><Relationship Id="rId3" Type="http://schemas.openxmlformats.org/officeDocument/2006/relationships/image" Target="../media/image-9-2.png"/><Relationship Id="rId4" Type="http://schemas.openxmlformats.org/officeDocument/2006/relationships/image" Target="../media/image-9-2.png"/><Relationship Id="rId5" Type="http://schemas.openxmlformats.org/officeDocument/2006/relationships/image" Target="../media/image-9-2.png"/><Relationship Id="rId6" Type="http://schemas.openxmlformats.org/officeDocument/2006/relationships/image" Target="../media/image-9-2.png"/><Relationship Id="rId7" Type="http://schemas.openxmlformats.org/officeDocument/2006/relationships/slideLayout" Target="../slideLayouts/slideLayout1.xml"/><Relationship Id="rId8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1285875"/>
            <a:ext cx="6400800" cy="154305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algn="ctr" indent="0" marL="0">
              <a:buNone/>
            </a:pPr>
            <a:r>
              <a:rPr lang="en-US" sz="4000" b="1" dirty="0">
                <a:solidFill>
                  <a:srgbClr val="000000"/>
                </a:solidFill>
                <a:latin typeface="Urbanist" pitchFamily="34" charset="0"/>
                <a:ea typeface="Urbanist" pitchFamily="34" charset="-122"/>
                <a:cs typeface="Urbanist" pitchFamily="34" charset="-120"/>
              </a:rPr>
              <a:t>EDPM: Navigating the Digital Document Landscape</a:t>
            </a:r>
            <a:endParaRPr lang="en-US" sz="4000" dirty="0"/>
          </a:p>
        </p:txBody>
      </p:sp>
      <p:sp>
        <p:nvSpPr>
          <p:cNvPr id="3" name="Text 1"/>
          <p:cNvSpPr/>
          <p:nvPr/>
        </p:nvSpPr>
        <p:spPr>
          <a:xfrm>
            <a:off x="1371600" y="2983230"/>
            <a:ext cx="6400800" cy="5143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5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A Comprehensive Overview of the New Electronic Document Preparation and Management Syllabus</a:t>
            </a:r>
            <a:endParaRPr lang="en-US" sz="15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502920" y="514350"/>
            <a:ext cx="8138160" cy="4572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lnSpc>
                <a:spcPts val="3500"/>
              </a:lnSpc>
              <a:buNone/>
            </a:pPr>
            <a:r>
              <a:rPr lang="en-US" sz="25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Assessment and Evaluation</a:t>
            </a:r>
            <a:endParaRPr lang="en-US" sz="2500" dirty="0"/>
          </a:p>
        </p:txBody>
      </p:sp>
      <p:pic>
        <p:nvPicPr>
          <p:cNvPr id="3" name="Image 0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0080" y="1131570"/>
            <a:ext cx="3657600" cy="1131570"/>
          </a:xfrm>
          <a:prstGeom prst="rect">
            <a:avLst/>
          </a:prstGeom>
        </p:spPr>
      </p:pic>
      <p:sp>
        <p:nvSpPr>
          <p:cNvPr id="4" name="Text 1"/>
          <p:cNvSpPr/>
          <p:nvPr/>
        </p:nvSpPr>
        <p:spPr>
          <a:xfrm>
            <a:off x="822960" y="1183005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01. Practical Exercises</a:t>
            </a:r>
            <a:endParaRPr lang="en-US" sz="1300" dirty="0"/>
          </a:p>
        </p:txBody>
      </p:sp>
      <p:sp>
        <p:nvSpPr>
          <p:cNvPr id="5" name="Text 2"/>
          <p:cNvSpPr/>
          <p:nvPr/>
        </p:nvSpPr>
        <p:spPr>
          <a:xfrm>
            <a:off x="822960" y="1543050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Hands-on assignments and projects to demonstrate practical skills in document creation and management. Practice makes perfect.</a:t>
            </a:r>
            <a:endParaRPr lang="en-US" sz="1100" dirty="0"/>
          </a:p>
        </p:txBody>
      </p:sp>
      <p:pic>
        <p:nvPicPr>
          <p:cNvPr id="6" name="Image 1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1131570"/>
            <a:ext cx="3657600" cy="1131570"/>
          </a:xfrm>
          <a:prstGeom prst="rect">
            <a:avLst/>
          </a:prstGeom>
        </p:spPr>
      </p:pic>
      <p:sp>
        <p:nvSpPr>
          <p:cNvPr id="7" name="Text 3"/>
          <p:cNvSpPr/>
          <p:nvPr/>
        </p:nvSpPr>
        <p:spPr>
          <a:xfrm>
            <a:off x="4754880" y="1183005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02. Written Examinations</a:t>
            </a:r>
            <a:endParaRPr lang="en-US" sz="1300" dirty="0"/>
          </a:p>
        </p:txBody>
      </p:sp>
      <p:sp>
        <p:nvSpPr>
          <p:cNvPr id="8" name="Text 4"/>
          <p:cNvSpPr/>
          <p:nvPr/>
        </p:nvSpPr>
        <p:spPr>
          <a:xfrm>
            <a:off x="4754880" y="1543050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Assessing theoretical knowledge and understanding of key concepts. Test your knowledge.</a:t>
            </a:r>
            <a:endParaRPr lang="en-US" sz="1100" dirty="0"/>
          </a:p>
        </p:txBody>
      </p:sp>
      <p:pic>
        <p:nvPicPr>
          <p:cNvPr id="9" name="Image 2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0080" y="2417445"/>
            <a:ext cx="3657600" cy="1131570"/>
          </a:xfrm>
          <a:prstGeom prst="rect">
            <a:avLst/>
          </a:prstGeom>
        </p:spPr>
      </p:pic>
      <p:sp>
        <p:nvSpPr>
          <p:cNvPr id="10" name="Text 5"/>
          <p:cNvSpPr/>
          <p:nvPr/>
        </p:nvSpPr>
        <p:spPr>
          <a:xfrm>
            <a:off x="822960" y="2468880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03. Case Studies</a:t>
            </a:r>
            <a:endParaRPr lang="en-US" sz="1300" dirty="0"/>
          </a:p>
        </p:txBody>
      </p:sp>
      <p:sp>
        <p:nvSpPr>
          <p:cNvPr id="11" name="Text 6"/>
          <p:cNvSpPr/>
          <p:nvPr/>
        </p:nvSpPr>
        <p:spPr>
          <a:xfrm>
            <a:off x="822960" y="2828925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Analyzing real-world scenarios and applying EDPM principles to solve complex problems. Learn from experience.</a:t>
            </a:r>
            <a:endParaRPr lang="en-US" sz="1100" dirty="0"/>
          </a:p>
        </p:txBody>
      </p:sp>
      <p:pic>
        <p:nvPicPr>
          <p:cNvPr id="12" name="Image 3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72000" y="2417445"/>
            <a:ext cx="3657600" cy="1131570"/>
          </a:xfrm>
          <a:prstGeom prst="rect">
            <a:avLst/>
          </a:prstGeom>
        </p:spPr>
      </p:pic>
      <p:sp>
        <p:nvSpPr>
          <p:cNvPr id="13" name="Text 7"/>
          <p:cNvSpPr/>
          <p:nvPr/>
        </p:nvSpPr>
        <p:spPr>
          <a:xfrm>
            <a:off x="4754880" y="2468880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04. Portfolio Development</a:t>
            </a:r>
            <a:endParaRPr lang="en-US" sz="1300" dirty="0"/>
          </a:p>
        </p:txBody>
      </p:sp>
      <p:sp>
        <p:nvSpPr>
          <p:cNvPr id="14" name="Text 8"/>
          <p:cNvSpPr/>
          <p:nvPr/>
        </p:nvSpPr>
        <p:spPr>
          <a:xfrm>
            <a:off x="4754880" y="2828925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Compiling a collection of student work showcasing their skills and achievements. Showcase your talents.</a:t>
            </a:r>
            <a:endParaRPr lang="en-US" sz="1100" dirty="0"/>
          </a:p>
        </p:txBody>
      </p:sp>
      <p:pic>
        <p:nvPicPr>
          <p:cNvPr id="15" name="Image 4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40080" y="3703320"/>
            <a:ext cx="3657600" cy="1131570"/>
          </a:xfrm>
          <a:prstGeom prst="rect">
            <a:avLst/>
          </a:prstGeom>
        </p:spPr>
      </p:pic>
      <p:sp>
        <p:nvSpPr>
          <p:cNvPr id="16" name="Text 9"/>
          <p:cNvSpPr/>
          <p:nvPr/>
        </p:nvSpPr>
        <p:spPr>
          <a:xfrm>
            <a:off x="822960" y="3754755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05. Feedback Mechanisms</a:t>
            </a:r>
            <a:endParaRPr lang="en-US" sz="1300" dirty="0"/>
          </a:p>
        </p:txBody>
      </p:sp>
      <p:sp>
        <p:nvSpPr>
          <p:cNvPr id="17" name="Text 10"/>
          <p:cNvSpPr/>
          <p:nvPr/>
        </p:nvSpPr>
        <p:spPr>
          <a:xfrm>
            <a:off x="822960" y="4114800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Providing regular feedback to students to support their learning and development. Refine skills continuously.</a:t>
            </a:r>
            <a:endParaRPr lang="en-US" sz="11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502920" y="514350"/>
            <a:ext cx="8138160" cy="4572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lnSpc>
                <a:spcPts val="3500"/>
              </a:lnSpc>
              <a:buNone/>
            </a:pPr>
            <a:r>
              <a:rPr lang="en-US" sz="25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Resources and Support</a:t>
            </a:r>
            <a:endParaRPr lang="en-US" sz="2500" dirty="0"/>
          </a:p>
        </p:txBody>
      </p:sp>
      <p:pic>
        <p:nvPicPr>
          <p:cNvPr id="3" name="Image 0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0080" y="1131570"/>
            <a:ext cx="3657600" cy="1131570"/>
          </a:xfrm>
          <a:prstGeom prst="rect">
            <a:avLst/>
          </a:prstGeom>
        </p:spPr>
      </p:pic>
      <p:sp>
        <p:nvSpPr>
          <p:cNvPr id="4" name="Text 1"/>
          <p:cNvSpPr/>
          <p:nvPr/>
        </p:nvSpPr>
        <p:spPr>
          <a:xfrm>
            <a:off x="822960" y="1183005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01. Online Learning Platforms</a:t>
            </a:r>
            <a:endParaRPr lang="en-US" sz="1300" dirty="0"/>
          </a:p>
        </p:txBody>
      </p:sp>
      <p:sp>
        <p:nvSpPr>
          <p:cNvPr id="5" name="Text 2"/>
          <p:cNvSpPr/>
          <p:nvPr/>
        </p:nvSpPr>
        <p:spPr>
          <a:xfrm>
            <a:off x="822960" y="1543050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Accessing course materials, assignments, and communication tools through dedicated online platforms. Learn anywhere.</a:t>
            </a:r>
            <a:endParaRPr lang="en-US" sz="1100" dirty="0"/>
          </a:p>
        </p:txBody>
      </p:sp>
      <p:pic>
        <p:nvPicPr>
          <p:cNvPr id="6" name="Image 1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1131570"/>
            <a:ext cx="3657600" cy="1131570"/>
          </a:xfrm>
          <a:prstGeom prst="rect">
            <a:avLst/>
          </a:prstGeom>
        </p:spPr>
      </p:pic>
      <p:sp>
        <p:nvSpPr>
          <p:cNvPr id="7" name="Text 3"/>
          <p:cNvSpPr/>
          <p:nvPr/>
        </p:nvSpPr>
        <p:spPr>
          <a:xfrm>
            <a:off x="4754880" y="1183005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02. Software Access</a:t>
            </a:r>
            <a:endParaRPr lang="en-US" sz="1300" dirty="0"/>
          </a:p>
        </p:txBody>
      </p:sp>
      <p:sp>
        <p:nvSpPr>
          <p:cNvPr id="8" name="Text 4"/>
          <p:cNvSpPr/>
          <p:nvPr/>
        </p:nvSpPr>
        <p:spPr>
          <a:xfrm>
            <a:off x="4754880" y="1543050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Providing students with access to the latest software and tools for document preparation and management. Utilize state-of-the-art tools.</a:t>
            </a:r>
            <a:endParaRPr lang="en-US" sz="1100" dirty="0"/>
          </a:p>
        </p:txBody>
      </p:sp>
      <p:pic>
        <p:nvPicPr>
          <p:cNvPr id="9" name="Image 2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0080" y="2417445"/>
            <a:ext cx="3657600" cy="1131570"/>
          </a:xfrm>
          <a:prstGeom prst="rect">
            <a:avLst/>
          </a:prstGeom>
        </p:spPr>
      </p:pic>
      <p:sp>
        <p:nvSpPr>
          <p:cNvPr id="10" name="Text 5"/>
          <p:cNvSpPr/>
          <p:nvPr/>
        </p:nvSpPr>
        <p:spPr>
          <a:xfrm>
            <a:off x="822960" y="2468880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03. Tutorials and Workshops</a:t>
            </a:r>
            <a:endParaRPr lang="en-US" sz="1300" dirty="0"/>
          </a:p>
        </p:txBody>
      </p:sp>
      <p:sp>
        <p:nvSpPr>
          <p:cNvPr id="11" name="Text 6"/>
          <p:cNvSpPr/>
          <p:nvPr/>
        </p:nvSpPr>
        <p:spPr>
          <a:xfrm>
            <a:off x="822960" y="2828925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Offering supplementary tutorials and workshops to enhance student understanding and skills. Get extra help when needed.</a:t>
            </a:r>
            <a:endParaRPr lang="en-US" sz="1100" dirty="0"/>
          </a:p>
        </p:txBody>
      </p:sp>
      <p:pic>
        <p:nvPicPr>
          <p:cNvPr id="12" name="Image 3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72000" y="2417445"/>
            <a:ext cx="3657600" cy="1131570"/>
          </a:xfrm>
          <a:prstGeom prst="rect">
            <a:avLst/>
          </a:prstGeom>
        </p:spPr>
      </p:pic>
      <p:sp>
        <p:nvSpPr>
          <p:cNvPr id="13" name="Text 7"/>
          <p:cNvSpPr/>
          <p:nvPr/>
        </p:nvSpPr>
        <p:spPr>
          <a:xfrm>
            <a:off x="4754880" y="2468880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04. Mentorship Programs</a:t>
            </a:r>
            <a:endParaRPr lang="en-US" sz="1300" dirty="0"/>
          </a:p>
        </p:txBody>
      </p:sp>
      <p:sp>
        <p:nvSpPr>
          <p:cNvPr id="14" name="Text 8"/>
          <p:cNvSpPr/>
          <p:nvPr/>
        </p:nvSpPr>
        <p:spPr>
          <a:xfrm>
            <a:off x="4754880" y="2828925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Pairing students with experienced professionals for guidance and support. Learn from the best.</a:t>
            </a:r>
            <a:endParaRPr lang="en-US" sz="1100" dirty="0"/>
          </a:p>
        </p:txBody>
      </p:sp>
      <p:pic>
        <p:nvPicPr>
          <p:cNvPr id="15" name="Image 4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40080" y="3703320"/>
            <a:ext cx="3657600" cy="1131570"/>
          </a:xfrm>
          <a:prstGeom prst="rect">
            <a:avLst/>
          </a:prstGeom>
        </p:spPr>
      </p:pic>
      <p:sp>
        <p:nvSpPr>
          <p:cNvPr id="16" name="Text 9"/>
          <p:cNvSpPr/>
          <p:nvPr/>
        </p:nvSpPr>
        <p:spPr>
          <a:xfrm>
            <a:off x="822960" y="3754755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05. Career Services</a:t>
            </a:r>
            <a:endParaRPr lang="en-US" sz="1300" dirty="0"/>
          </a:p>
        </p:txBody>
      </p:sp>
      <p:sp>
        <p:nvSpPr>
          <p:cNvPr id="17" name="Text 10"/>
          <p:cNvSpPr/>
          <p:nvPr/>
        </p:nvSpPr>
        <p:spPr>
          <a:xfrm>
            <a:off x="822960" y="4114800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Providing career counseling, resume writing assistance, and job placement support. Prepare for your future.</a:t>
            </a:r>
            <a:endParaRPr lang="en-US" sz="11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502920" y="514350"/>
            <a:ext cx="8138160" cy="4572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lnSpc>
                <a:spcPts val="3500"/>
              </a:lnSpc>
              <a:buNone/>
            </a:pPr>
            <a:r>
              <a:rPr lang="en-US" sz="25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Impact and Future Directions</a:t>
            </a:r>
            <a:endParaRPr lang="en-US" sz="2500" dirty="0"/>
          </a:p>
        </p:txBody>
      </p:sp>
      <p:pic>
        <p:nvPicPr>
          <p:cNvPr id="3" name="Image 0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0080" y="1131570"/>
            <a:ext cx="3657600" cy="1131570"/>
          </a:xfrm>
          <a:prstGeom prst="rect">
            <a:avLst/>
          </a:prstGeom>
        </p:spPr>
      </p:pic>
      <p:sp>
        <p:nvSpPr>
          <p:cNvPr id="4" name="Text 1"/>
          <p:cNvSpPr/>
          <p:nvPr/>
        </p:nvSpPr>
        <p:spPr>
          <a:xfrm>
            <a:off x="822960" y="1183005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01. Industry Relevance</a:t>
            </a:r>
            <a:endParaRPr lang="en-US" sz="1300" dirty="0"/>
          </a:p>
        </p:txBody>
      </p:sp>
      <p:sp>
        <p:nvSpPr>
          <p:cNvPr id="5" name="Text 2"/>
          <p:cNvSpPr/>
          <p:nvPr/>
        </p:nvSpPr>
        <p:spPr>
          <a:xfrm>
            <a:off x="822960" y="1543050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Ensuring the EDPM syllabus remains aligned with industry needs and evolving technologies. Stay relevant.</a:t>
            </a:r>
            <a:endParaRPr lang="en-US" sz="1100" dirty="0"/>
          </a:p>
        </p:txBody>
      </p:sp>
      <p:pic>
        <p:nvPicPr>
          <p:cNvPr id="6" name="Image 1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1131570"/>
            <a:ext cx="3657600" cy="1131570"/>
          </a:xfrm>
          <a:prstGeom prst="rect">
            <a:avLst/>
          </a:prstGeom>
        </p:spPr>
      </p:pic>
      <p:sp>
        <p:nvSpPr>
          <p:cNvPr id="7" name="Text 3"/>
          <p:cNvSpPr/>
          <p:nvPr/>
        </p:nvSpPr>
        <p:spPr>
          <a:xfrm>
            <a:off x="4754880" y="1183005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02. Skill Gap Closure</a:t>
            </a:r>
            <a:endParaRPr lang="en-US" sz="1300" dirty="0"/>
          </a:p>
        </p:txBody>
      </p:sp>
      <p:sp>
        <p:nvSpPr>
          <p:cNvPr id="8" name="Text 4"/>
          <p:cNvSpPr/>
          <p:nvPr/>
        </p:nvSpPr>
        <p:spPr>
          <a:xfrm>
            <a:off x="4754880" y="1543050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Addressing the skills gap in electronic document preparation and management through targeted training. Bridge the gap.</a:t>
            </a:r>
            <a:endParaRPr lang="en-US" sz="1100" dirty="0"/>
          </a:p>
        </p:txBody>
      </p:sp>
      <p:pic>
        <p:nvPicPr>
          <p:cNvPr id="9" name="Image 2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0080" y="2417445"/>
            <a:ext cx="3657600" cy="1131570"/>
          </a:xfrm>
          <a:prstGeom prst="rect">
            <a:avLst/>
          </a:prstGeom>
        </p:spPr>
      </p:pic>
      <p:sp>
        <p:nvSpPr>
          <p:cNvPr id="10" name="Text 5"/>
          <p:cNvSpPr/>
          <p:nvPr/>
        </p:nvSpPr>
        <p:spPr>
          <a:xfrm>
            <a:off x="822960" y="2468880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03. Innovation Catalyst</a:t>
            </a:r>
            <a:endParaRPr lang="en-US" sz="1300" dirty="0"/>
          </a:p>
        </p:txBody>
      </p:sp>
      <p:sp>
        <p:nvSpPr>
          <p:cNvPr id="11" name="Text 6"/>
          <p:cNvSpPr/>
          <p:nvPr/>
        </p:nvSpPr>
        <p:spPr>
          <a:xfrm>
            <a:off x="822960" y="2828925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Fostering innovation and creativity in document-related processes and technologies. Drive innovation.</a:t>
            </a:r>
            <a:endParaRPr lang="en-US" sz="1100" dirty="0"/>
          </a:p>
        </p:txBody>
      </p:sp>
      <p:pic>
        <p:nvPicPr>
          <p:cNvPr id="12" name="Image 3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72000" y="2417445"/>
            <a:ext cx="3657600" cy="1131570"/>
          </a:xfrm>
          <a:prstGeom prst="rect">
            <a:avLst/>
          </a:prstGeom>
        </p:spPr>
      </p:pic>
      <p:sp>
        <p:nvSpPr>
          <p:cNvPr id="13" name="Text 7"/>
          <p:cNvSpPr/>
          <p:nvPr/>
        </p:nvSpPr>
        <p:spPr>
          <a:xfrm>
            <a:off x="4754880" y="2468880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04. Global Competitiveness</a:t>
            </a:r>
            <a:endParaRPr lang="en-US" sz="1300" dirty="0"/>
          </a:p>
        </p:txBody>
      </p:sp>
      <p:sp>
        <p:nvSpPr>
          <p:cNvPr id="14" name="Text 8"/>
          <p:cNvSpPr/>
          <p:nvPr/>
        </p:nvSpPr>
        <p:spPr>
          <a:xfrm>
            <a:off x="4754880" y="2828925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Preparing students to compete in the global digital economy. Compete effectively.</a:t>
            </a:r>
            <a:endParaRPr lang="en-US" sz="1100" dirty="0"/>
          </a:p>
        </p:txBody>
      </p:sp>
      <p:pic>
        <p:nvPicPr>
          <p:cNvPr id="15" name="Image 4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40080" y="3703320"/>
            <a:ext cx="3657600" cy="1131570"/>
          </a:xfrm>
          <a:prstGeom prst="rect">
            <a:avLst/>
          </a:prstGeom>
        </p:spPr>
      </p:pic>
      <p:sp>
        <p:nvSpPr>
          <p:cNvPr id="16" name="Text 9"/>
          <p:cNvSpPr/>
          <p:nvPr/>
        </p:nvSpPr>
        <p:spPr>
          <a:xfrm>
            <a:off x="822960" y="3754755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05. Continuous Improvement</a:t>
            </a:r>
            <a:endParaRPr lang="en-US" sz="1300" dirty="0"/>
          </a:p>
        </p:txBody>
      </p:sp>
      <p:sp>
        <p:nvSpPr>
          <p:cNvPr id="17" name="Text 10"/>
          <p:cNvSpPr/>
          <p:nvPr/>
        </p:nvSpPr>
        <p:spPr>
          <a:xfrm>
            <a:off x="822960" y="4114800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Continuously evaluating and updating the EDPM syllabus to ensure its effectiveness and relevance. Never stop improving.</a:t>
            </a:r>
            <a:endParaRPr lang="en-US" sz="11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3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502920" y="514350"/>
            <a:ext cx="8138160" cy="4572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lnSpc>
                <a:spcPts val="3500"/>
              </a:lnSpc>
              <a:buNone/>
            </a:pPr>
            <a:r>
              <a:rPr lang="en-US" sz="25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Thank You</a:t>
            </a:r>
            <a:endParaRPr lang="en-US" sz="2500" dirty="0"/>
          </a:p>
        </p:txBody>
      </p:sp>
      <p:pic>
        <p:nvPicPr>
          <p:cNvPr id="3" name="Image 0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0080" y="1131570"/>
            <a:ext cx="3657600" cy="1131570"/>
          </a:xfrm>
          <a:prstGeom prst="rect">
            <a:avLst/>
          </a:prstGeom>
        </p:spPr>
      </p:pic>
      <p:sp>
        <p:nvSpPr>
          <p:cNvPr id="4" name="Text 1"/>
          <p:cNvSpPr/>
          <p:nvPr/>
        </p:nvSpPr>
        <p:spPr>
          <a:xfrm>
            <a:off x="822960" y="1183005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01. Gratitude</a:t>
            </a:r>
            <a:endParaRPr lang="en-US" sz="1300" dirty="0"/>
          </a:p>
        </p:txBody>
      </p:sp>
      <p:sp>
        <p:nvSpPr>
          <p:cNvPr id="5" name="Text 2"/>
          <p:cNvSpPr/>
          <p:nvPr/>
        </p:nvSpPr>
        <p:spPr>
          <a:xfrm>
            <a:off x="822960" y="1543050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Expressing sincere gratitude to the faculty, staff, and students for their contributions to the EDPM program.</a:t>
            </a:r>
            <a:endParaRPr lang="en-US" sz="1100" dirty="0"/>
          </a:p>
        </p:txBody>
      </p:sp>
      <p:pic>
        <p:nvPicPr>
          <p:cNvPr id="6" name="Image 1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1131570"/>
            <a:ext cx="3657600" cy="1131570"/>
          </a:xfrm>
          <a:prstGeom prst="rect">
            <a:avLst/>
          </a:prstGeom>
        </p:spPr>
      </p:pic>
      <p:sp>
        <p:nvSpPr>
          <p:cNvPr id="7" name="Text 3"/>
          <p:cNvSpPr/>
          <p:nvPr/>
        </p:nvSpPr>
        <p:spPr>
          <a:xfrm>
            <a:off x="4754880" y="1183005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02. Acknowledgements</a:t>
            </a:r>
            <a:endParaRPr lang="en-US" sz="1300" dirty="0"/>
          </a:p>
        </p:txBody>
      </p:sp>
      <p:sp>
        <p:nvSpPr>
          <p:cNvPr id="8" name="Text 4"/>
          <p:cNvSpPr/>
          <p:nvPr/>
        </p:nvSpPr>
        <p:spPr>
          <a:xfrm>
            <a:off x="4754880" y="1543050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Recognizing the individuals and organizations who have supported the development and implementation of the new syllabus.</a:t>
            </a:r>
            <a:endParaRPr lang="en-US" sz="1100" dirty="0"/>
          </a:p>
        </p:txBody>
      </p:sp>
      <p:pic>
        <p:nvPicPr>
          <p:cNvPr id="9" name="Image 2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0080" y="2417445"/>
            <a:ext cx="3657600" cy="1131570"/>
          </a:xfrm>
          <a:prstGeom prst="rect">
            <a:avLst/>
          </a:prstGeom>
        </p:spPr>
      </p:pic>
      <p:sp>
        <p:nvSpPr>
          <p:cNvPr id="10" name="Text 5"/>
          <p:cNvSpPr/>
          <p:nvPr/>
        </p:nvSpPr>
        <p:spPr>
          <a:xfrm>
            <a:off x="822960" y="2468880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03. Continued Support</a:t>
            </a:r>
            <a:endParaRPr lang="en-US" sz="1300" dirty="0"/>
          </a:p>
        </p:txBody>
      </p:sp>
      <p:sp>
        <p:nvSpPr>
          <p:cNvPr id="11" name="Text 6"/>
          <p:cNvSpPr/>
          <p:nvPr/>
        </p:nvSpPr>
        <p:spPr>
          <a:xfrm>
            <a:off x="822960" y="2828925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Encouraging continued support for the EDPM program and its mission. Maintain momentum.</a:t>
            </a:r>
            <a:endParaRPr lang="en-US" sz="1100" dirty="0"/>
          </a:p>
        </p:txBody>
      </p:sp>
      <p:pic>
        <p:nvPicPr>
          <p:cNvPr id="12" name="Image 3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72000" y="2417445"/>
            <a:ext cx="3657600" cy="1131570"/>
          </a:xfrm>
          <a:prstGeom prst="rect">
            <a:avLst/>
          </a:prstGeom>
        </p:spPr>
      </p:pic>
      <p:sp>
        <p:nvSpPr>
          <p:cNvPr id="13" name="Text 7"/>
          <p:cNvSpPr/>
          <p:nvPr/>
        </p:nvSpPr>
        <p:spPr>
          <a:xfrm>
            <a:off x="4754880" y="2468880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04. Future Collaboration</a:t>
            </a:r>
            <a:endParaRPr lang="en-US" sz="1300" dirty="0"/>
          </a:p>
        </p:txBody>
      </p:sp>
      <p:sp>
        <p:nvSpPr>
          <p:cNvPr id="14" name="Text 8"/>
          <p:cNvSpPr/>
          <p:nvPr/>
        </p:nvSpPr>
        <p:spPr>
          <a:xfrm>
            <a:off x="4754880" y="2828925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Inviting future collaboration and partnerships to enhance the program's impact. Work together.</a:t>
            </a:r>
            <a:endParaRPr lang="en-US" sz="1100" dirty="0"/>
          </a:p>
        </p:txBody>
      </p:sp>
      <p:pic>
        <p:nvPicPr>
          <p:cNvPr id="15" name="Image 4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40080" y="3703320"/>
            <a:ext cx="3657600" cy="1131570"/>
          </a:xfrm>
          <a:prstGeom prst="rect">
            <a:avLst/>
          </a:prstGeom>
        </p:spPr>
      </p:pic>
      <p:sp>
        <p:nvSpPr>
          <p:cNvPr id="16" name="Text 9"/>
          <p:cNvSpPr/>
          <p:nvPr/>
        </p:nvSpPr>
        <p:spPr>
          <a:xfrm>
            <a:off x="822960" y="3754755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05. A Final Word</a:t>
            </a:r>
            <a:endParaRPr lang="en-US" sz="1300" dirty="0"/>
          </a:p>
        </p:txBody>
      </p:sp>
      <p:sp>
        <p:nvSpPr>
          <p:cNvPr id="17" name="Text 10"/>
          <p:cNvSpPr/>
          <p:nvPr/>
        </p:nvSpPr>
        <p:spPr>
          <a:xfrm>
            <a:off x="822960" y="4114800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Thank you for your time and consideration. We appreciate your engagement and support.</a:t>
            </a:r>
            <a:endParaRPr lang="en-US" sz="11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502920" y="514350"/>
            <a:ext cx="82296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3500"/>
              </a:lnSpc>
              <a:buNone/>
            </a:pPr>
            <a:r>
              <a:rPr lang="en-US" sz="25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Table of Contents</a:t>
            </a:r>
            <a:endParaRPr lang="en-US" sz="2500" dirty="0"/>
          </a:p>
        </p:txBody>
      </p:sp>
      <p:pic>
        <p:nvPicPr>
          <p:cNvPr id="3" name="Image 0" descr="https://djgurnpwsdoqjscwqbsj.supabase.co/storage/v1/object/public/presentation-templates-data/section20_TOC_box1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0080" y="1285875"/>
            <a:ext cx="457200" cy="411480"/>
          </a:xfrm>
          <a:prstGeom prst="rect">
            <a:avLst/>
          </a:prstGeom>
        </p:spPr>
      </p:pic>
      <p:sp>
        <p:nvSpPr>
          <p:cNvPr id="4" name="Text 1"/>
          <p:cNvSpPr/>
          <p:nvPr/>
        </p:nvSpPr>
        <p:spPr>
          <a:xfrm>
            <a:off x="640080" y="1337310"/>
            <a:ext cx="4572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400" b="1" dirty="0">
                <a:solidFill>
                  <a:srgbClr val="FFFFFF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01</a:t>
            </a:r>
            <a:endParaRPr lang="en-US" sz="1400" dirty="0"/>
          </a:p>
        </p:txBody>
      </p:sp>
      <p:sp>
        <p:nvSpPr>
          <p:cNvPr id="5" name="Text 2"/>
          <p:cNvSpPr/>
          <p:nvPr/>
        </p:nvSpPr>
        <p:spPr>
          <a:xfrm>
            <a:off x="1097280" y="1285875"/>
            <a:ext cx="2011680" cy="4114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l" indent="0" marL="0">
              <a:buNone/>
            </a:pPr>
            <a:r>
              <a:rPr lang="en-US" sz="12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Embark on a Digital Journey</a:t>
            </a:r>
            <a:endParaRPr lang="en-US" sz="1200" dirty="0"/>
          </a:p>
        </p:txBody>
      </p:sp>
      <p:pic>
        <p:nvPicPr>
          <p:cNvPr id="6" name="Image 1" descr="https://djgurnpwsdoqjscwqbsj.supabase.co/storage/v1/object/public/presentation-templates-data/section20_TOC_box2.png">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74720" y="1285875"/>
            <a:ext cx="457200" cy="411480"/>
          </a:xfrm>
          <a:prstGeom prst="rect">
            <a:avLst/>
          </a:prstGeom>
        </p:spPr>
      </p:pic>
      <p:sp>
        <p:nvSpPr>
          <p:cNvPr id="7" name="Text 3"/>
          <p:cNvSpPr/>
          <p:nvPr/>
        </p:nvSpPr>
        <p:spPr>
          <a:xfrm>
            <a:off x="3474720" y="1337310"/>
            <a:ext cx="4572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400" b="1" dirty="0">
                <a:solidFill>
                  <a:srgbClr val="FFFFFF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02</a:t>
            </a:r>
            <a:endParaRPr lang="en-US" sz="1400" dirty="0"/>
          </a:p>
        </p:txBody>
      </p:sp>
      <p:sp>
        <p:nvSpPr>
          <p:cNvPr id="8" name="Text 4"/>
          <p:cNvSpPr/>
          <p:nvPr/>
        </p:nvSpPr>
        <p:spPr>
          <a:xfrm>
            <a:off x="3931920" y="1285875"/>
            <a:ext cx="2011680" cy="4114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l" indent="0" marL="0">
              <a:buNone/>
            </a:pPr>
            <a:r>
              <a:rPr lang="en-US" sz="12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Mastering Document Creation</a:t>
            </a:r>
            <a:endParaRPr lang="en-US" sz="1200" dirty="0"/>
          </a:p>
        </p:txBody>
      </p:sp>
      <p:pic>
        <p:nvPicPr>
          <p:cNvPr id="9" name="Image 2" descr="https://djgurnpwsdoqjscwqbsj.supabase.co/storage/v1/object/public/presentation-templates-data/section20_TOC_box1.png">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09360" y="1285875"/>
            <a:ext cx="457200" cy="411480"/>
          </a:xfrm>
          <a:prstGeom prst="rect">
            <a:avLst/>
          </a:prstGeom>
        </p:spPr>
      </p:pic>
      <p:sp>
        <p:nvSpPr>
          <p:cNvPr id="10" name="Text 5"/>
          <p:cNvSpPr/>
          <p:nvPr/>
        </p:nvSpPr>
        <p:spPr>
          <a:xfrm>
            <a:off x="6309360" y="1337310"/>
            <a:ext cx="4572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400" b="1" dirty="0">
                <a:solidFill>
                  <a:srgbClr val="FFFFFF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03</a:t>
            </a:r>
            <a:endParaRPr lang="en-US" sz="1400" dirty="0"/>
          </a:p>
        </p:txBody>
      </p:sp>
      <p:sp>
        <p:nvSpPr>
          <p:cNvPr id="11" name="Text 6"/>
          <p:cNvSpPr/>
          <p:nvPr/>
        </p:nvSpPr>
        <p:spPr>
          <a:xfrm>
            <a:off x="6766560" y="1285875"/>
            <a:ext cx="2011680" cy="4114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l" indent="0" marL="0">
              <a:buNone/>
            </a:pPr>
            <a:r>
              <a:rPr lang="en-US" sz="12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Effective Document Management</a:t>
            </a:r>
            <a:endParaRPr lang="en-US" sz="1200" dirty="0"/>
          </a:p>
        </p:txBody>
      </p:sp>
      <p:pic>
        <p:nvPicPr>
          <p:cNvPr id="12" name="Image 3" descr="https://djgurnpwsdoqjscwqbsj.supabase.co/storage/v1/object/public/presentation-templates-data/section20_TOC_box1.png">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0080" y="2314575"/>
            <a:ext cx="457200" cy="411480"/>
          </a:xfrm>
          <a:prstGeom prst="rect">
            <a:avLst/>
          </a:prstGeom>
        </p:spPr>
      </p:pic>
      <p:sp>
        <p:nvSpPr>
          <p:cNvPr id="13" name="Text 7"/>
          <p:cNvSpPr/>
          <p:nvPr/>
        </p:nvSpPr>
        <p:spPr>
          <a:xfrm>
            <a:off x="640080" y="2366010"/>
            <a:ext cx="4572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400" b="1" dirty="0">
                <a:solidFill>
                  <a:srgbClr val="FFFFFF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04</a:t>
            </a:r>
            <a:endParaRPr lang="en-US" sz="1400" dirty="0"/>
          </a:p>
        </p:txBody>
      </p:sp>
      <p:sp>
        <p:nvSpPr>
          <p:cNvPr id="14" name="Text 8"/>
          <p:cNvSpPr/>
          <p:nvPr/>
        </p:nvSpPr>
        <p:spPr>
          <a:xfrm>
            <a:off x="1097280" y="2314575"/>
            <a:ext cx="2011680" cy="4114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l" indent="0" marL="0">
              <a:buNone/>
            </a:pPr>
            <a:r>
              <a:rPr lang="en-US" sz="12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Collaboration and Communication</a:t>
            </a:r>
            <a:endParaRPr lang="en-US" sz="1200" dirty="0"/>
          </a:p>
        </p:txBody>
      </p:sp>
      <p:pic>
        <p:nvPicPr>
          <p:cNvPr id="15" name="Image 4" descr="https://djgurnpwsdoqjscwqbsj.supabase.co/storage/v1/object/public/presentation-templates-data/section20_TOC_box2.png">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474720" y="2314575"/>
            <a:ext cx="457200" cy="411480"/>
          </a:xfrm>
          <a:prstGeom prst="rect">
            <a:avLst/>
          </a:prstGeom>
        </p:spPr>
      </p:pic>
      <p:sp>
        <p:nvSpPr>
          <p:cNvPr id="16" name="Text 9"/>
          <p:cNvSpPr/>
          <p:nvPr/>
        </p:nvSpPr>
        <p:spPr>
          <a:xfrm>
            <a:off x="3474720" y="2366010"/>
            <a:ext cx="4572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400" b="1" dirty="0">
                <a:solidFill>
                  <a:srgbClr val="FFFFFF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05</a:t>
            </a:r>
            <a:endParaRPr lang="en-US" sz="1400" dirty="0"/>
          </a:p>
        </p:txBody>
      </p:sp>
      <p:sp>
        <p:nvSpPr>
          <p:cNvPr id="17" name="Text 10"/>
          <p:cNvSpPr/>
          <p:nvPr/>
        </p:nvSpPr>
        <p:spPr>
          <a:xfrm>
            <a:off x="3931920" y="2314575"/>
            <a:ext cx="2011680" cy="4114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l" indent="0" marL="0">
              <a:buNone/>
            </a:pPr>
            <a:r>
              <a:rPr lang="en-US" sz="12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Information Security and Ethics</a:t>
            </a:r>
            <a:endParaRPr lang="en-US" sz="1200" dirty="0"/>
          </a:p>
        </p:txBody>
      </p:sp>
      <p:pic>
        <p:nvPicPr>
          <p:cNvPr id="18" name="Image 5" descr="https://djgurnpwsdoqjscwqbsj.supabase.co/storage/v1/object/public/presentation-templates-data/section20_TOC_box1.png">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309360" y="2314575"/>
            <a:ext cx="457200" cy="411480"/>
          </a:xfrm>
          <a:prstGeom prst="rect">
            <a:avLst/>
          </a:prstGeom>
        </p:spPr>
      </p:pic>
      <p:sp>
        <p:nvSpPr>
          <p:cNvPr id="19" name="Text 11"/>
          <p:cNvSpPr/>
          <p:nvPr/>
        </p:nvSpPr>
        <p:spPr>
          <a:xfrm>
            <a:off x="6309360" y="2366010"/>
            <a:ext cx="4572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400" b="1" dirty="0">
                <a:solidFill>
                  <a:srgbClr val="FFFFFF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06</a:t>
            </a:r>
            <a:endParaRPr lang="en-US" sz="1400" dirty="0"/>
          </a:p>
        </p:txBody>
      </p:sp>
      <p:sp>
        <p:nvSpPr>
          <p:cNvPr id="20" name="Text 12"/>
          <p:cNvSpPr/>
          <p:nvPr/>
        </p:nvSpPr>
        <p:spPr>
          <a:xfrm>
            <a:off x="6766560" y="2314575"/>
            <a:ext cx="2011680" cy="4114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l" indent="0" marL="0">
              <a:buNone/>
            </a:pPr>
            <a:r>
              <a:rPr lang="en-US" sz="12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Emerging Technologies</a:t>
            </a:r>
            <a:endParaRPr lang="en-US" sz="1200" dirty="0"/>
          </a:p>
        </p:txBody>
      </p:sp>
      <p:pic>
        <p:nvPicPr>
          <p:cNvPr id="21" name="Image 6" descr="https://djgurnpwsdoqjscwqbsj.supabase.co/storage/v1/object/public/presentation-templates-data/section20_TOC_box1.png">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40080" y="3343275"/>
            <a:ext cx="457200" cy="411480"/>
          </a:xfrm>
          <a:prstGeom prst="rect">
            <a:avLst/>
          </a:prstGeom>
        </p:spPr>
      </p:pic>
      <p:sp>
        <p:nvSpPr>
          <p:cNvPr id="22" name="Text 13"/>
          <p:cNvSpPr/>
          <p:nvPr/>
        </p:nvSpPr>
        <p:spPr>
          <a:xfrm>
            <a:off x="640080" y="3394710"/>
            <a:ext cx="4572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400" b="1" dirty="0">
                <a:solidFill>
                  <a:srgbClr val="FFFFFF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07</a:t>
            </a:r>
            <a:endParaRPr lang="en-US" sz="1400" dirty="0"/>
          </a:p>
        </p:txBody>
      </p:sp>
      <p:sp>
        <p:nvSpPr>
          <p:cNvPr id="23" name="Text 14"/>
          <p:cNvSpPr/>
          <p:nvPr/>
        </p:nvSpPr>
        <p:spPr>
          <a:xfrm>
            <a:off x="1097280" y="3343275"/>
            <a:ext cx="2011680" cy="4114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l" indent="0" marL="0">
              <a:buNone/>
            </a:pPr>
            <a:r>
              <a:rPr lang="en-US" sz="12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Assessment and Evaluation</a:t>
            </a:r>
            <a:endParaRPr lang="en-US" sz="1200" dirty="0"/>
          </a:p>
        </p:txBody>
      </p:sp>
      <p:pic>
        <p:nvPicPr>
          <p:cNvPr id="24" name="Image 7" descr="https://djgurnpwsdoqjscwqbsj.supabase.co/storage/v1/object/public/presentation-templates-data/section20_TOC_box2.png">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474720" y="3343275"/>
            <a:ext cx="457200" cy="411480"/>
          </a:xfrm>
          <a:prstGeom prst="rect">
            <a:avLst/>
          </a:prstGeom>
        </p:spPr>
      </p:pic>
      <p:sp>
        <p:nvSpPr>
          <p:cNvPr id="25" name="Text 15"/>
          <p:cNvSpPr/>
          <p:nvPr/>
        </p:nvSpPr>
        <p:spPr>
          <a:xfrm>
            <a:off x="3474720" y="3394710"/>
            <a:ext cx="4572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400" b="1" dirty="0">
                <a:solidFill>
                  <a:srgbClr val="FFFFFF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08</a:t>
            </a:r>
            <a:endParaRPr lang="en-US" sz="1400" dirty="0"/>
          </a:p>
        </p:txBody>
      </p:sp>
      <p:sp>
        <p:nvSpPr>
          <p:cNvPr id="26" name="Text 16"/>
          <p:cNvSpPr/>
          <p:nvPr/>
        </p:nvSpPr>
        <p:spPr>
          <a:xfrm>
            <a:off x="3931920" y="3343275"/>
            <a:ext cx="2011680" cy="4114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l" indent="0" marL="0">
              <a:buNone/>
            </a:pPr>
            <a:r>
              <a:rPr lang="en-US" sz="12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Resources and Support</a:t>
            </a:r>
            <a:endParaRPr lang="en-US" sz="1200" dirty="0"/>
          </a:p>
        </p:txBody>
      </p:sp>
      <p:pic>
        <p:nvPicPr>
          <p:cNvPr id="27" name="Image 8" descr="https://djgurnpwsdoqjscwqbsj.supabase.co/storage/v1/object/public/presentation-templates-data/section20_TOC_box1.png">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309360" y="3343275"/>
            <a:ext cx="457200" cy="411480"/>
          </a:xfrm>
          <a:prstGeom prst="rect">
            <a:avLst/>
          </a:prstGeom>
        </p:spPr>
      </p:pic>
      <p:sp>
        <p:nvSpPr>
          <p:cNvPr id="28" name="Text 17"/>
          <p:cNvSpPr/>
          <p:nvPr/>
        </p:nvSpPr>
        <p:spPr>
          <a:xfrm>
            <a:off x="6309360" y="3394710"/>
            <a:ext cx="4572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400" b="1" dirty="0">
                <a:solidFill>
                  <a:srgbClr val="FFFFFF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09</a:t>
            </a:r>
            <a:endParaRPr lang="en-US" sz="1400" dirty="0"/>
          </a:p>
        </p:txBody>
      </p:sp>
      <p:sp>
        <p:nvSpPr>
          <p:cNvPr id="29" name="Text 18"/>
          <p:cNvSpPr/>
          <p:nvPr/>
        </p:nvSpPr>
        <p:spPr>
          <a:xfrm>
            <a:off x="6766560" y="3343275"/>
            <a:ext cx="2011680" cy="4114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l" indent="0" marL="0">
              <a:buNone/>
            </a:pPr>
            <a:r>
              <a:rPr lang="en-US" sz="12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Impact and Future Directions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502920" y="514350"/>
            <a:ext cx="82296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3500"/>
              </a:lnSpc>
              <a:buNone/>
            </a:pPr>
            <a:r>
              <a:rPr lang="en-US" sz="25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Table of Contents</a:t>
            </a:r>
            <a:endParaRPr lang="en-US" sz="2500" dirty="0"/>
          </a:p>
        </p:txBody>
      </p:sp>
      <p:pic>
        <p:nvPicPr>
          <p:cNvPr id="3" name="Image 0" descr="https://djgurnpwsdoqjscwqbsj.supabase.co/storage/v1/object/public/presentation-templates-data/section20_TOC_box1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0080" y="1285875"/>
            <a:ext cx="457200" cy="411480"/>
          </a:xfrm>
          <a:prstGeom prst="rect">
            <a:avLst/>
          </a:prstGeom>
        </p:spPr>
      </p:pic>
      <p:sp>
        <p:nvSpPr>
          <p:cNvPr id="4" name="Text 1"/>
          <p:cNvSpPr/>
          <p:nvPr/>
        </p:nvSpPr>
        <p:spPr>
          <a:xfrm>
            <a:off x="640080" y="1337310"/>
            <a:ext cx="4572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400" b="1" dirty="0">
                <a:solidFill>
                  <a:srgbClr val="FFFFFF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10</a:t>
            </a:r>
            <a:endParaRPr lang="en-US" sz="1400" dirty="0"/>
          </a:p>
        </p:txBody>
      </p:sp>
      <p:sp>
        <p:nvSpPr>
          <p:cNvPr id="5" name="Text 2"/>
          <p:cNvSpPr/>
          <p:nvPr/>
        </p:nvSpPr>
        <p:spPr>
          <a:xfrm>
            <a:off x="1097280" y="1285875"/>
            <a:ext cx="2011680" cy="4114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l" indent="0" marL="0">
              <a:buNone/>
            </a:pPr>
            <a:r>
              <a:rPr lang="en-US" sz="12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Thank You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502920" y="514350"/>
            <a:ext cx="8138160" cy="4572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lnSpc>
                <a:spcPts val="3500"/>
              </a:lnSpc>
              <a:buNone/>
            </a:pPr>
            <a:r>
              <a:rPr lang="en-US" sz="25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Embark on a Digital Journey</a:t>
            </a:r>
            <a:endParaRPr lang="en-US" sz="2500" dirty="0"/>
          </a:p>
        </p:txBody>
      </p:sp>
      <p:pic>
        <p:nvPicPr>
          <p:cNvPr id="3" name="Image 0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0080" y="1131570"/>
            <a:ext cx="3657600" cy="1131570"/>
          </a:xfrm>
          <a:prstGeom prst="rect">
            <a:avLst/>
          </a:prstGeom>
        </p:spPr>
      </p:pic>
      <p:sp>
        <p:nvSpPr>
          <p:cNvPr id="4" name="Text 1"/>
          <p:cNvSpPr/>
          <p:nvPr/>
        </p:nvSpPr>
        <p:spPr>
          <a:xfrm>
            <a:off x="822960" y="1183005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01. The Digital Revolution</a:t>
            </a:r>
            <a:endParaRPr lang="en-US" sz="1300" dirty="0"/>
          </a:p>
        </p:txBody>
      </p:sp>
      <p:sp>
        <p:nvSpPr>
          <p:cNvPr id="5" name="Text 2"/>
          <p:cNvSpPr/>
          <p:nvPr/>
        </p:nvSpPr>
        <p:spPr>
          <a:xfrm>
            <a:off x="822960" y="1543050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Explore the importance of EDPM skills in today's rapidly evolving digital workplace. These skills are the cornerstone of modern office...</a:t>
            </a:r>
            <a:endParaRPr lang="en-US" sz="1100" dirty="0"/>
          </a:p>
        </p:txBody>
      </p:sp>
      <p:pic>
        <p:nvPicPr>
          <p:cNvPr id="6" name="Image 1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1131570"/>
            <a:ext cx="3657600" cy="1131570"/>
          </a:xfrm>
          <a:prstGeom prst="rect">
            <a:avLst/>
          </a:prstGeom>
        </p:spPr>
      </p:pic>
      <p:sp>
        <p:nvSpPr>
          <p:cNvPr id="7" name="Text 3"/>
          <p:cNvSpPr/>
          <p:nvPr/>
        </p:nvSpPr>
        <p:spPr>
          <a:xfrm>
            <a:off x="4754880" y="1183005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02. Syllabus Overview</a:t>
            </a:r>
            <a:endParaRPr lang="en-US" sz="1300" dirty="0"/>
          </a:p>
        </p:txBody>
      </p:sp>
      <p:sp>
        <p:nvSpPr>
          <p:cNvPr id="8" name="Text 4"/>
          <p:cNvSpPr/>
          <p:nvPr/>
        </p:nvSpPr>
        <p:spPr>
          <a:xfrm>
            <a:off x="4754880" y="1543050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A detailed look at the structure, objectives, and key modules of the new EDPM syllabus. It's designed for comprehensive learning.</a:t>
            </a:r>
            <a:endParaRPr lang="en-US" sz="1100" dirty="0"/>
          </a:p>
        </p:txBody>
      </p:sp>
      <p:pic>
        <p:nvPicPr>
          <p:cNvPr id="9" name="Image 2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0080" y="2417445"/>
            <a:ext cx="3657600" cy="1131570"/>
          </a:xfrm>
          <a:prstGeom prst="rect">
            <a:avLst/>
          </a:prstGeom>
        </p:spPr>
      </p:pic>
      <p:sp>
        <p:nvSpPr>
          <p:cNvPr id="10" name="Text 5"/>
          <p:cNvSpPr/>
          <p:nvPr/>
        </p:nvSpPr>
        <p:spPr>
          <a:xfrm>
            <a:off x="822960" y="2468880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03. Preparing Future Leaders</a:t>
            </a:r>
            <a:endParaRPr lang="en-US" sz="1300" dirty="0"/>
          </a:p>
        </p:txBody>
      </p:sp>
      <p:sp>
        <p:nvSpPr>
          <p:cNvPr id="11" name="Text 6"/>
          <p:cNvSpPr/>
          <p:nvPr/>
        </p:nvSpPr>
        <p:spPr>
          <a:xfrm>
            <a:off x="822960" y="2828925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This curriculum prepares students to be efficient, adaptable, and innovative in electronic document management. Learn how they will thrive.</a:t>
            </a:r>
            <a:endParaRPr lang="en-US" sz="1100" dirty="0"/>
          </a:p>
        </p:txBody>
      </p:sp>
      <p:pic>
        <p:nvPicPr>
          <p:cNvPr id="12" name="Image 3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72000" y="2417445"/>
            <a:ext cx="3657600" cy="1131570"/>
          </a:xfrm>
          <a:prstGeom prst="rect">
            <a:avLst/>
          </a:prstGeom>
        </p:spPr>
      </p:pic>
      <p:sp>
        <p:nvSpPr>
          <p:cNvPr id="13" name="Text 7"/>
          <p:cNvSpPr/>
          <p:nvPr/>
        </p:nvSpPr>
        <p:spPr>
          <a:xfrm>
            <a:off x="4754880" y="2468880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04. Course Expectations</a:t>
            </a:r>
            <a:endParaRPr lang="en-US" sz="1300" dirty="0"/>
          </a:p>
        </p:txBody>
      </p:sp>
      <p:sp>
        <p:nvSpPr>
          <p:cNvPr id="14" name="Text 8"/>
          <p:cNvSpPr/>
          <p:nvPr/>
        </p:nvSpPr>
        <p:spPr>
          <a:xfrm>
            <a:off x="4754880" y="2828925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Understand the academic requirements, assessment methods, and expected outcomes of the EDPM program. Prepare for a challenge.</a:t>
            </a:r>
            <a:endParaRPr lang="en-US" sz="1100" dirty="0"/>
          </a:p>
        </p:txBody>
      </p:sp>
      <p:pic>
        <p:nvPicPr>
          <p:cNvPr id="15" name="Image 4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40080" y="3703320"/>
            <a:ext cx="3657600" cy="1131570"/>
          </a:xfrm>
          <a:prstGeom prst="rect">
            <a:avLst/>
          </a:prstGeom>
        </p:spPr>
      </p:pic>
      <p:sp>
        <p:nvSpPr>
          <p:cNvPr id="16" name="Text 9"/>
          <p:cNvSpPr/>
          <p:nvPr/>
        </p:nvSpPr>
        <p:spPr>
          <a:xfrm>
            <a:off x="822960" y="3754755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05. A Dynamic Skillset</a:t>
            </a:r>
            <a:endParaRPr lang="en-US" sz="1300" dirty="0"/>
          </a:p>
        </p:txBody>
      </p:sp>
      <p:sp>
        <p:nvSpPr>
          <p:cNvPr id="17" name="Text 10"/>
          <p:cNvSpPr/>
          <p:nvPr/>
        </p:nvSpPr>
        <p:spPr>
          <a:xfrm>
            <a:off x="822960" y="4114800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Highlight the acquisition of practical skills and knowledge essential for success in document preparation and management. Build expertise.</a:t>
            </a:r>
            <a:endParaRPr lang="en-US" sz="11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502920" y="514350"/>
            <a:ext cx="8138160" cy="4572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lnSpc>
                <a:spcPts val="3500"/>
              </a:lnSpc>
              <a:buNone/>
            </a:pPr>
            <a:r>
              <a:rPr lang="en-US" sz="25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Mastering Document Creation</a:t>
            </a:r>
            <a:endParaRPr lang="en-US" sz="2500" dirty="0"/>
          </a:p>
        </p:txBody>
      </p:sp>
      <p:pic>
        <p:nvPicPr>
          <p:cNvPr id="3" name="Image 0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0080" y="1131570"/>
            <a:ext cx="3657600" cy="1131570"/>
          </a:xfrm>
          <a:prstGeom prst="rect">
            <a:avLst/>
          </a:prstGeom>
        </p:spPr>
      </p:pic>
      <p:sp>
        <p:nvSpPr>
          <p:cNvPr id="4" name="Text 1"/>
          <p:cNvSpPr/>
          <p:nvPr/>
        </p:nvSpPr>
        <p:spPr>
          <a:xfrm>
            <a:off x="822960" y="1183005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01. Word Processing Power</a:t>
            </a:r>
            <a:endParaRPr lang="en-US" sz="1300" dirty="0"/>
          </a:p>
        </p:txBody>
      </p:sp>
      <p:sp>
        <p:nvSpPr>
          <p:cNvPr id="5" name="Text 2"/>
          <p:cNvSpPr/>
          <p:nvPr/>
        </p:nvSpPr>
        <p:spPr>
          <a:xfrm>
            <a:off x="822960" y="1543050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In-depth training in word processing software, covering formatting, styles, and advanced features for creating professional documents. Polish your skills.</a:t>
            </a:r>
            <a:endParaRPr lang="en-US" sz="1100" dirty="0"/>
          </a:p>
        </p:txBody>
      </p:sp>
      <p:pic>
        <p:nvPicPr>
          <p:cNvPr id="6" name="Image 1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1131570"/>
            <a:ext cx="3657600" cy="1131570"/>
          </a:xfrm>
          <a:prstGeom prst="rect">
            <a:avLst/>
          </a:prstGeom>
        </p:spPr>
      </p:pic>
      <p:sp>
        <p:nvSpPr>
          <p:cNvPr id="7" name="Text 3"/>
          <p:cNvSpPr/>
          <p:nvPr/>
        </p:nvSpPr>
        <p:spPr>
          <a:xfrm>
            <a:off x="4754880" y="1183005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02. Spreadsheet Essentials</a:t>
            </a:r>
            <a:endParaRPr lang="en-US" sz="1300" dirty="0"/>
          </a:p>
        </p:txBody>
      </p:sp>
      <p:sp>
        <p:nvSpPr>
          <p:cNvPr id="8" name="Text 4"/>
          <p:cNvSpPr/>
          <p:nvPr/>
        </p:nvSpPr>
        <p:spPr>
          <a:xfrm>
            <a:off x="4754880" y="1543050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Harnessing the power of spreadsheets for data analysis, calculations, and generating reports. Numbers become your allies.</a:t>
            </a:r>
            <a:endParaRPr lang="en-US" sz="1100" dirty="0"/>
          </a:p>
        </p:txBody>
      </p:sp>
      <p:pic>
        <p:nvPicPr>
          <p:cNvPr id="9" name="Image 2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0080" y="2417445"/>
            <a:ext cx="3657600" cy="1131570"/>
          </a:xfrm>
          <a:prstGeom prst="rect">
            <a:avLst/>
          </a:prstGeom>
        </p:spPr>
      </p:pic>
      <p:sp>
        <p:nvSpPr>
          <p:cNvPr id="10" name="Text 5"/>
          <p:cNvSpPr/>
          <p:nvPr/>
        </p:nvSpPr>
        <p:spPr>
          <a:xfrm>
            <a:off x="822960" y="2468880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03. Presentation Design</a:t>
            </a:r>
            <a:endParaRPr lang="en-US" sz="1300" dirty="0"/>
          </a:p>
        </p:txBody>
      </p:sp>
      <p:sp>
        <p:nvSpPr>
          <p:cNvPr id="11" name="Text 6"/>
          <p:cNvSpPr/>
          <p:nvPr/>
        </p:nvSpPr>
        <p:spPr>
          <a:xfrm>
            <a:off x="822960" y="2828925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Creating impactful and engaging presentations using multimedia tools and design principles. Captivate your audience.</a:t>
            </a:r>
            <a:endParaRPr lang="en-US" sz="1100" dirty="0"/>
          </a:p>
        </p:txBody>
      </p:sp>
      <p:pic>
        <p:nvPicPr>
          <p:cNvPr id="12" name="Image 3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72000" y="2417445"/>
            <a:ext cx="3657600" cy="1131570"/>
          </a:xfrm>
          <a:prstGeom prst="rect">
            <a:avLst/>
          </a:prstGeom>
        </p:spPr>
      </p:pic>
      <p:sp>
        <p:nvSpPr>
          <p:cNvPr id="13" name="Text 7"/>
          <p:cNvSpPr/>
          <p:nvPr/>
        </p:nvSpPr>
        <p:spPr>
          <a:xfrm>
            <a:off x="4754880" y="2468880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04. Desktop Publishing</a:t>
            </a:r>
            <a:endParaRPr lang="en-US" sz="1300" dirty="0"/>
          </a:p>
        </p:txBody>
      </p:sp>
      <p:sp>
        <p:nvSpPr>
          <p:cNvPr id="14" name="Text 8"/>
          <p:cNvSpPr/>
          <p:nvPr/>
        </p:nvSpPr>
        <p:spPr>
          <a:xfrm>
            <a:off x="4754880" y="2828925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Mastering page layout and design for creating professional-quality publications. Achieve visual excellence.</a:t>
            </a:r>
            <a:endParaRPr lang="en-US" sz="1100" dirty="0"/>
          </a:p>
        </p:txBody>
      </p:sp>
      <p:pic>
        <p:nvPicPr>
          <p:cNvPr id="15" name="Image 4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40080" y="3703320"/>
            <a:ext cx="3657600" cy="1131570"/>
          </a:xfrm>
          <a:prstGeom prst="rect">
            <a:avLst/>
          </a:prstGeom>
        </p:spPr>
      </p:pic>
      <p:sp>
        <p:nvSpPr>
          <p:cNvPr id="16" name="Text 9"/>
          <p:cNvSpPr/>
          <p:nvPr/>
        </p:nvSpPr>
        <p:spPr>
          <a:xfrm>
            <a:off x="822960" y="3754755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05. Visual Communication</a:t>
            </a:r>
            <a:endParaRPr lang="en-US" sz="1300" dirty="0"/>
          </a:p>
        </p:txBody>
      </p:sp>
      <p:sp>
        <p:nvSpPr>
          <p:cNvPr id="17" name="Text 10"/>
          <p:cNvSpPr/>
          <p:nvPr/>
        </p:nvSpPr>
        <p:spPr>
          <a:xfrm>
            <a:off x="822960" y="4114800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Explore the use of graphics, charts, and other visual aids to enhance document clarity and impact. Make data understandable.</a:t>
            </a:r>
            <a:endParaRPr lang="en-US" sz="11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502920" y="514350"/>
            <a:ext cx="8138160" cy="4572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lnSpc>
                <a:spcPts val="3500"/>
              </a:lnSpc>
              <a:buNone/>
            </a:pPr>
            <a:r>
              <a:rPr lang="en-US" sz="25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Effective Document Management</a:t>
            </a:r>
            <a:endParaRPr lang="en-US" sz="2500" dirty="0"/>
          </a:p>
        </p:txBody>
      </p:sp>
      <p:pic>
        <p:nvPicPr>
          <p:cNvPr id="3" name="Image 0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0080" y="1131570"/>
            <a:ext cx="3657600" cy="1131570"/>
          </a:xfrm>
          <a:prstGeom prst="rect">
            <a:avLst/>
          </a:prstGeom>
        </p:spPr>
      </p:pic>
      <p:sp>
        <p:nvSpPr>
          <p:cNvPr id="4" name="Text 1"/>
          <p:cNvSpPr/>
          <p:nvPr/>
        </p:nvSpPr>
        <p:spPr>
          <a:xfrm>
            <a:off x="822960" y="1183005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01. File Management Systems</a:t>
            </a:r>
            <a:endParaRPr lang="en-US" sz="1300" dirty="0"/>
          </a:p>
        </p:txBody>
      </p:sp>
      <p:sp>
        <p:nvSpPr>
          <p:cNvPr id="5" name="Text 2"/>
          <p:cNvSpPr/>
          <p:nvPr/>
        </p:nvSpPr>
        <p:spPr>
          <a:xfrm>
            <a:off x="822960" y="1543050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Implementing effective file naming conventions and folder structures for easy document retrieval. Organize effectively.</a:t>
            </a:r>
            <a:endParaRPr lang="en-US" sz="1100" dirty="0"/>
          </a:p>
        </p:txBody>
      </p:sp>
      <p:pic>
        <p:nvPicPr>
          <p:cNvPr id="6" name="Image 1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1131570"/>
            <a:ext cx="3657600" cy="1131570"/>
          </a:xfrm>
          <a:prstGeom prst="rect">
            <a:avLst/>
          </a:prstGeom>
        </p:spPr>
      </p:pic>
      <p:sp>
        <p:nvSpPr>
          <p:cNvPr id="7" name="Text 3"/>
          <p:cNvSpPr/>
          <p:nvPr/>
        </p:nvSpPr>
        <p:spPr>
          <a:xfrm>
            <a:off x="4754880" y="1183005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02. Version Control</a:t>
            </a:r>
            <a:endParaRPr lang="en-US" sz="1300" dirty="0"/>
          </a:p>
        </p:txBody>
      </p:sp>
      <p:sp>
        <p:nvSpPr>
          <p:cNvPr id="8" name="Text 4"/>
          <p:cNvSpPr/>
          <p:nvPr/>
        </p:nvSpPr>
        <p:spPr>
          <a:xfrm>
            <a:off x="4754880" y="1543050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Tracking document changes and revisions to maintain accuracy and avoid confusion. Stay on top of updates.</a:t>
            </a:r>
            <a:endParaRPr lang="en-US" sz="1100" dirty="0"/>
          </a:p>
        </p:txBody>
      </p:sp>
      <p:pic>
        <p:nvPicPr>
          <p:cNvPr id="9" name="Image 2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0080" y="2417445"/>
            <a:ext cx="3657600" cy="1131570"/>
          </a:xfrm>
          <a:prstGeom prst="rect">
            <a:avLst/>
          </a:prstGeom>
        </p:spPr>
      </p:pic>
      <p:sp>
        <p:nvSpPr>
          <p:cNvPr id="10" name="Text 5"/>
          <p:cNvSpPr/>
          <p:nvPr/>
        </p:nvSpPr>
        <p:spPr>
          <a:xfrm>
            <a:off x="822960" y="2468880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03. Archiving Techniques</a:t>
            </a:r>
            <a:endParaRPr lang="en-US" sz="1300" dirty="0"/>
          </a:p>
        </p:txBody>
      </p:sp>
      <p:sp>
        <p:nvSpPr>
          <p:cNvPr id="11" name="Text 6"/>
          <p:cNvSpPr/>
          <p:nvPr/>
        </p:nvSpPr>
        <p:spPr>
          <a:xfrm>
            <a:off x="822960" y="2828925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Preserving documents for long-term storage and compliance with regulatory requirements. Plan for the future.</a:t>
            </a:r>
            <a:endParaRPr lang="en-US" sz="1100" dirty="0"/>
          </a:p>
        </p:txBody>
      </p:sp>
      <p:pic>
        <p:nvPicPr>
          <p:cNvPr id="12" name="Image 3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72000" y="2417445"/>
            <a:ext cx="3657600" cy="1131570"/>
          </a:xfrm>
          <a:prstGeom prst="rect">
            <a:avLst/>
          </a:prstGeom>
        </p:spPr>
      </p:pic>
      <p:sp>
        <p:nvSpPr>
          <p:cNvPr id="13" name="Text 7"/>
          <p:cNvSpPr/>
          <p:nvPr/>
        </p:nvSpPr>
        <p:spPr>
          <a:xfrm>
            <a:off x="4754880" y="2468880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04. Security Protocols</a:t>
            </a:r>
            <a:endParaRPr lang="en-US" sz="1300" dirty="0"/>
          </a:p>
        </p:txBody>
      </p:sp>
      <p:sp>
        <p:nvSpPr>
          <p:cNvPr id="14" name="Text 8"/>
          <p:cNvSpPr/>
          <p:nvPr/>
        </p:nvSpPr>
        <p:spPr>
          <a:xfrm>
            <a:off x="4754880" y="2828925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Protecting sensitive information through encryption, password protection, and access controls. Ensure confidentiality.</a:t>
            </a:r>
            <a:endParaRPr lang="en-US" sz="1100" dirty="0"/>
          </a:p>
        </p:txBody>
      </p:sp>
      <p:pic>
        <p:nvPicPr>
          <p:cNvPr id="15" name="Image 4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40080" y="3703320"/>
            <a:ext cx="3657600" cy="1131570"/>
          </a:xfrm>
          <a:prstGeom prst="rect">
            <a:avLst/>
          </a:prstGeom>
        </p:spPr>
      </p:pic>
      <p:sp>
        <p:nvSpPr>
          <p:cNvPr id="16" name="Text 9"/>
          <p:cNvSpPr/>
          <p:nvPr/>
        </p:nvSpPr>
        <p:spPr>
          <a:xfrm>
            <a:off x="822960" y="3754755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05. Cloud Integration</a:t>
            </a:r>
            <a:endParaRPr lang="en-US" sz="1300" dirty="0"/>
          </a:p>
        </p:txBody>
      </p:sp>
      <p:sp>
        <p:nvSpPr>
          <p:cNvPr id="17" name="Text 10"/>
          <p:cNvSpPr/>
          <p:nvPr/>
        </p:nvSpPr>
        <p:spPr>
          <a:xfrm>
            <a:off x="822960" y="4114800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Leveraging cloud-based storage solutions for accessibility, collaboration, and backup. Embrace flexibility.</a:t>
            </a:r>
            <a:endParaRPr lang="en-US" sz="11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502920" y="514350"/>
            <a:ext cx="8138160" cy="4572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lnSpc>
                <a:spcPts val="3500"/>
              </a:lnSpc>
              <a:buNone/>
            </a:pPr>
            <a:r>
              <a:rPr lang="en-US" sz="25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Collaboration and Communication</a:t>
            </a:r>
            <a:endParaRPr lang="en-US" sz="2500" dirty="0"/>
          </a:p>
        </p:txBody>
      </p:sp>
      <p:pic>
        <p:nvPicPr>
          <p:cNvPr id="3" name="Image 0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0080" y="1131570"/>
            <a:ext cx="3657600" cy="1131570"/>
          </a:xfrm>
          <a:prstGeom prst="rect">
            <a:avLst/>
          </a:prstGeom>
        </p:spPr>
      </p:pic>
      <p:sp>
        <p:nvSpPr>
          <p:cNvPr id="4" name="Text 1"/>
          <p:cNvSpPr/>
          <p:nvPr/>
        </p:nvSpPr>
        <p:spPr>
          <a:xfrm>
            <a:off x="822960" y="1183005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01. Shared Workspaces</a:t>
            </a:r>
            <a:endParaRPr lang="en-US" sz="1300" dirty="0"/>
          </a:p>
        </p:txBody>
      </p:sp>
      <p:sp>
        <p:nvSpPr>
          <p:cNvPr id="5" name="Text 2"/>
          <p:cNvSpPr/>
          <p:nvPr/>
        </p:nvSpPr>
        <p:spPr>
          <a:xfrm>
            <a:off x="822960" y="1543050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Utilizing online platforms for collaborative document editing and real-time feedback. Work together seamlessly.</a:t>
            </a:r>
            <a:endParaRPr lang="en-US" sz="1100" dirty="0"/>
          </a:p>
        </p:txBody>
      </p:sp>
      <p:pic>
        <p:nvPicPr>
          <p:cNvPr id="6" name="Image 1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1131570"/>
            <a:ext cx="3657600" cy="1131570"/>
          </a:xfrm>
          <a:prstGeom prst="rect">
            <a:avLst/>
          </a:prstGeom>
        </p:spPr>
      </p:pic>
      <p:sp>
        <p:nvSpPr>
          <p:cNvPr id="7" name="Text 3"/>
          <p:cNvSpPr/>
          <p:nvPr/>
        </p:nvSpPr>
        <p:spPr>
          <a:xfrm>
            <a:off x="4754880" y="1183005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02. Communication Etiquette</a:t>
            </a:r>
            <a:endParaRPr lang="en-US" sz="1300" dirty="0"/>
          </a:p>
        </p:txBody>
      </p:sp>
      <p:sp>
        <p:nvSpPr>
          <p:cNvPr id="8" name="Text 4"/>
          <p:cNvSpPr/>
          <p:nvPr/>
        </p:nvSpPr>
        <p:spPr>
          <a:xfrm>
            <a:off x="4754880" y="1543050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Maintaining professional communication standards in email, instant messaging, and video conferencing. Communicate clearly.</a:t>
            </a:r>
            <a:endParaRPr lang="en-US" sz="1100" dirty="0"/>
          </a:p>
        </p:txBody>
      </p:sp>
      <p:pic>
        <p:nvPicPr>
          <p:cNvPr id="9" name="Image 2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0080" y="2417445"/>
            <a:ext cx="3657600" cy="1131570"/>
          </a:xfrm>
          <a:prstGeom prst="rect">
            <a:avLst/>
          </a:prstGeom>
        </p:spPr>
      </p:pic>
      <p:sp>
        <p:nvSpPr>
          <p:cNvPr id="10" name="Text 5"/>
          <p:cNvSpPr/>
          <p:nvPr/>
        </p:nvSpPr>
        <p:spPr>
          <a:xfrm>
            <a:off x="822960" y="2468880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03. Document Review Processes</a:t>
            </a:r>
            <a:endParaRPr lang="en-US" sz="1300" dirty="0"/>
          </a:p>
        </p:txBody>
      </p:sp>
      <p:sp>
        <p:nvSpPr>
          <p:cNvPr id="11" name="Text 6"/>
          <p:cNvSpPr/>
          <p:nvPr/>
        </p:nvSpPr>
        <p:spPr>
          <a:xfrm>
            <a:off x="822960" y="2828925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Implementing workflows for document review, approval, and sign-off. Streamline processes.</a:t>
            </a:r>
            <a:endParaRPr lang="en-US" sz="1100" dirty="0"/>
          </a:p>
        </p:txBody>
      </p:sp>
      <p:pic>
        <p:nvPicPr>
          <p:cNvPr id="12" name="Image 3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72000" y="2417445"/>
            <a:ext cx="3657600" cy="1131570"/>
          </a:xfrm>
          <a:prstGeom prst="rect">
            <a:avLst/>
          </a:prstGeom>
        </p:spPr>
      </p:pic>
      <p:sp>
        <p:nvSpPr>
          <p:cNvPr id="13" name="Text 7"/>
          <p:cNvSpPr/>
          <p:nvPr/>
        </p:nvSpPr>
        <p:spPr>
          <a:xfrm>
            <a:off x="4754880" y="2468880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04. Feedback Integration</a:t>
            </a:r>
            <a:endParaRPr lang="en-US" sz="1300" dirty="0"/>
          </a:p>
        </p:txBody>
      </p:sp>
      <p:sp>
        <p:nvSpPr>
          <p:cNvPr id="14" name="Text 8"/>
          <p:cNvSpPr/>
          <p:nvPr/>
        </p:nvSpPr>
        <p:spPr>
          <a:xfrm>
            <a:off x="4754880" y="2828925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Incorporating feedback from multiple stakeholders to improve document quality and accuracy. Refine meticulously.</a:t>
            </a:r>
            <a:endParaRPr lang="en-US" sz="1100" dirty="0"/>
          </a:p>
        </p:txBody>
      </p:sp>
      <p:pic>
        <p:nvPicPr>
          <p:cNvPr id="15" name="Image 4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40080" y="3703320"/>
            <a:ext cx="3657600" cy="1131570"/>
          </a:xfrm>
          <a:prstGeom prst="rect">
            <a:avLst/>
          </a:prstGeom>
        </p:spPr>
      </p:pic>
      <p:sp>
        <p:nvSpPr>
          <p:cNvPr id="16" name="Text 9"/>
          <p:cNvSpPr/>
          <p:nvPr/>
        </p:nvSpPr>
        <p:spPr>
          <a:xfrm>
            <a:off x="822960" y="3754755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05. Conflict Resolution</a:t>
            </a:r>
            <a:endParaRPr lang="en-US" sz="1300" dirty="0"/>
          </a:p>
        </p:txBody>
      </p:sp>
      <p:sp>
        <p:nvSpPr>
          <p:cNvPr id="17" name="Text 10"/>
          <p:cNvSpPr/>
          <p:nvPr/>
        </p:nvSpPr>
        <p:spPr>
          <a:xfrm>
            <a:off x="822960" y="4114800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Resolving disagreements and conflicts related to document content or revisions. Maintain harmony.</a:t>
            </a:r>
            <a:endParaRPr lang="en-US" sz="11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502920" y="514350"/>
            <a:ext cx="8138160" cy="4572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lnSpc>
                <a:spcPts val="3500"/>
              </a:lnSpc>
              <a:buNone/>
            </a:pPr>
            <a:r>
              <a:rPr lang="en-US" sz="25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Information Security and Ethics</a:t>
            </a:r>
            <a:endParaRPr lang="en-US" sz="2500" dirty="0"/>
          </a:p>
        </p:txBody>
      </p:sp>
      <p:pic>
        <p:nvPicPr>
          <p:cNvPr id="3" name="Image 0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0080" y="1131570"/>
            <a:ext cx="3657600" cy="1131570"/>
          </a:xfrm>
          <a:prstGeom prst="rect">
            <a:avLst/>
          </a:prstGeom>
        </p:spPr>
      </p:pic>
      <p:sp>
        <p:nvSpPr>
          <p:cNvPr id="4" name="Text 1"/>
          <p:cNvSpPr/>
          <p:nvPr/>
        </p:nvSpPr>
        <p:spPr>
          <a:xfrm>
            <a:off x="822960" y="1183005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01. Data Privacy</a:t>
            </a:r>
            <a:endParaRPr lang="en-US" sz="1300" dirty="0"/>
          </a:p>
        </p:txBody>
      </p:sp>
      <p:sp>
        <p:nvSpPr>
          <p:cNvPr id="5" name="Text 2"/>
          <p:cNvSpPr/>
          <p:nvPr/>
        </p:nvSpPr>
        <p:spPr>
          <a:xfrm>
            <a:off x="822960" y="1543050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Understanding and adhering to data privacy regulations and ethical guidelines. Respect confidentiality.</a:t>
            </a:r>
            <a:endParaRPr lang="en-US" sz="1100" dirty="0"/>
          </a:p>
        </p:txBody>
      </p:sp>
      <p:pic>
        <p:nvPicPr>
          <p:cNvPr id="6" name="Image 1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1131570"/>
            <a:ext cx="3657600" cy="1131570"/>
          </a:xfrm>
          <a:prstGeom prst="rect">
            <a:avLst/>
          </a:prstGeom>
        </p:spPr>
      </p:pic>
      <p:sp>
        <p:nvSpPr>
          <p:cNvPr id="7" name="Text 3"/>
          <p:cNvSpPr/>
          <p:nvPr/>
        </p:nvSpPr>
        <p:spPr>
          <a:xfrm>
            <a:off x="4754880" y="1183005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02. Cybersecurity Awareness</a:t>
            </a:r>
            <a:endParaRPr lang="en-US" sz="1300" dirty="0"/>
          </a:p>
        </p:txBody>
      </p:sp>
      <p:sp>
        <p:nvSpPr>
          <p:cNvPr id="8" name="Text 4"/>
          <p:cNvSpPr/>
          <p:nvPr/>
        </p:nvSpPr>
        <p:spPr>
          <a:xfrm>
            <a:off x="4754880" y="1543050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Protecting against phishing, malware, and other cyber threats to ensure data security. Stay vigilant.</a:t>
            </a:r>
            <a:endParaRPr lang="en-US" sz="1100" dirty="0"/>
          </a:p>
        </p:txBody>
      </p:sp>
      <p:pic>
        <p:nvPicPr>
          <p:cNvPr id="9" name="Image 2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0080" y="2417445"/>
            <a:ext cx="3657600" cy="1131570"/>
          </a:xfrm>
          <a:prstGeom prst="rect">
            <a:avLst/>
          </a:prstGeom>
        </p:spPr>
      </p:pic>
      <p:sp>
        <p:nvSpPr>
          <p:cNvPr id="10" name="Text 5"/>
          <p:cNvSpPr/>
          <p:nvPr/>
        </p:nvSpPr>
        <p:spPr>
          <a:xfrm>
            <a:off x="822960" y="2468880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03. Intellectual Property</a:t>
            </a:r>
            <a:endParaRPr lang="en-US" sz="1300" dirty="0"/>
          </a:p>
        </p:txBody>
      </p:sp>
      <p:sp>
        <p:nvSpPr>
          <p:cNvPr id="11" name="Text 6"/>
          <p:cNvSpPr/>
          <p:nvPr/>
        </p:nvSpPr>
        <p:spPr>
          <a:xfrm>
            <a:off x="822960" y="2828925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Respecting copyright laws and intellectual property rights when using electronic documents. Acknowledge ownership.</a:t>
            </a:r>
            <a:endParaRPr lang="en-US" sz="1100" dirty="0"/>
          </a:p>
        </p:txBody>
      </p:sp>
      <p:pic>
        <p:nvPicPr>
          <p:cNvPr id="12" name="Image 3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72000" y="2417445"/>
            <a:ext cx="3657600" cy="1131570"/>
          </a:xfrm>
          <a:prstGeom prst="rect">
            <a:avLst/>
          </a:prstGeom>
        </p:spPr>
      </p:pic>
      <p:sp>
        <p:nvSpPr>
          <p:cNvPr id="13" name="Text 7"/>
          <p:cNvSpPr/>
          <p:nvPr/>
        </p:nvSpPr>
        <p:spPr>
          <a:xfrm>
            <a:off x="4754880" y="2468880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04. Ethical Conduct</a:t>
            </a:r>
            <a:endParaRPr lang="en-US" sz="1300" dirty="0"/>
          </a:p>
        </p:txBody>
      </p:sp>
      <p:sp>
        <p:nvSpPr>
          <p:cNvPr id="14" name="Text 8"/>
          <p:cNvSpPr/>
          <p:nvPr/>
        </p:nvSpPr>
        <p:spPr>
          <a:xfrm>
            <a:off x="4754880" y="2828925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Maintaining professionalism, honesty, and integrity in all document-related activities. Act responsibly.</a:t>
            </a:r>
            <a:endParaRPr lang="en-US" sz="1100" dirty="0"/>
          </a:p>
        </p:txBody>
      </p:sp>
      <p:pic>
        <p:nvPicPr>
          <p:cNvPr id="15" name="Image 4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40080" y="3703320"/>
            <a:ext cx="3657600" cy="1131570"/>
          </a:xfrm>
          <a:prstGeom prst="rect">
            <a:avLst/>
          </a:prstGeom>
        </p:spPr>
      </p:pic>
      <p:sp>
        <p:nvSpPr>
          <p:cNvPr id="16" name="Text 9"/>
          <p:cNvSpPr/>
          <p:nvPr/>
        </p:nvSpPr>
        <p:spPr>
          <a:xfrm>
            <a:off x="822960" y="3754755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05. Compliance Standards</a:t>
            </a:r>
            <a:endParaRPr lang="en-US" sz="1300" dirty="0"/>
          </a:p>
        </p:txBody>
      </p:sp>
      <p:sp>
        <p:nvSpPr>
          <p:cNvPr id="17" name="Text 10"/>
          <p:cNvSpPr/>
          <p:nvPr/>
        </p:nvSpPr>
        <p:spPr>
          <a:xfrm>
            <a:off x="822960" y="4114800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Adhering to industry-specific regulations and compliance standards for document management. Follow the rules.</a:t>
            </a:r>
            <a:endParaRPr lang="en-US" sz="11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502920" y="514350"/>
            <a:ext cx="8138160" cy="4572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lnSpc>
                <a:spcPts val="3500"/>
              </a:lnSpc>
              <a:buNone/>
            </a:pPr>
            <a:r>
              <a:rPr lang="en-US" sz="25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Emerging Technologies</a:t>
            </a:r>
            <a:endParaRPr lang="en-US" sz="2500" dirty="0"/>
          </a:p>
        </p:txBody>
      </p:sp>
      <p:pic>
        <p:nvPicPr>
          <p:cNvPr id="3" name="Image 0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0080" y="1131570"/>
            <a:ext cx="3657600" cy="1131570"/>
          </a:xfrm>
          <a:prstGeom prst="rect">
            <a:avLst/>
          </a:prstGeom>
        </p:spPr>
      </p:pic>
      <p:sp>
        <p:nvSpPr>
          <p:cNvPr id="4" name="Text 1"/>
          <p:cNvSpPr/>
          <p:nvPr/>
        </p:nvSpPr>
        <p:spPr>
          <a:xfrm>
            <a:off x="822960" y="1183005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01. AI-Powered Tools</a:t>
            </a:r>
            <a:endParaRPr lang="en-US" sz="1300" dirty="0"/>
          </a:p>
        </p:txBody>
      </p:sp>
      <p:sp>
        <p:nvSpPr>
          <p:cNvPr id="5" name="Text 2"/>
          <p:cNvSpPr/>
          <p:nvPr/>
        </p:nvSpPr>
        <p:spPr>
          <a:xfrm>
            <a:off x="822960" y="1543050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Leveraging artificial intelligence for document automation, content analysis, and predictive insights. Embrace innovation.</a:t>
            </a:r>
            <a:endParaRPr lang="en-US" sz="1100" dirty="0"/>
          </a:p>
        </p:txBody>
      </p:sp>
      <p:pic>
        <p:nvPicPr>
          <p:cNvPr id="6" name="Image 1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1131570"/>
            <a:ext cx="3657600" cy="1131570"/>
          </a:xfrm>
          <a:prstGeom prst="rect">
            <a:avLst/>
          </a:prstGeom>
        </p:spPr>
      </p:pic>
      <p:sp>
        <p:nvSpPr>
          <p:cNvPr id="7" name="Text 3"/>
          <p:cNvSpPr/>
          <p:nvPr/>
        </p:nvSpPr>
        <p:spPr>
          <a:xfrm>
            <a:off x="4754880" y="1183005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02. Blockchain Technology</a:t>
            </a:r>
            <a:endParaRPr lang="en-US" sz="1300" dirty="0"/>
          </a:p>
        </p:txBody>
      </p:sp>
      <p:sp>
        <p:nvSpPr>
          <p:cNvPr id="8" name="Text 4"/>
          <p:cNvSpPr/>
          <p:nvPr/>
        </p:nvSpPr>
        <p:spPr>
          <a:xfrm>
            <a:off x="4754880" y="1543050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Ensuring document security and integrity through decentralized ledger systems. Protect with blockchain.</a:t>
            </a:r>
            <a:endParaRPr lang="en-US" sz="1100" dirty="0"/>
          </a:p>
        </p:txBody>
      </p:sp>
      <p:pic>
        <p:nvPicPr>
          <p:cNvPr id="9" name="Image 2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0080" y="2417445"/>
            <a:ext cx="3657600" cy="1131570"/>
          </a:xfrm>
          <a:prstGeom prst="rect">
            <a:avLst/>
          </a:prstGeom>
        </p:spPr>
      </p:pic>
      <p:sp>
        <p:nvSpPr>
          <p:cNvPr id="10" name="Text 5"/>
          <p:cNvSpPr/>
          <p:nvPr/>
        </p:nvSpPr>
        <p:spPr>
          <a:xfrm>
            <a:off x="822960" y="2468880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03. Automation Solutions</a:t>
            </a:r>
            <a:endParaRPr lang="en-US" sz="1300" dirty="0"/>
          </a:p>
        </p:txBody>
      </p:sp>
      <p:sp>
        <p:nvSpPr>
          <p:cNvPr id="11" name="Text 6"/>
          <p:cNvSpPr/>
          <p:nvPr/>
        </p:nvSpPr>
        <p:spPr>
          <a:xfrm>
            <a:off x="822960" y="2828925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Automating repetitive tasks such as data entry, document routing, and report generation. Simplify workflows.</a:t>
            </a:r>
            <a:endParaRPr lang="en-US" sz="1100" dirty="0"/>
          </a:p>
        </p:txBody>
      </p:sp>
      <p:pic>
        <p:nvPicPr>
          <p:cNvPr id="12" name="Image 3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72000" y="2417445"/>
            <a:ext cx="3657600" cy="1131570"/>
          </a:xfrm>
          <a:prstGeom prst="rect">
            <a:avLst/>
          </a:prstGeom>
        </p:spPr>
      </p:pic>
      <p:sp>
        <p:nvSpPr>
          <p:cNvPr id="13" name="Text 7"/>
          <p:cNvSpPr/>
          <p:nvPr/>
        </p:nvSpPr>
        <p:spPr>
          <a:xfrm>
            <a:off x="4754880" y="2468880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04. Mobile Integration</a:t>
            </a:r>
            <a:endParaRPr lang="en-US" sz="1300" dirty="0"/>
          </a:p>
        </p:txBody>
      </p:sp>
      <p:sp>
        <p:nvSpPr>
          <p:cNvPr id="14" name="Text 8"/>
          <p:cNvSpPr/>
          <p:nvPr/>
        </p:nvSpPr>
        <p:spPr>
          <a:xfrm>
            <a:off x="4754880" y="2828925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Accessing and managing documents from mobile devices for increased flexibility and productivity. Work from anywhere.</a:t>
            </a:r>
            <a:endParaRPr lang="en-US" sz="1100" dirty="0"/>
          </a:p>
        </p:txBody>
      </p:sp>
      <p:pic>
        <p:nvPicPr>
          <p:cNvPr id="15" name="Image 4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40080" y="3703320"/>
            <a:ext cx="3657600" cy="1131570"/>
          </a:xfrm>
          <a:prstGeom prst="rect">
            <a:avLst/>
          </a:prstGeom>
        </p:spPr>
      </p:pic>
      <p:sp>
        <p:nvSpPr>
          <p:cNvPr id="16" name="Text 9"/>
          <p:cNvSpPr/>
          <p:nvPr/>
        </p:nvSpPr>
        <p:spPr>
          <a:xfrm>
            <a:off x="822960" y="3754755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05. Future Trends</a:t>
            </a:r>
            <a:endParaRPr lang="en-US" sz="1300" dirty="0"/>
          </a:p>
        </p:txBody>
      </p:sp>
      <p:sp>
        <p:nvSpPr>
          <p:cNvPr id="17" name="Text 10"/>
          <p:cNvSpPr/>
          <p:nvPr/>
        </p:nvSpPr>
        <p:spPr>
          <a:xfrm>
            <a:off x="822960" y="4114800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Staying updated on the latest advancements and trends in electronic document management. Stay informed and ahead.</a:t>
            </a:r>
            <a:endParaRPr lang="en-US" sz="11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2025-04-24T02:25:59Z</dcterms:created>
  <dcterms:modified xsi:type="dcterms:W3CDTF">2025-04-24T02:25:59Z</dcterms:modified>
</cp:coreProperties>
</file>