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notesMasterIdLst>
    <p:notesMasterId r:id="rId15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image" Target="../media/image-2-2.png"/><Relationship Id="rId3" Type="http://schemas.openxmlformats.org/officeDocument/2006/relationships/image" Target="../media/image-2-2.png"/><Relationship Id="rId4" Type="http://schemas.openxmlformats.org/officeDocument/2006/relationships/image" Target="../media/image-2-2.png"/><Relationship Id="rId5" Type="http://schemas.openxmlformats.org/officeDocument/2006/relationships/image" Target="../media/image-2-2.png"/><Relationship Id="rId6" Type="http://schemas.openxmlformats.org/officeDocument/2006/relationships/image" Target="../media/image-2-2.png"/><Relationship Id="rId7" Type="http://schemas.openxmlformats.org/officeDocument/2006/relationships/image" Target="../media/image-2-2.png"/><Relationship Id="rId8" Type="http://schemas.openxmlformats.org/officeDocument/2006/relationships/image" Target="../media/image-2-2.png"/><Relationship Id="rId9" Type="http://schemas.openxmlformats.org/officeDocument/2006/relationships/image" Target="../media/image-2-2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image" Target="../media/image-3-2.png"/><Relationship Id="rId3" Type="http://schemas.openxmlformats.org/officeDocument/2006/relationships/image" Target="../media/image-3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286000" y="2314575"/>
            <a:ext cx="4572000" cy="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algn="l"/>
          </a:lstStyle>
          <a:p>
            <a:pPr algn="ctr" indent="0" marL="0">
              <a:buNone/>
            </a:pPr>
            <a:r>
              <a:rPr lang="en-US" sz="3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Echoes of Eloquence: Unveiling the Nuances of Arabic Word Pairing</a:t>
            </a:r>
            <a:endParaRPr lang="en-US" sz="3500" dirty="0"/>
          </a:p>
        </p:txBody>
      </p:sp>
      <p:sp>
        <p:nvSpPr>
          <p:cNvPr id="3" name="Text 1"/>
          <p:cNvSpPr/>
          <p:nvPr/>
        </p:nvSpPr>
        <p:spPr>
          <a:xfrm>
            <a:off x="1828800" y="3600450"/>
            <a:ext cx="5486400" cy="0"/>
          </a:xfrm>
          <a:prstGeom prst="rect">
            <a:avLst/>
          </a:prstGeom>
          <a:noFill/>
          <a:ln/>
        </p:spPr>
        <p:txBody>
          <a:bodyPr wrap="square" rtlCol="0" anchor="t"/>
          <a:lstStyle>
            <a:lvl1pPr algn="l"/>
          </a:lstStyle>
          <a:p>
            <a:pPr algn="ctr"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 Comparative Study of Al-Iqtirān Al-Lafdi in Classical and Modern Arabic Texts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771525"/>
            <a:ext cx="7315200" cy="2286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algn="l" indent="0" marL="0">
              <a:buNone/>
            </a:pPr>
            <a:r>
              <a:rPr lang="en-US" sz="3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Unfolding the Narrative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457200" y="128587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01</a:t>
            </a:r>
            <a:endParaRPr lang="en-US" sz="1500" dirty="0"/>
          </a:p>
        </p:txBody>
      </p:sp>
      <p:sp>
        <p:nvSpPr>
          <p:cNvPr id="4" name="Text 2"/>
          <p:cNvSpPr/>
          <p:nvPr/>
        </p:nvSpPr>
        <p:spPr>
          <a:xfrm>
            <a:off x="914400" y="1285875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The introduction provides context and background, explaining the significance of the research and setting the stage for detailed analysis.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457200" y="1954530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02</a:t>
            </a: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914400" y="1954530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The analysis of meaning variations explores how the meanings of word pairings differ across texts, providing nuanced understandings of context.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457200" y="262318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03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914400" y="2623185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The analysis of linguistic structures examines how word pairings are constructed, revealing the underlying patterns and rules of Arabic language.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457200" y="3291840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04</a:t>
            </a:r>
            <a:endParaRPr lang="en-US" sz="1500" dirty="0"/>
          </a:p>
        </p:txBody>
      </p:sp>
      <p:sp>
        <p:nvSpPr>
          <p:cNvPr id="10" name="Text 8"/>
          <p:cNvSpPr/>
          <p:nvPr/>
        </p:nvSpPr>
        <p:spPr>
          <a:xfrm>
            <a:off x="914400" y="3291840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 cross-era comparison identifies how word pairings evolve over time, providing insights into linguistic adaptation and change.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457200" y="396049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05</a:t>
            </a:r>
            <a:endParaRPr lang="en-US" sz="1500" dirty="0"/>
          </a:p>
        </p:txBody>
      </p:sp>
      <p:sp>
        <p:nvSpPr>
          <p:cNvPr id="12" name="Text 10"/>
          <p:cNvSpPr/>
          <p:nvPr/>
        </p:nvSpPr>
        <p:spPr>
          <a:xfrm>
            <a:off x="914400" y="3960495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Conclusions highlight the research’s contributions and implications, demonstrating its relevance to linguistic studies and practical applications.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771525"/>
            <a:ext cx="7315200" cy="2286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algn="l" indent="0" marL="0">
              <a:buNone/>
            </a:pPr>
            <a:r>
              <a:rPr lang="en-US" sz="3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Timeline to Discovery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457200" y="128587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01</a:t>
            </a:r>
            <a:endParaRPr lang="en-US" sz="1500" dirty="0"/>
          </a:p>
        </p:txBody>
      </p:sp>
      <p:sp>
        <p:nvSpPr>
          <p:cNvPr id="4" name="Text 2"/>
          <p:cNvSpPr/>
          <p:nvPr/>
        </p:nvSpPr>
        <p:spPr>
          <a:xfrm>
            <a:off x="914400" y="1285875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March is dedicated to planning and literature review, laying the groundwork for comprehensive data collection and analysis.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457200" y="1954530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02</a:t>
            </a: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914400" y="1954530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April focuses on collecting relevant data, ensuring a robust dataset for comparative analysis of classical and modern texts.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457200" y="262318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03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914400" y="2623185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May is dedicated to data analysis, uncovering patterns and meanings within the collected texts using semantic and syntactic methods.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457200" y="3291840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04</a:t>
            </a:r>
            <a:endParaRPr lang="en-US" sz="1500" dirty="0"/>
          </a:p>
        </p:txBody>
      </p:sp>
      <p:sp>
        <p:nvSpPr>
          <p:cNvPr id="10" name="Text 8"/>
          <p:cNvSpPr/>
          <p:nvPr/>
        </p:nvSpPr>
        <p:spPr>
          <a:xfrm>
            <a:off x="914400" y="3291840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June involves cross-era comparison, identifying how linguistic features evolve and adapt over time, providing insights into linguistic trends.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457200" y="396049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05</a:t>
            </a:r>
            <a:endParaRPr lang="en-US" sz="1500" dirty="0"/>
          </a:p>
        </p:txBody>
      </p:sp>
      <p:sp>
        <p:nvSpPr>
          <p:cNvPr id="12" name="Text 10"/>
          <p:cNvSpPr/>
          <p:nvPr/>
        </p:nvSpPr>
        <p:spPr>
          <a:xfrm>
            <a:off x="914400" y="3960495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July focuses on consolidating findings and drafting results, ensuring coherence and clarity in the research outcomes and discoveries.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771525"/>
            <a:ext cx="7315200" cy="2286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algn="l" indent="0" marL="0">
              <a:buNone/>
            </a:pPr>
            <a:r>
              <a:rPr lang="en-US" sz="3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Investing in Knowledge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457200" y="128587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01</a:t>
            </a:r>
            <a:endParaRPr lang="en-US" sz="1500" dirty="0"/>
          </a:p>
        </p:txBody>
      </p:sp>
      <p:sp>
        <p:nvSpPr>
          <p:cNvPr id="4" name="Text 2"/>
          <p:cNvSpPr/>
          <p:nvPr/>
        </p:nvSpPr>
        <p:spPr>
          <a:xfrm>
            <a:off x="914400" y="1285875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The total research budget is Rp 15.000.000, allocated to cover essential resources and activities needed for the project.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457200" y="1954530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02</a:t>
            </a: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914400" y="1954530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Funds cover access to literature, software, and honorariums for research assistants, ensuring a supportive research environment.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457200" y="262318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03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914400" y="2623185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Budget includes proofreading, translation, and journal publication fees, enhancing the quality and dissemination of research outcomes.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457200" y="3291840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04</a:t>
            </a:r>
            <a:endParaRPr lang="en-US" sz="1500" dirty="0"/>
          </a:p>
        </p:txBody>
      </p:sp>
      <p:sp>
        <p:nvSpPr>
          <p:cNvPr id="10" name="Text 8"/>
          <p:cNvSpPr/>
          <p:nvPr/>
        </p:nvSpPr>
        <p:spPr>
          <a:xfrm>
            <a:off x="914400" y="3291840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Plans to publish the resulting research in journals.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457200" y="396049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05</a:t>
            </a:r>
            <a:endParaRPr lang="en-US" sz="1500" dirty="0"/>
          </a:p>
        </p:txBody>
      </p:sp>
      <p:sp>
        <p:nvSpPr>
          <p:cNvPr id="12" name="Text 10"/>
          <p:cNvSpPr/>
          <p:nvPr/>
        </p:nvSpPr>
        <p:spPr>
          <a:xfrm>
            <a:off x="914400" y="3960495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 total budget of Rp 15.000.000 ensures for the success of the overall research.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771525"/>
            <a:ext cx="7315200" cy="2286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algn="l" indent="0" marL="0">
              <a:buNone/>
            </a:pPr>
            <a:r>
              <a:rPr lang="en-US" sz="3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Thank You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457200" y="128587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01</a:t>
            </a:r>
            <a:endParaRPr lang="en-US" sz="1500" dirty="0"/>
          </a:p>
        </p:txBody>
      </p:sp>
      <p:sp>
        <p:nvSpPr>
          <p:cNvPr id="4" name="Text 2"/>
          <p:cNvSpPr/>
          <p:nvPr/>
        </p:nvSpPr>
        <p:spPr>
          <a:xfrm>
            <a:off x="914400" y="1285875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 extend sincere gratitude to everyone who supported and contributed to this research, making it possible through their assistance.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457200" y="1954530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02</a:t>
            </a: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914400" y="1954530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The insights gained during this project have been invaluable, contributing significantly to our understanding of Arabic language evolution.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457200" y="262318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03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914400" y="2623185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 am confident that the results of this research will have a lasting impact, providing new perspectives and foundations for future studies.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457200" y="3291840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04</a:t>
            </a:r>
            <a:endParaRPr lang="en-US" sz="1500" dirty="0"/>
          </a:p>
        </p:txBody>
      </p:sp>
      <p:sp>
        <p:nvSpPr>
          <p:cNvPr id="10" name="Text 8"/>
          <p:cNvSpPr/>
          <p:nvPr/>
        </p:nvSpPr>
        <p:spPr>
          <a:xfrm>
            <a:off x="914400" y="3291840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Thank you all for your presence.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457200" y="396049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05</a:t>
            </a:r>
            <a:endParaRPr lang="en-US" sz="1500" dirty="0"/>
          </a:p>
        </p:txBody>
      </p:sp>
      <p:sp>
        <p:nvSpPr>
          <p:cNvPr id="12" name="Text 10"/>
          <p:cNvSpPr/>
          <p:nvPr/>
        </p:nvSpPr>
        <p:spPr>
          <a:xfrm>
            <a:off x="914400" y="3960495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Your attention and engagement are highly appreciated.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360045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5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Table of Contents</a:t>
            </a:r>
            <a:endParaRPr lang="en-US" sz="3000" dirty="0"/>
          </a:p>
        </p:txBody>
      </p:sp>
      <p:pic>
        <p:nvPicPr>
          <p:cNvPr id="3" name="Image 0" descr="https://djgurnpwsdoqjscwqbsj.supabase.co/storage/v1/object/public/users_file_magicslides_io/section2/Group%201000006310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028700"/>
            <a:ext cx="4206240" cy="10287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57200" y="1131570"/>
            <a:ext cx="411480" cy="66865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01</a:t>
            </a:r>
            <a:endParaRPr lang="en-US" sz="1300" dirty="0"/>
          </a:p>
        </p:txBody>
      </p:sp>
      <p:sp>
        <p:nvSpPr>
          <p:cNvPr id="5" name="Text 2"/>
          <p:cNvSpPr/>
          <p:nvPr/>
        </p:nvSpPr>
        <p:spPr>
          <a:xfrm>
            <a:off x="822960" y="1080135"/>
            <a:ext cx="3657600" cy="7715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Genesis of Inquiry</a:t>
            </a:r>
            <a:endParaRPr lang="en-US" sz="1300" dirty="0"/>
          </a:p>
        </p:txBody>
      </p:sp>
      <p:pic>
        <p:nvPicPr>
          <p:cNvPr id="6" name="Image 1" descr="https://djgurnpwsdoqjscwqbsj.supabase.co/storage/v1/object/public/users_file_magicslides_io/section2/Group%201000006310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0560" y="1028700"/>
            <a:ext cx="4206240" cy="102870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4754880" y="1131570"/>
            <a:ext cx="411480" cy="66865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02</a:t>
            </a:r>
            <a:endParaRPr lang="en-US" sz="1300" dirty="0"/>
          </a:p>
        </p:txBody>
      </p:sp>
      <p:sp>
        <p:nvSpPr>
          <p:cNvPr id="8" name="Text 4"/>
          <p:cNvSpPr/>
          <p:nvPr/>
        </p:nvSpPr>
        <p:spPr>
          <a:xfrm>
            <a:off x="5120640" y="1080135"/>
            <a:ext cx="3657600" cy="7715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Navigating the Unknown</a:t>
            </a:r>
            <a:endParaRPr lang="en-US" sz="1300" dirty="0"/>
          </a:p>
        </p:txBody>
      </p:sp>
      <p:pic>
        <p:nvPicPr>
          <p:cNvPr id="9" name="Image 2" descr="https://djgurnpwsdoqjscwqbsj.supabase.co/storage/v1/object/public/users_file_magicslides_io/section2/Group%201000006310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" y="2005965"/>
            <a:ext cx="4206240" cy="102870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457200" y="2108835"/>
            <a:ext cx="411480" cy="66865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03</a:t>
            </a:r>
            <a:endParaRPr lang="en-US" sz="1300" dirty="0"/>
          </a:p>
        </p:txBody>
      </p:sp>
      <p:sp>
        <p:nvSpPr>
          <p:cNvPr id="11" name="Text 6"/>
          <p:cNvSpPr/>
          <p:nvPr/>
        </p:nvSpPr>
        <p:spPr>
          <a:xfrm>
            <a:off x="822960" y="2057400"/>
            <a:ext cx="3657600" cy="7715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Charting the Course</a:t>
            </a:r>
            <a:endParaRPr lang="en-US" sz="1300" dirty="0"/>
          </a:p>
        </p:txBody>
      </p:sp>
      <p:pic>
        <p:nvPicPr>
          <p:cNvPr id="12" name="Image 3" descr="https://djgurnpwsdoqjscwqbsj.supabase.co/storage/v1/object/public/users_file_magicslides_io/section2/Group%201000006310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0560" y="2005965"/>
            <a:ext cx="4206240" cy="102870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4754880" y="2108835"/>
            <a:ext cx="411480" cy="66865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04</a:t>
            </a:r>
            <a:endParaRPr lang="en-US" sz="1300" dirty="0"/>
          </a:p>
        </p:txBody>
      </p:sp>
      <p:sp>
        <p:nvSpPr>
          <p:cNvPr id="14" name="Text 8"/>
          <p:cNvSpPr/>
          <p:nvPr/>
        </p:nvSpPr>
        <p:spPr>
          <a:xfrm>
            <a:off x="5120640" y="2057400"/>
            <a:ext cx="3657600" cy="7715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Standing on the Shoulders of Giants</a:t>
            </a:r>
            <a:endParaRPr lang="en-US" sz="1300" dirty="0"/>
          </a:p>
        </p:txBody>
      </p:sp>
      <p:pic>
        <p:nvPicPr>
          <p:cNvPr id="15" name="Image 4" descr="https://djgurnpwsdoqjscwqbsj.supabase.co/storage/v1/object/public/users_file_magicslides_io/section2/Group%201000006310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880" y="2983230"/>
            <a:ext cx="4206240" cy="1028700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457200" y="3086100"/>
            <a:ext cx="411480" cy="66865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05</a:t>
            </a:r>
            <a:endParaRPr lang="en-US" sz="1300" dirty="0"/>
          </a:p>
        </p:txBody>
      </p:sp>
      <p:sp>
        <p:nvSpPr>
          <p:cNvPr id="17" name="Text 10"/>
          <p:cNvSpPr/>
          <p:nvPr/>
        </p:nvSpPr>
        <p:spPr>
          <a:xfrm>
            <a:off x="822960" y="3034665"/>
            <a:ext cx="3657600" cy="7715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Theoretical Underpinnings</a:t>
            </a:r>
            <a:endParaRPr lang="en-US" sz="1300" dirty="0"/>
          </a:p>
        </p:txBody>
      </p:sp>
      <p:pic>
        <p:nvPicPr>
          <p:cNvPr id="18" name="Image 5" descr="https://djgurnpwsdoqjscwqbsj.supabase.co/storage/v1/object/public/users_file_magicslides_io/section2/Group%201000006310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80560" y="2983230"/>
            <a:ext cx="4206240" cy="1028700"/>
          </a:xfrm>
          <a:prstGeom prst="rect">
            <a:avLst/>
          </a:prstGeom>
        </p:spPr>
      </p:pic>
      <p:sp>
        <p:nvSpPr>
          <p:cNvPr id="19" name="Text 11"/>
          <p:cNvSpPr/>
          <p:nvPr/>
        </p:nvSpPr>
        <p:spPr>
          <a:xfrm>
            <a:off x="4754880" y="3086100"/>
            <a:ext cx="411480" cy="66865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06</a:t>
            </a:r>
            <a:endParaRPr lang="en-US" sz="1300" dirty="0"/>
          </a:p>
        </p:txBody>
      </p:sp>
      <p:sp>
        <p:nvSpPr>
          <p:cNvPr id="20" name="Text 12"/>
          <p:cNvSpPr/>
          <p:nvPr/>
        </p:nvSpPr>
        <p:spPr>
          <a:xfrm>
            <a:off x="5120640" y="3034665"/>
            <a:ext cx="3657600" cy="7715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Research Roadmap</a:t>
            </a:r>
            <a:endParaRPr lang="en-US" sz="1300" dirty="0"/>
          </a:p>
        </p:txBody>
      </p:sp>
      <p:pic>
        <p:nvPicPr>
          <p:cNvPr id="21" name="Image 6" descr="https://djgurnpwsdoqjscwqbsj.supabase.co/storage/v1/object/public/users_file_magicslides_io/section2/Group%201000006310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2880" y="3960495"/>
            <a:ext cx="4206240" cy="1028700"/>
          </a:xfrm>
          <a:prstGeom prst="rect">
            <a:avLst/>
          </a:prstGeom>
        </p:spPr>
      </p:pic>
      <p:sp>
        <p:nvSpPr>
          <p:cNvPr id="22" name="Text 13"/>
          <p:cNvSpPr/>
          <p:nvPr/>
        </p:nvSpPr>
        <p:spPr>
          <a:xfrm>
            <a:off x="457200" y="4063365"/>
            <a:ext cx="411480" cy="66865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07</a:t>
            </a:r>
            <a:endParaRPr lang="en-US" sz="1300" dirty="0"/>
          </a:p>
        </p:txBody>
      </p:sp>
      <p:sp>
        <p:nvSpPr>
          <p:cNvPr id="23" name="Text 14"/>
          <p:cNvSpPr/>
          <p:nvPr/>
        </p:nvSpPr>
        <p:spPr>
          <a:xfrm>
            <a:off x="822960" y="4011930"/>
            <a:ext cx="3657600" cy="7715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Unfolding the Narrative</a:t>
            </a:r>
            <a:endParaRPr lang="en-US" sz="1300" dirty="0"/>
          </a:p>
        </p:txBody>
      </p:sp>
      <p:pic>
        <p:nvPicPr>
          <p:cNvPr id="24" name="Image 7" descr="https://djgurnpwsdoqjscwqbsj.supabase.co/storage/v1/object/public/users_file_magicslides_io/section2/Group%201000006310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80560" y="3960495"/>
            <a:ext cx="4206240" cy="1028700"/>
          </a:xfrm>
          <a:prstGeom prst="rect">
            <a:avLst/>
          </a:prstGeom>
        </p:spPr>
      </p:pic>
      <p:sp>
        <p:nvSpPr>
          <p:cNvPr id="25" name="Text 15"/>
          <p:cNvSpPr/>
          <p:nvPr/>
        </p:nvSpPr>
        <p:spPr>
          <a:xfrm>
            <a:off x="4754880" y="4063365"/>
            <a:ext cx="411480" cy="66865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08</a:t>
            </a:r>
            <a:endParaRPr lang="en-US" sz="1300" dirty="0"/>
          </a:p>
        </p:txBody>
      </p:sp>
      <p:sp>
        <p:nvSpPr>
          <p:cNvPr id="26" name="Text 16"/>
          <p:cNvSpPr/>
          <p:nvPr/>
        </p:nvSpPr>
        <p:spPr>
          <a:xfrm>
            <a:off x="5120640" y="4011930"/>
            <a:ext cx="3657600" cy="7715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Timeline to Discovery</a:t>
            </a:r>
            <a:endParaRPr lang="en-US"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360045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5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Table of Contents</a:t>
            </a:r>
            <a:endParaRPr lang="en-US" sz="3000" dirty="0"/>
          </a:p>
        </p:txBody>
      </p:sp>
      <p:pic>
        <p:nvPicPr>
          <p:cNvPr id="3" name="Image 0" descr="https://djgurnpwsdoqjscwqbsj.supabase.co/storage/v1/object/public/users_file_magicslides_io/section2/Group%201000006310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028700"/>
            <a:ext cx="4206240" cy="10287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57200" y="1131570"/>
            <a:ext cx="411480" cy="66865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09</a:t>
            </a:r>
            <a:endParaRPr lang="en-US" sz="1300" dirty="0"/>
          </a:p>
        </p:txBody>
      </p:sp>
      <p:sp>
        <p:nvSpPr>
          <p:cNvPr id="5" name="Text 2"/>
          <p:cNvSpPr/>
          <p:nvPr/>
        </p:nvSpPr>
        <p:spPr>
          <a:xfrm>
            <a:off x="822960" y="1080135"/>
            <a:ext cx="3657600" cy="7715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Investing in Knowledge</a:t>
            </a:r>
            <a:endParaRPr lang="en-US" sz="1300" dirty="0"/>
          </a:p>
        </p:txBody>
      </p:sp>
      <p:pic>
        <p:nvPicPr>
          <p:cNvPr id="6" name="Image 1" descr="https://djgurnpwsdoqjscwqbsj.supabase.co/storage/v1/object/public/users_file_magicslides_io/section2/Group%201000006310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0560" y="1028700"/>
            <a:ext cx="4206240" cy="102870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4754880" y="1131570"/>
            <a:ext cx="411480" cy="66865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10</a:t>
            </a:r>
            <a:endParaRPr lang="en-US" sz="1300" dirty="0"/>
          </a:p>
        </p:txBody>
      </p:sp>
      <p:sp>
        <p:nvSpPr>
          <p:cNvPr id="8" name="Text 4"/>
          <p:cNvSpPr/>
          <p:nvPr/>
        </p:nvSpPr>
        <p:spPr>
          <a:xfrm>
            <a:off x="5120640" y="1080135"/>
            <a:ext cx="3657600" cy="7715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Thank You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771525"/>
            <a:ext cx="7315200" cy="2286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algn="l" indent="0" marL="0">
              <a:buNone/>
            </a:pPr>
            <a:r>
              <a:rPr lang="en-US" sz="3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Genesis of Inquiry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457200" y="128587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01</a:t>
            </a:r>
            <a:endParaRPr lang="en-US" sz="1500" dirty="0"/>
          </a:p>
        </p:txBody>
      </p:sp>
      <p:sp>
        <p:nvSpPr>
          <p:cNvPr id="4" name="Text 2"/>
          <p:cNvSpPr/>
          <p:nvPr/>
        </p:nvSpPr>
        <p:spPr>
          <a:xfrm>
            <a:off x="914400" y="1285875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Al-iqtirān al-lafdi shapes meaning and rhetoric in Arabic, enhancing expression and creating memorable phrases through strategic word combinations.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457200" y="1954530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02</a:t>
            </a: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914400" y="1954530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Classical texts employ al-iqtirān al-lafdi for aesthetic appeal, crafting eloquent and persuasive prose that resonates with cultural values.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457200" y="262318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03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914400" y="2623185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Modern texts prioritize efficiency, using al-iqtirān al-lafdi to convey information clearly and concisely, adapting to contemporary communication needs.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457200" y="3291840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04</a:t>
            </a:r>
            <a:endParaRPr lang="en-US" sz="1500" dirty="0"/>
          </a:p>
        </p:txBody>
      </p:sp>
      <p:sp>
        <p:nvSpPr>
          <p:cNvPr id="10" name="Text 8"/>
          <p:cNvSpPr/>
          <p:nvPr/>
        </p:nvSpPr>
        <p:spPr>
          <a:xfrm>
            <a:off x="914400" y="3291840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Limited comparative studies across eras highlight a need to understand how al-iqtirān al-lafdi evolves with time and cultural shifts. 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457200" y="396049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05</a:t>
            </a:r>
            <a:endParaRPr lang="en-US" sz="1500" dirty="0"/>
          </a:p>
        </p:txBody>
      </p:sp>
      <p:sp>
        <p:nvSpPr>
          <p:cNvPr id="12" name="Text 10"/>
          <p:cNvSpPr/>
          <p:nvPr/>
        </p:nvSpPr>
        <p:spPr>
          <a:xfrm>
            <a:off x="914400" y="3960495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Current research does not cover how al-iqtirān al-lafdi changes between the classical and modern eras, which this presentation solves.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771525"/>
            <a:ext cx="7315200" cy="2286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algn="l" indent="0" marL="0">
              <a:buNone/>
            </a:pPr>
            <a:r>
              <a:rPr lang="en-US" sz="3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Navigating the Unknown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457200" y="128587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01</a:t>
            </a:r>
            <a:endParaRPr lang="en-US" sz="1500" dirty="0"/>
          </a:p>
        </p:txBody>
      </p:sp>
      <p:sp>
        <p:nvSpPr>
          <p:cNvPr id="4" name="Text 2"/>
          <p:cNvSpPr/>
          <p:nvPr/>
        </p:nvSpPr>
        <p:spPr>
          <a:xfrm>
            <a:off x="914400" y="1285875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How do the meanings and functions of word pairings vary in classical and modern texts, and how does context affect their use?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457200" y="1954530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02</a:t>
            </a: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914400" y="1954530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What influence do temporal and cultural differences exert on the use of word pairings, adapting their meanings and associations?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457200" y="262318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03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914400" y="2623185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What linguistic patterns govern the changes in meaning and function of word pairings, revealing the evolution of Arabic usage?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457200" y="3291840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04</a:t>
            </a:r>
            <a:endParaRPr lang="en-US" sz="1500" dirty="0"/>
          </a:p>
        </p:txBody>
      </p:sp>
      <p:sp>
        <p:nvSpPr>
          <p:cNvPr id="10" name="Text 8"/>
          <p:cNvSpPr/>
          <p:nvPr/>
        </p:nvSpPr>
        <p:spPr>
          <a:xfrm>
            <a:off x="914400" y="3291840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We will analyze how the variations of the meaning of al-iqtirān al-lafdi differs in the presentation.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457200" y="396049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05</a:t>
            </a:r>
            <a:endParaRPr lang="en-US" sz="1500" dirty="0"/>
          </a:p>
        </p:txBody>
      </p:sp>
      <p:sp>
        <p:nvSpPr>
          <p:cNvPr id="12" name="Text 10"/>
          <p:cNvSpPr/>
          <p:nvPr/>
        </p:nvSpPr>
        <p:spPr>
          <a:xfrm>
            <a:off x="914400" y="3960495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The presentation is about how the usage of al-iqtirān al-lafdi differs in classical and modern texts. 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771525"/>
            <a:ext cx="7315200" cy="2286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algn="l" indent="0" marL="0">
              <a:buNone/>
            </a:pPr>
            <a:r>
              <a:rPr lang="en-US" sz="3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Charting the Course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457200" y="128587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01</a:t>
            </a:r>
            <a:endParaRPr lang="en-US" sz="1500" dirty="0"/>
          </a:p>
        </p:txBody>
      </p:sp>
      <p:sp>
        <p:nvSpPr>
          <p:cNvPr id="4" name="Text 2"/>
          <p:cNvSpPr/>
          <p:nvPr/>
        </p:nvSpPr>
        <p:spPr>
          <a:xfrm>
            <a:off x="914400" y="1285875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To pinpoint and categorize the different meanings and functions of word pairings, noting how their usages impact understanding.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457200" y="1954530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02</a:t>
            </a: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914400" y="1954530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To understand how cultural and temporal contexts shape the application and interpretation of Arabic word pairings.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457200" y="262318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03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914400" y="2623185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To discover and document the linguistic patterns governing the use of word pairings, detailing the processes of linguistic evolution.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457200" y="3291840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04</a:t>
            </a:r>
            <a:endParaRPr lang="en-US" sz="1500" dirty="0"/>
          </a:p>
        </p:txBody>
      </p:sp>
      <p:sp>
        <p:nvSpPr>
          <p:cNvPr id="10" name="Text 8"/>
          <p:cNvSpPr/>
          <p:nvPr/>
        </p:nvSpPr>
        <p:spPr>
          <a:xfrm>
            <a:off x="914400" y="3291840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Aim to establish a theoretical foundation for the study of the Arabic Language to provide new perspectives and conceptual frameworks.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457200" y="396049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05</a:t>
            </a:r>
            <a:endParaRPr lang="en-US" sz="1500" dirty="0"/>
          </a:p>
        </p:txBody>
      </p:sp>
      <p:sp>
        <p:nvSpPr>
          <p:cNvPr id="12" name="Text 10"/>
          <p:cNvSpPr/>
          <p:nvPr/>
        </p:nvSpPr>
        <p:spPr>
          <a:xfrm>
            <a:off x="914400" y="3960495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The aim is to create a theoretical foundation that gives the study of Arabic more prespectives.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771525"/>
            <a:ext cx="7315200" cy="2286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algn="l" indent="0" marL="0">
              <a:buNone/>
            </a:pPr>
            <a:r>
              <a:rPr lang="en-US" sz="3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Standing on the Shoulders of Giants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457200" y="128587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01</a:t>
            </a:r>
            <a:endParaRPr lang="en-US" sz="1500" dirty="0"/>
          </a:p>
        </p:txBody>
      </p:sp>
      <p:sp>
        <p:nvSpPr>
          <p:cNvPr id="4" name="Text 2"/>
          <p:cNvSpPr/>
          <p:nvPr/>
        </p:nvSpPr>
        <p:spPr>
          <a:xfrm>
            <a:off x="914400" y="1285875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Mustafa (2022) offers key insights into the core concepts of words and meanings, offering a framework for analyzing linguistic components.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457200" y="1954530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02</a:t>
            </a: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914400" y="1954530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Al-Aqtash (2022) examines linguistic adaptation, showing how languages evolve to meet contemporary needs and cultural shifts.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457200" y="262318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03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914400" y="2623185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Susilawati &amp; Syahid (2024) analyze synonyms in context, highlighting the importance of situational awareness in linguistic accuracy.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457200" y="3291840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04</a:t>
            </a:r>
            <a:endParaRPr lang="en-US" sz="1500" dirty="0"/>
          </a:p>
        </p:txBody>
      </p:sp>
      <p:sp>
        <p:nvSpPr>
          <p:cNvPr id="10" name="Text 8"/>
          <p:cNvSpPr/>
          <p:nvPr/>
        </p:nvSpPr>
        <p:spPr>
          <a:xfrm>
            <a:off x="914400" y="3291840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Existing studies lack a comparative, cross-era analysis, leaving a critical gap in the understanding of Arabic linguistic evolution.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457200" y="396049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05</a:t>
            </a:r>
            <a:endParaRPr lang="en-US" sz="1500" dirty="0"/>
          </a:p>
        </p:txBody>
      </p:sp>
      <p:sp>
        <p:nvSpPr>
          <p:cNvPr id="12" name="Text 10"/>
          <p:cNvSpPr/>
          <p:nvPr/>
        </p:nvSpPr>
        <p:spPr>
          <a:xfrm>
            <a:off x="914400" y="3960495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 major need for comparative, cross-era analysis is required because previous studies have failed to address the evolution of Arabic.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771525"/>
            <a:ext cx="7315200" cy="2286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algn="l" indent="0" marL="0">
              <a:buNone/>
            </a:pPr>
            <a:r>
              <a:rPr lang="en-US" sz="3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Theoretical Underpinnings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457200" y="128587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01</a:t>
            </a:r>
            <a:endParaRPr lang="en-US" sz="1500" dirty="0"/>
          </a:p>
        </p:txBody>
      </p:sp>
      <p:sp>
        <p:nvSpPr>
          <p:cNvPr id="4" name="Text 2"/>
          <p:cNvSpPr/>
          <p:nvPr/>
        </p:nvSpPr>
        <p:spPr>
          <a:xfrm>
            <a:off x="914400" y="1285875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Al-iqtirān al-lafdi serves both rhetorical and pragmatic functions, enhancing eloquence while efficiently conveying meaning in communication.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457200" y="1954530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02</a:t>
            </a: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914400" y="1954530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We employ Semantic and Syntactic Theories to analyze the underlying structures and meanings of word pairings, ensuring comprehensive analysis.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457200" y="262318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03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914400" y="2623185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Halliday’s Functional Linguistics examines how language functions in real-world contexts, providing practical insights into linguistic utility.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457200" y="3291840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04</a:t>
            </a:r>
            <a:endParaRPr lang="en-US" sz="1500" dirty="0"/>
          </a:p>
        </p:txBody>
      </p:sp>
      <p:sp>
        <p:nvSpPr>
          <p:cNvPr id="10" name="Text 8"/>
          <p:cNvSpPr/>
          <p:nvPr/>
        </p:nvSpPr>
        <p:spPr>
          <a:xfrm>
            <a:off x="914400" y="3291840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Fitch’s Theory of Language Evolution helps us trace the developmental changes in linguistic features over time, aiding historical comparison.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457200" y="396049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05</a:t>
            </a:r>
            <a:endParaRPr lang="en-US" sz="1500" dirty="0"/>
          </a:p>
        </p:txBody>
      </p:sp>
      <p:sp>
        <p:nvSpPr>
          <p:cNvPr id="12" name="Text 10"/>
          <p:cNvSpPr/>
          <p:nvPr/>
        </p:nvSpPr>
        <p:spPr>
          <a:xfrm>
            <a:off x="914400" y="3960495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The theory of Semantics and Syntax helps to better understand al-iqtirān al-lafdi's underlying structures.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771525"/>
            <a:ext cx="7315200" cy="2286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algn="l" indent="0" marL="0">
              <a:buNone/>
            </a:pPr>
            <a:r>
              <a:rPr lang="en-US" sz="3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Research Roadmap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457200" y="128587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01</a:t>
            </a:r>
            <a:endParaRPr lang="en-US" sz="1500" dirty="0"/>
          </a:p>
        </p:txBody>
      </p:sp>
      <p:sp>
        <p:nvSpPr>
          <p:cNvPr id="4" name="Text 2"/>
          <p:cNvSpPr/>
          <p:nvPr/>
        </p:nvSpPr>
        <p:spPr>
          <a:xfrm>
            <a:off x="914400" y="1285875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The design is descriptive and qualitative. It enables a nuanced comparison of texts, capturing complex linguistic features and context.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457200" y="1954530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02</a:t>
            </a: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914400" y="1954530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Classical and modern texts from Arabic sources provide a rich dataset for observing linguistic changes and cultural influences over time.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457200" y="262318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03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914400" y="2623185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Semantic and syntactic analysis uncover meanings and structural relations within texts, providing insights into linguistic choices and patterns.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457200" y="3291840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04</a:t>
            </a:r>
            <a:endParaRPr lang="en-US" sz="1500" dirty="0"/>
          </a:p>
        </p:txBody>
      </p:sp>
      <p:sp>
        <p:nvSpPr>
          <p:cNvPr id="10" name="Text 8"/>
          <p:cNvSpPr/>
          <p:nvPr/>
        </p:nvSpPr>
        <p:spPr>
          <a:xfrm>
            <a:off x="914400" y="3291840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 cross-era comparison identifies how linguistic features evolve over time, revealing adaptation and innovation in language use.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457200" y="396049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05</a:t>
            </a:r>
            <a:endParaRPr lang="en-US" sz="1500" dirty="0"/>
          </a:p>
        </p:txBody>
      </p:sp>
      <p:sp>
        <p:nvSpPr>
          <p:cNvPr id="12" name="Text 10"/>
          <p:cNvSpPr/>
          <p:nvPr/>
        </p:nvSpPr>
        <p:spPr>
          <a:xfrm>
            <a:off x="914400" y="3960495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The texts chosen are rich to better allow for linguistic comparison.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2025-07-01T14:58:00Z</dcterms:created>
  <dcterms:modified xsi:type="dcterms:W3CDTF">2025-07-01T14:58:00Z</dcterms:modified>
</cp:coreProperties>
</file>