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notesMasterIdLst>
    <p:notesMasterId r:id="rId1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jpe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exels.com/?utm_source=magicslides.app&amp;utm_medium=presentation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4" name="Text 1"/>
          <p:cNvSpPr/>
          <p:nvPr/>
        </p:nvSpPr>
        <p:spPr>
          <a:xfrm>
            <a:off x="914400" y="2314575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Economic System and Its Types</a:t>
            </a:r>
            <a:endParaRPr lang="en-US" sz="3300" dirty="0"/>
          </a:p>
        </p:txBody>
      </p:sp>
      <p:sp>
        <p:nvSpPr>
          <p:cNvPr id="5" name="Text 2"/>
          <p:cNvSpPr/>
          <p:nvPr/>
        </p:nvSpPr>
        <p:spPr>
          <a:xfrm>
            <a:off x="914400" y="2571750"/>
            <a:ext cx="3657600" cy="2743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Babu Banarasi Das University</a:t>
            </a:r>
            <a:endParaRPr lang="en-US" sz="1200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60" y="462915"/>
            <a:ext cx="685800" cy="514350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3651885"/>
            <a:ext cx="685800" cy="514350"/>
          </a:xfrm>
          <a:prstGeom prst="rect">
            <a:avLst/>
          </a:prstGeom>
        </p:spPr>
      </p:pic>
      <p:sp>
        <p:nvSpPr>
          <p:cNvPr id="8" name="Shape 3"/>
          <p:cNvSpPr/>
          <p:nvPr/>
        </p:nvSpPr>
        <p:spPr>
          <a:xfrm>
            <a:off x="5715000" y="720090"/>
            <a:ext cx="2377440" cy="3188970"/>
          </a:xfrm>
          <a:prstGeom prst="rect">
            <a:avLst>
              <a:gd name="adj" fmla="val 7692"/>
            </a:avLst>
          </a:prstGeom>
          <a:solidFill>
            <a:srgbClr val="FFFFFF"/>
          </a:solidFill>
          <a:ln/>
        </p:spPr>
      </p:sp>
      <p:pic>
        <p:nvPicPr>
          <p:cNvPr id="9" name="Image 3" descr="https://images.pexels.com/photos/7842743/pexels-photo-7842743.jpeg?auto=compress&amp;cs=tinysrgb&amp;fit=crop&amp;h=1200&amp;w=800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771525"/>
            <a:ext cx="2286000" cy="3086100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July 2025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We've explored the different types of economic systems: capitalist, socialist, and mixed. Each has its own advantages and disadvantages.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Understanding these systems helps us to analyze and evaluate economic policies and their impact on society.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Most countries operate under a mixed economy, adapting to the challenges of our current era.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Keep considering what economic systems and policies will best suit society and the world!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4569851/pexels-photo-4569851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08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46291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Table of Contents</a:t>
            </a:r>
            <a:endParaRPr lang="en-US" sz="3200" dirty="0"/>
          </a:p>
        </p:txBody>
      </p:sp>
      <p:sp>
        <p:nvSpPr>
          <p:cNvPr id="4" name="Shape 1"/>
          <p:cNvSpPr/>
          <p:nvPr/>
        </p:nvSpPr>
        <p:spPr>
          <a:xfrm>
            <a:off x="73152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594360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64008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76072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</a:t>
            </a:r>
            <a:endParaRPr lang="en-US" sz="1400" dirty="0"/>
          </a:p>
        </p:txBody>
      </p:sp>
      <p:sp>
        <p:nvSpPr>
          <p:cNvPr id="8" name="Text 5"/>
          <p:cNvSpPr/>
          <p:nvPr/>
        </p:nvSpPr>
        <p:spPr>
          <a:xfrm>
            <a:off x="109728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BABU BANARASI DAS UNIVERSITY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73152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0" name="Shape 7"/>
          <p:cNvSpPr/>
          <p:nvPr/>
        </p:nvSpPr>
        <p:spPr>
          <a:xfrm>
            <a:off x="594360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64008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576072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</a:t>
            </a:r>
            <a:endParaRPr lang="en-US" sz="1400" dirty="0"/>
          </a:p>
        </p:txBody>
      </p:sp>
      <p:sp>
        <p:nvSpPr>
          <p:cNvPr id="13" name="Text 10"/>
          <p:cNvSpPr/>
          <p:nvPr/>
        </p:nvSpPr>
        <p:spPr>
          <a:xfrm>
            <a:off x="109728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is an Economic System?</a:t>
            </a:r>
            <a:endParaRPr lang="en-US" sz="1400" dirty="0"/>
          </a:p>
        </p:txBody>
      </p:sp>
      <p:sp>
        <p:nvSpPr>
          <p:cNvPr id="14" name="Shape 11"/>
          <p:cNvSpPr/>
          <p:nvPr/>
        </p:nvSpPr>
        <p:spPr>
          <a:xfrm>
            <a:off x="73152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15" name="Shape 12"/>
          <p:cNvSpPr/>
          <p:nvPr/>
        </p:nvSpPr>
        <p:spPr>
          <a:xfrm>
            <a:off x="594360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16" name="Shape 13"/>
          <p:cNvSpPr/>
          <p:nvPr/>
        </p:nvSpPr>
        <p:spPr>
          <a:xfrm>
            <a:off x="64008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576072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</a:t>
            </a:r>
            <a:endParaRPr lang="en-US" sz="1400" dirty="0"/>
          </a:p>
        </p:txBody>
      </p:sp>
      <p:sp>
        <p:nvSpPr>
          <p:cNvPr id="18" name="Text 15"/>
          <p:cNvSpPr/>
          <p:nvPr/>
        </p:nvSpPr>
        <p:spPr>
          <a:xfrm>
            <a:off x="109728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Types of Economic Systems</a:t>
            </a:r>
            <a:endParaRPr lang="en-US" sz="1400" dirty="0"/>
          </a:p>
        </p:txBody>
      </p:sp>
      <p:sp>
        <p:nvSpPr>
          <p:cNvPr id="19" name="Shape 16"/>
          <p:cNvSpPr/>
          <p:nvPr/>
        </p:nvSpPr>
        <p:spPr>
          <a:xfrm>
            <a:off x="73152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0" name="Shape 17"/>
          <p:cNvSpPr/>
          <p:nvPr/>
        </p:nvSpPr>
        <p:spPr>
          <a:xfrm>
            <a:off x="594360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64008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576072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</a:t>
            </a:r>
            <a:endParaRPr lang="en-US" sz="1400" dirty="0"/>
          </a:p>
        </p:txBody>
      </p:sp>
      <p:sp>
        <p:nvSpPr>
          <p:cNvPr id="23" name="Text 20"/>
          <p:cNvSpPr/>
          <p:nvPr/>
        </p:nvSpPr>
        <p:spPr>
          <a:xfrm>
            <a:off x="109728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Capitalist Economy</a:t>
            </a:r>
            <a:endParaRPr lang="en-US" sz="1400" dirty="0"/>
          </a:p>
        </p:txBody>
      </p:sp>
      <p:sp>
        <p:nvSpPr>
          <p:cNvPr id="24" name="Shape 21"/>
          <p:cNvSpPr/>
          <p:nvPr/>
        </p:nvSpPr>
        <p:spPr>
          <a:xfrm>
            <a:off x="5029200" y="128587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25" name="Shape 22"/>
          <p:cNvSpPr/>
          <p:nvPr/>
        </p:nvSpPr>
        <p:spPr>
          <a:xfrm>
            <a:off x="4873752" y="133731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26" name="Shape 23"/>
          <p:cNvSpPr/>
          <p:nvPr/>
        </p:nvSpPr>
        <p:spPr>
          <a:xfrm>
            <a:off x="4937760" y="138874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27" name="Text 24"/>
          <p:cNvSpPr/>
          <p:nvPr/>
        </p:nvSpPr>
        <p:spPr>
          <a:xfrm>
            <a:off x="4892040" y="133731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5</a:t>
            </a:r>
            <a:endParaRPr lang="en-US" sz="1400" dirty="0"/>
          </a:p>
        </p:txBody>
      </p:sp>
      <p:sp>
        <p:nvSpPr>
          <p:cNvPr id="28" name="Text 25"/>
          <p:cNvSpPr/>
          <p:nvPr/>
        </p:nvSpPr>
        <p:spPr>
          <a:xfrm>
            <a:off x="5394960" y="133731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Socialist Economy</a:t>
            </a:r>
            <a:endParaRPr lang="en-US" sz="1400" dirty="0"/>
          </a:p>
        </p:txBody>
      </p:sp>
      <p:sp>
        <p:nvSpPr>
          <p:cNvPr id="29" name="Shape 26"/>
          <p:cNvSpPr/>
          <p:nvPr/>
        </p:nvSpPr>
        <p:spPr>
          <a:xfrm>
            <a:off x="5029200" y="205740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0" name="Shape 27"/>
          <p:cNvSpPr/>
          <p:nvPr/>
        </p:nvSpPr>
        <p:spPr>
          <a:xfrm>
            <a:off x="4873752" y="210883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1" name="Shape 28"/>
          <p:cNvSpPr/>
          <p:nvPr/>
        </p:nvSpPr>
        <p:spPr>
          <a:xfrm>
            <a:off x="4937760" y="216027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2" name="Text 29"/>
          <p:cNvSpPr/>
          <p:nvPr/>
        </p:nvSpPr>
        <p:spPr>
          <a:xfrm>
            <a:off x="4892040" y="210883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</a:t>
            </a:r>
            <a:endParaRPr lang="en-US" sz="1400" dirty="0"/>
          </a:p>
        </p:txBody>
      </p:sp>
      <p:sp>
        <p:nvSpPr>
          <p:cNvPr id="33" name="Text 30"/>
          <p:cNvSpPr/>
          <p:nvPr/>
        </p:nvSpPr>
        <p:spPr>
          <a:xfrm>
            <a:off x="5394960" y="210883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Mixed Economy</a:t>
            </a:r>
            <a:endParaRPr lang="en-US" sz="1400" dirty="0"/>
          </a:p>
        </p:txBody>
      </p:sp>
      <p:sp>
        <p:nvSpPr>
          <p:cNvPr id="34" name="Shape 31"/>
          <p:cNvSpPr/>
          <p:nvPr/>
        </p:nvSpPr>
        <p:spPr>
          <a:xfrm>
            <a:off x="5029200" y="2828925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35" name="Shape 32"/>
          <p:cNvSpPr/>
          <p:nvPr/>
        </p:nvSpPr>
        <p:spPr>
          <a:xfrm>
            <a:off x="4873752" y="2880360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36" name="Shape 33"/>
          <p:cNvSpPr/>
          <p:nvPr/>
        </p:nvSpPr>
        <p:spPr>
          <a:xfrm>
            <a:off x="4937760" y="2931795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37" name="Text 34"/>
          <p:cNvSpPr/>
          <p:nvPr/>
        </p:nvSpPr>
        <p:spPr>
          <a:xfrm>
            <a:off x="4892040" y="2880360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7</a:t>
            </a:r>
            <a:endParaRPr lang="en-US" sz="1400" dirty="0"/>
          </a:p>
        </p:txBody>
      </p:sp>
      <p:sp>
        <p:nvSpPr>
          <p:cNvPr id="38" name="Text 35"/>
          <p:cNvSpPr/>
          <p:nvPr/>
        </p:nvSpPr>
        <p:spPr>
          <a:xfrm>
            <a:off x="5394960" y="2880360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Quiz Time!</a:t>
            </a:r>
            <a:endParaRPr lang="en-US" sz="1400" dirty="0"/>
          </a:p>
        </p:txBody>
      </p:sp>
      <p:sp>
        <p:nvSpPr>
          <p:cNvPr id="39" name="Shape 36"/>
          <p:cNvSpPr/>
          <p:nvPr/>
        </p:nvSpPr>
        <p:spPr>
          <a:xfrm>
            <a:off x="5029200" y="3600450"/>
            <a:ext cx="3474720" cy="514350"/>
          </a:xfrm>
          <a:prstGeom prst="roundRect">
            <a:avLst>
              <a:gd name="adj" fmla="val 88889"/>
            </a:avLst>
          </a:prstGeom>
          <a:solidFill>
            <a:srgbClr val="E8FFEF"/>
          </a:solidFill>
          <a:ln w="12700">
            <a:solidFill>
              <a:srgbClr val="17A33E"/>
            </a:solidFill>
            <a:prstDash val="solid"/>
          </a:ln>
        </p:spPr>
      </p:sp>
      <p:sp>
        <p:nvSpPr>
          <p:cNvPr id="40" name="Shape 37"/>
          <p:cNvSpPr/>
          <p:nvPr/>
        </p:nvSpPr>
        <p:spPr>
          <a:xfrm>
            <a:off x="4873752" y="3651885"/>
            <a:ext cx="411480" cy="411480"/>
          </a:xfrm>
          <a:prstGeom prst="ellipse">
            <a:avLst/>
          </a:prstGeom>
          <a:solidFill>
            <a:srgbClr val="FFFFFF"/>
          </a:solidFill>
          <a:ln w="50800">
            <a:solidFill>
              <a:srgbClr val="FFFFFF"/>
            </a:solidFill>
            <a:prstDash val="solid"/>
          </a:ln>
        </p:spPr>
      </p:sp>
      <p:sp>
        <p:nvSpPr>
          <p:cNvPr id="41" name="Shape 38"/>
          <p:cNvSpPr/>
          <p:nvPr/>
        </p:nvSpPr>
        <p:spPr>
          <a:xfrm>
            <a:off x="4937760" y="3703320"/>
            <a:ext cx="320040" cy="308610"/>
          </a:xfrm>
          <a:prstGeom prst="ellipse">
            <a:avLst/>
          </a:prstGeom>
          <a:solidFill>
            <a:srgbClr val="17A33E"/>
          </a:solidFill>
          <a:ln w="50800">
            <a:solidFill>
              <a:srgbClr val="17A33E"/>
            </a:solidFill>
            <a:prstDash val="solid"/>
          </a:ln>
        </p:spPr>
      </p:sp>
      <p:sp>
        <p:nvSpPr>
          <p:cNvPr id="42" name="Text 39"/>
          <p:cNvSpPr/>
          <p:nvPr/>
        </p:nvSpPr>
        <p:spPr>
          <a:xfrm>
            <a:off x="4892040" y="3651885"/>
            <a:ext cx="4572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8</a:t>
            </a:r>
            <a:endParaRPr lang="en-US" sz="1400" dirty="0"/>
          </a:p>
        </p:txBody>
      </p:sp>
      <p:sp>
        <p:nvSpPr>
          <p:cNvPr id="43" name="Text 40"/>
          <p:cNvSpPr/>
          <p:nvPr/>
        </p:nvSpPr>
        <p:spPr>
          <a:xfrm>
            <a:off x="5394960" y="3651885"/>
            <a:ext cx="31089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b="1" dirty="0">
                <a:solidFill>
                  <a:srgbClr val="000000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Conclusion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BABU BANARASI DAS UNIVERSITY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7842564/pexels-photo-784256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01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What is an Economic System?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 economic system is how a society organizes the production, distribution, and consumption of goods and services. It's the set of rules, practices, and institutions that govern economic activity.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Key features include how resources are owned (private or public), how decisions are made (centralized or decentralized), and what motivates economic activity (profit or social welfare). Example: A feature of a market economy is private property rights.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Economic systems determine what gets produced, how it's produced, and who gets it. A well-functioning system can lead to prosperity and stability. Example: A system that encourages innovation can lead to economic growth.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The system determines how resources are allocated. For instance, does the government decide, or does the market through supply and demand? Example: Government deciding to provide healthcare to all.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6863176/pexels-photo-6863176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02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Types of Economic Systems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Emphasizes private ownership and free markets. Decisions are decentralized.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Emphasizes public ownership and central planning. Decisions are centralized.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Combines elements of both capitalism and socialism. Most modern economies are mixed.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Draw a flowchart visually representing the relationship between capitalist, socialist, and mixed economies, highlighting key features and characteristics of each.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8827300/pexels-photo-8827300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03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Capitalist Economy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 economic system where the means of production are privately owned and operated for profit. Prices and production are determined by supply and demand.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Private property, free markets, competition, and profit motive. Example: The United States, where businesses are largely privately owned.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Efficiency, innovation, and consumer choice. Example: Increased competition leads to lower prices and better products.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Inequality, market failures, and potential for exploitation. Example: A large gap between the rich and poor.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3141824/pexels-photo-33141824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04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Socialist Economy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 economic system where the means of production are owned and controlled by the state or the community as a whole.  Resources are allocated based on need rather than profit.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Public ownership, central planning, income redistribution, and social welfare. Example: Cuba, where the government controls many industries.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Greater equality, reduced poverty, and provision of essential services. Example: Universal healthcare and education.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Inefficiency, lack of innovation, and limited consumer choice. Example: Potential for shortages and lack of responsiveness to consumer demands.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33166086/pexels-photo-33166086.pn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05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Mixed Economy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An economic system that combines elements of both capitalism and socialism. It features private and public ownership, and government intervention in the economy.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Private and public sectors, government regulation, and social safety nets. Example: Most Western European countries, where there are strong welfare states.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Balance between efficiency and equity, social welfare, and economic stability. Example: Reduced inequality compared to pure capitalism.</a:t>
            </a:r>
            <a:endParaRPr lang="en-US" sz="1200" dirty="0"/>
          </a:p>
          <a:p>
            <a:pPr marL="342900" indent="-342900">
              <a:lnSpc>
                <a:spcPts val="2000"/>
              </a:lnSpc>
              <a:spcAft>
                <a:spcPts val="1200"/>
              </a:spcAft>
              <a:buSzPct val="100000"/>
              <a:buFont typeface="+mj-lt"/>
              <a:buAutoNum type="arabicPeriod" startAt="1"/>
            </a:pPr>
            <a:r>
              <a:rPr lang="en-US" sz="1200" dirty="0">
                <a:solidFill>
                  <a:srgbClr val="000000"/>
                </a:solidFill>
                <a:latin typeface="Plus Jakarta Sans Light" pitchFamily="34" charset="0"/>
                <a:ea typeface="Plus Jakarta Sans Light" pitchFamily="34" charset="-122"/>
                <a:cs typeface="Plus Jakarta Sans Light" pitchFamily="34" charset="-120"/>
              </a:rPr>
              <a:t>Compromises, potential for bureaucracy, and difficulty in balancing competing interests. Example: High taxes and regulations can stifle economic growth.</a:t>
            </a: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7114267/pexels-photo-7114267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06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57200" y="668655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lnSpc>
                <a:spcPts val="3500"/>
              </a:lnSpc>
              <a:buNone/>
            </a:pPr>
            <a:r>
              <a:rPr lang="en-US" sz="3300" b="1" dirty="0">
                <a:solidFill>
                  <a:srgbClr val="17A33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Quiz Time!</a:t>
            </a:r>
            <a:endParaRPr lang="en-US" sz="3300" dirty="0"/>
          </a:p>
        </p:txBody>
      </p:sp>
      <p:sp>
        <p:nvSpPr>
          <p:cNvPr id="4" name="Text 1"/>
          <p:cNvSpPr/>
          <p:nvPr/>
        </p:nvSpPr>
        <p:spPr>
          <a:xfrm>
            <a:off x="457200" y="1285875"/>
            <a:ext cx="5943600" cy="2743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000"/>
              </a:lnSpc>
              <a:buNone/>
            </a:pPr>
            <a:endParaRPr lang="en-US" sz="1200" dirty="0"/>
          </a:p>
        </p:txBody>
      </p:sp>
      <p:sp>
        <p:nvSpPr>
          <p:cNvPr id="5" name="Shape 2"/>
          <p:cNvSpPr/>
          <p:nvPr/>
        </p:nvSpPr>
        <p:spPr>
          <a:xfrm>
            <a:off x="7086600" y="1388745"/>
            <a:ext cx="1920240" cy="2931795"/>
          </a:xfrm>
          <a:prstGeom prst="rect">
            <a:avLst>
              <a:gd name="adj" fmla="val 9524"/>
            </a:avLst>
          </a:prstGeom>
          <a:solidFill>
            <a:srgbClr val="FFFFFF"/>
          </a:solidFill>
          <a:ln/>
        </p:spPr>
      </p:sp>
      <p:pic>
        <p:nvPicPr>
          <p:cNvPr id="6" name="Image 1" descr="https://images.pexels.com/photos/6898862/pexels-photo-6898862.jpeg?auto=compress&amp;cs=tinysrgb&amp;fit=crop&amp;h=1200&amp;w=800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0" y="1440180"/>
            <a:ext cx="1828800" cy="2828925"/>
          </a:xfrm>
          <a:prstGeom prst="rect">
            <a:avLst/>
          </a:prstGeom>
        </p:spPr>
      </p:pic>
      <p:sp>
        <p:nvSpPr>
          <p:cNvPr id="7" name="Shape 3"/>
          <p:cNvSpPr/>
          <p:nvPr/>
        </p:nvSpPr>
        <p:spPr>
          <a:xfrm>
            <a:off x="0" y="4629150"/>
            <a:ext cx="9144000" cy="0"/>
          </a:xfrm>
          <a:prstGeom prst="line">
            <a:avLst/>
          </a:prstGeom>
          <a:noFill/>
          <a:ln w="12700">
            <a:solidFill>
              <a:srgbClr val="A9A9A9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457200" y="4732020"/>
            <a:ext cx="27432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dirty="0">
                <a:solidFill>
                  <a:srgbClr val="000000"/>
                </a:solidFill>
                <a:latin typeface="Plus Jakarta Sans SemiBold" pitchFamily="34" charset="0"/>
                <a:ea typeface="Plus Jakarta Sans SemiBold" pitchFamily="34" charset="-122"/>
                <a:cs typeface="Plus Jakarta Sans SemiBold" pitchFamily="34" charset="-120"/>
              </a:rPr>
              <a:t>07</a:t>
            </a:r>
            <a:endParaRPr lang="en-US" sz="1500" dirty="0"/>
          </a:p>
        </p:txBody>
      </p:sp>
      <p:sp>
        <p:nvSpPr>
          <p:cNvPr id="9" name="Text 5"/>
          <p:cNvSpPr/>
          <p:nvPr/>
        </p:nvSpPr>
        <p:spPr>
          <a:xfrm>
            <a:off x="7223760" y="3960495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Pexels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2025-07-27T06:00:19Z</dcterms:created>
  <dcterms:modified xsi:type="dcterms:W3CDTF">2025-07-27T06:00:19Z</dcterms:modified>
</cp:coreProperties>
</file>