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image" Target="../media/image-10-2.png"/><Relationship Id="rId3" Type="http://schemas.openxmlformats.org/officeDocument/2006/relationships/image" Target="../media/image-10-2.png"/><Relationship Id="rId4" Type="http://schemas.openxmlformats.org/officeDocument/2006/relationships/image" Target="../media/image-10-2.png"/><Relationship Id="rId5" Type="http://schemas.openxmlformats.org/officeDocument/2006/relationships/image" Target="../media/image-10-2.png"/><Relationship Id="rId6" Type="http://schemas.openxmlformats.org/officeDocument/2006/relationships/image" Target="../media/image-10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image" Target="../media/image-11-2.png"/><Relationship Id="rId3" Type="http://schemas.openxmlformats.org/officeDocument/2006/relationships/image" Target="../media/image-11-2.png"/><Relationship Id="rId4" Type="http://schemas.openxmlformats.org/officeDocument/2006/relationships/image" Target="../media/image-11-2.png"/><Relationship Id="rId5" Type="http://schemas.openxmlformats.org/officeDocument/2006/relationships/image" Target="../media/image-11-2.png"/><Relationship Id="rId6" Type="http://schemas.openxmlformats.org/officeDocument/2006/relationships/image" Target="../media/image-11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png"/><Relationship Id="rId2" Type="http://schemas.openxmlformats.org/officeDocument/2006/relationships/image" Target="../media/image-12-2.png"/><Relationship Id="rId3" Type="http://schemas.openxmlformats.org/officeDocument/2006/relationships/image" Target="../media/image-12-2.png"/><Relationship Id="rId4" Type="http://schemas.openxmlformats.org/officeDocument/2006/relationships/image" Target="../media/image-12-2.png"/><Relationship Id="rId5" Type="http://schemas.openxmlformats.org/officeDocument/2006/relationships/image" Target="../media/image-12-2.png"/><Relationship Id="rId6" Type="http://schemas.openxmlformats.org/officeDocument/2006/relationships/image" Target="../media/image-12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image" Target="../media/image-13-2.png"/><Relationship Id="rId3" Type="http://schemas.openxmlformats.org/officeDocument/2006/relationships/image" Target="../media/image-13-2.png"/><Relationship Id="rId4" Type="http://schemas.openxmlformats.org/officeDocument/2006/relationships/image" Target="../media/image-13-2.png"/><Relationship Id="rId5" Type="http://schemas.openxmlformats.org/officeDocument/2006/relationships/image" Target="../media/image-13-2.png"/><Relationship Id="rId6" Type="http://schemas.openxmlformats.org/officeDocument/2006/relationships/image" Target="../media/image-13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3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3.png"/><Relationship Id="rId7" Type="http://schemas.openxmlformats.org/officeDocument/2006/relationships/image" Target="../media/image-2-2.png"/><Relationship Id="rId8" Type="http://schemas.openxmlformats.org/officeDocument/2006/relationships/image" Target="../media/image-2-2.png"/><Relationship Id="rId9" Type="http://schemas.openxmlformats.org/officeDocument/2006/relationships/image" Target="../media/image-2-3.png"/><Relationship Id="rId10" Type="http://schemas.openxmlformats.org/officeDocument/2006/relationships/image" Target="../media/image-2-2.png"/><Relationship Id="rId11" Type="http://schemas.openxmlformats.org/officeDocument/2006/relationships/slideLayout" Target="../slideLayouts/slideLayout1.xml"/><Relationship Id="rId1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image" Target="../media/image-4-2.png"/><Relationship Id="rId3" Type="http://schemas.openxmlformats.org/officeDocument/2006/relationships/image" Target="../media/image-4-2.png"/><Relationship Id="rId4" Type="http://schemas.openxmlformats.org/officeDocument/2006/relationships/image" Target="../media/image-4-2.png"/><Relationship Id="rId5" Type="http://schemas.openxmlformats.org/officeDocument/2006/relationships/image" Target="../media/image-4-2.png"/><Relationship Id="rId6" Type="http://schemas.openxmlformats.org/officeDocument/2006/relationships/image" Target="../media/image-4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image" Target="../media/image-5-2.png"/><Relationship Id="rId3" Type="http://schemas.openxmlformats.org/officeDocument/2006/relationships/image" Target="../media/image-5-2.png"/><Relationship Id="rId4" Type="http://schemas.openxmlformats.org/officeDocument/2006/relationships/image" Target="../media/image-5-2.png"/><Relationship Id="rId5" Type="http://schemas.openxmlformats.org/officeDocument/2006/relationships/image" Target="../media/image-5-2.png"/><Relationship Id="rId6" Type="http://schemas.openxmlformats.org/officeDocument/2006/relationships/image" Target="../media/image-5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image" Target="../media/image-6-2.png"/><Relationship Id="rId3" Type="http://schemas.openxmlformats.org/officeDocument/2006/relationships/image" Target="../media/image-6-2.png"/><Relationship Id="rId4" Type="http://schemas.openxmlformats.org/officeDocument/2006/relationships/image" Target="../media/image-6-2.png"/><Relationship Id="rId5" Type="http://schemas.openxmlformats.org/officeDocument/2006/relationships/image" Target="../media/image-6-2.png"/><Relationship Id="rId6" Type="http://schemas.openxmlformats.org/officeDocument/2006/relationships/image" Target="../media/image-6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image" Target="../media/image-7-2.png"/><Relationship Id="rId3" Type="http://schemas.openxmlformats.org/officeDocument/2006/relationships/image" Target="../media/image-7-2.png"/><Relationship Id="rId4" Type="http://schemas.openxmlformats.org/officeDocument/2006/relationships/image" Target="../media/image-7-2.png"/><Relationship Id="rId5" Type="http://schemas.openxmlformats.org/officeDocument/2006/relationships/image" Target="../media/image-7-2.png"/><Relationship Id="rId6" Type="http://schemas.openxmlformats.org/officeDocument/2006/relationships/image" Target="../media/image-7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image" Target="../media/image-8-2.png"/><Relationship Id="rId3" Type="http://schemas.openxmlformats.org/officeDocument/2006/relationships/image" Target="../media/image-8-2.png"/><Relationship Id="rId4" Type="http://schemas.openxmlformats.org/officeDocument/2006/relationships/image" Target="../media/image-8-2.png"/><Relationship Id="rId5" Type="http://schemas.openxmlformats.org/officeDocument/2006/relationships/image" Target="../media/image-8-2.png"/><Relationship Id="rId6" Type="http://schemas.openxmlformats.org/officeDocument/2006/relationships/image" Target="../media/image-8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image" Target="../media/image-9-2.png"/><Relationship Id="rId3" Type="http://schemas.openxmlformats.org/officeDocument/2006/relationships/image" Target="../media/image-9-2.png"/><Relationship Id="rId4" Type="http://schemas.openxmlformats.org/officeDocument/2006/relationships/image" Target="../media/image-9-2.png"/><Relationship Id="rId5" Type="http://schemas.openxmlformats.org/officeDocument/2006/relationships/image" Target="../media/image-9-2.png"/><Relationship Id="rId6" Type="http://schemas.openxmlformats.org/officeDocument/2006/relationships/image" Target="../media/image-9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1285875"/>
            <a:ext cx="6400800" cy="154305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ctr" indent="0" marL="0">
              <a:buNone/>
            </a:pPr>
            <a:r>
              <a:rPr lang="en-US" sz="4000" b="1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Edge AI: Unleashing Intelligence at the Source</a:t>
            </a:r>
            <a:endParaRPr lang="en-US" sz="4000" dirty="0"/>
          </a:p>
        </p:txBody>
      </p:sp>
      <p:sp>
        <p:nvSpPr>
          <p:cNvPr id="3" name="Text 1"/>
          <p:cNvSpPr/>
          <p:nvPr/>
        </p:nvSpPr>
        <p:spPr>
          <a:xfrm>
            <a:off x="1371600" y="2983230"/>
            <a:ext cx="64008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Empowering User Experiences by Bringing AI Closer</a:t>
            </a:r>
            <a:endParaRPr lang="en-US" sz="15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Overcoming Challenges: Edge AI Implementation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Resource Constraints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Edge devices have limited compute power, memory, and battery life, requiring optimized AI models.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Connectivity Issues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Unreliable network connectivity can disrupt edge AI services, requiring robust and resilient solutions.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Security Vulnerabilities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Edge devices are vulnerable to security threats, requiring proactive security measures.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Management Complexity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Managing a large fleet of edge devices can be complex, requiring centralized management tools.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Skills Gap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Developing and deploying edge AI applications requires specialized skills, requiring training and education.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Future of AI: Edge and Cloud Synergy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Hybrid Architectures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Hybrid architectures combine edge and cloud computing to leverage the strengths of both approaches.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Cloud-Based Training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AI models are trained in the cloud using large datasets, and then deployed to edge devices for inference.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Edge-Based Inference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Inference is performed on edge devices for real-time responsiveness and personalized experiences.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Data Aggregation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Aggregated data from edge devices is sent to the cloud for further analysis and model refinement.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Orchestration Platforms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Orchestration platforms manage the deployment and execution of AI models across edge and cloud environments.</a:t>
            </a:r>
            <a:endParaRPr lang="en-US" sz="1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Embrace the Edge: A Call to Action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Explore Applications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Identify opportunities to apply Edge AI in your field of study or future career endeavors.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Develop Skills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Acquire the skills needed to develop and deploy Edge AI applications.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Contribute to Research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Participate in research and development efforts to advance the field of Edge AI.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Promote Adoption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Advocate for the adoption of Edge AI in your community and industry.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Shape the Future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Help shape the future of Edge AI by addressing its challenges and maximizing its potential.</a:t>
            </a:r>
            <a:endParaRPr lang="en-US" sz="1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Gratitude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 you for attending this presentation on Edge AI. We hope you found it informative.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Further Inquiry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Please feel free to reach out with any questions or comments you may have.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Continued Learning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encourage you to continue exploring the exciting possibilities of Edge AI.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Collaboration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Let's collaborate to bring intelligence closer to the user and transform the world.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The End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 you!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4008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Edge Revolution: A New Paradigm</a:t>
            </a:r>
            <a:endParaRPr lang="en-US" sz="1200" dirty="0"/>
          </a:p>
        </p:txBody>
      </p:sp>
      <p:pic>
        <p:nvPicPr>
          <p:cNvPr id="6" name="Image 1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720" y="1285875"/>
            <a:ext cx="457200" cy="41148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347472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1400" dirty="0"/>
          </a:p>
        </p:txBody>
      </p:sp>
      <p:sp>
        <p:nvSpPr>
          <p:cNvPr id="8" name="Text 4"/>
          <p:cNvSpPr/>
          <p:nvPr/>
        </p:nvSpPr>
        <p:spPr>
          <a:xfrm>
            <a:off x="393192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Why Edge AI? Addressing Core Challenges</a:t>
            </a:r>
            <a:endParaRPr lang="en-US" sz="1200" dirty="0"/>
          </a:p>
        </p:txBody>
      </p:sp>
      <p:pic>
        <p:nvPicPr>
          <p:cNvPr id="9" name="Image 2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9360" y="1285875"/>
            <a:ext cx="457200" cy="41148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630936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676656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Bringing Intelligence Closer: Core Components</a:t>
            </a:r>
            <a:endParaRPr lang="en-US" sz="1200" dirty="0"/>
          </a:p>
        </p:txBody>
      </p:sp>
      <p:pic>
        <p:nvPicPr>
          <p:cNvPr id="12" name="Image 3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080" y="2314575"/>
            <a:ext cx="457200" cy="41148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64008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1400" dirty="0"/>
          </a:p>
        </p:txBody>
      </p:sp>
      <p:sp>
        <p:nvSpPr>
          <p:cNvPr id="14" name="Text 8"/>
          <p:cNvSpPr/>
          <p:nvPr/>
        </p:nvSpPr>
        <p:spPr>
          <a:xfrm>
            <a:off x="109728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Real-World Applications: Transforming Industries</a:t>
            </a:r>
            <a:endParaRPr lang="en-US" sz="1200" dirty="0"/>
          </a:p>
        </p:txBody>
      </p:sp>
      <p:pic>
        <p:nvPicPr>
          <p:cNvPr id="15" name="Image 4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4720" y="2314575"/>
            <a:ext cx="457200" cy="41148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347472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</a:t>
            </a:r>
            <a:endParaRPr lang="en-US" sz="1400" dirty="0"/>
          </a:p>
        </p:txBody>
      </p:sp>
      <p:sp>
        <p:nvSpPr>
          <p:cNvPr id="17" name="Text 10"/>
          <p:cNvSpPr/>
          <p:nvPr/>
        </p:nvSpPr>
        <p:spPr>
          <a:xfrm>
            <a:off x="393192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Power of Proximity: Enhanced User Experiences</a:t>
            </a:r>
            <a:endParaRPr lang="en-US" sz="1200" dirty="0"/>
          </a:p>
        </p:txBody>
      </p:sp>
      <p:pic>
        <p:nvPicPr>
          <p:cNvPr id="18" name="Image 5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9360" y="2314575"/>
            <a:ext cx="457200" cy="411480"/>
          </a:xfrm>
          <a:prstGeom prst="rect">
            <a:avLst/>
          </a:prstGeom>
        </p:spPr>
      </p:pic>
      <p:sp>
        <p:nvSpPr>
          <p:cNvPr id="19" name="Text 11"/>
          <p:cNvSpPr/>
          <p:nvPr/>
        </p:nvSpPr>
        <p:spPr>
          <a:xfrm>
            <a:off x="630936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06</a:t>
            </a:r>
            <a:endParaRPr lang="en-US" sz="1400" dirty="0"/>
          </a:p>
        </p:txBody>
      </p:sp>
      <p:sp>
        <p:nvSpPr>
          <p:cNvPr id="20" name="Text 12"/>
          <p:cNvSpPr/>
          <p:nvPr/>
        </p:nvSpPr>
        <p:spPr>
          <a:xfrm>
            <a:off x="676656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Edge AI Security: Protecting User Data</a:t>
            </a:r>
            <a:endParaRPr lang="en-US" sz="1200" dirty="0"/>
          </a:p>
        </p:txBody>
      </p:sp>
      <p:pic>
        <p:nvPicPr>
          <p:cNvPr id="21" name="Image 6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0080" y="3343275"/>
            <a:ext cx="457200" cy="411480"/>
          </a:xfrm>
          <a:prstGeom prst="rect">
            <a:avLst/>
          </a:prstGeom>
        </p:spPr>
      </p:pic>
      <p:sp>
        <p:nvSpPr>
          <p:cNvPr id="22" name="Text 13"/>
          <p:cNvSpPr/>
          <p:nvPr/>
        </p:nvSpPr>
        <p:spPr>
          <a:xfrm>
            <a:off x="64008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07</a:t>
            </a:r>
            <a:endParaRPr lang="en-US" sz="1400" dirty="0"/>
          </a:p>
        </p:txBody>
      </p:sp>
      <p:sp>
        <p:nvSpPr>
          <p:cNvPr id="23" name="Text 14"/>
          <p:cNvSpPr/>
          <p:nvPr/>
        </p:nvSpPr>
        <p:spPr>
          <a:xfrm>
            <a:off x="109728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Overcoming Challenges: Edge AI Implementation</a:t>
            </a:r>
            <a:endParaRPr lang="en-US" sz="1200" dirty="0"/>
          </a:p>
        </p:txBody>
      </p:sp>
      <p:pic>
        <p:nvPicPr>
          <p:cNvPr id="24" name="Image 7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74720" y="3343275"/>
            <a:ext cx="457200" cy="411480"/>
          </a:xfrm>
          <a:prstGeom prst="rect">
            <a:avLst/>
          </a:prstGeom>
        </p:spPr>
      </p:pic>
      <p:sp>
        <p:nvSpPr>
          <p:cNvPr id="25" name="Text 15"/>
          <p:cNvSpPr/>
          <p:nvPr/>
        </p:nvSpPr>
        <p:spPr>
          <a:xfrm>
            <a:off x="347472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08</a:t>
            </a:r>
            <a:endParaRPr lang="en-US" sz="1400" dirty="0"/>
          </a:p>
        </p:txBody>
      </p:sp>
      <p:sp>
        <p:nvSpPr>
          <p:cNvPr id="26" name="Text 16"/>
          <p:cNvSpPr/>
          <p:nvPr/>
        </p:nvSpPr>
        <p:spPr>
          <a:xfrm>
            <a:off x="393192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Future of AI: Edge and Cloud Synergy</a:t>
            </a:r>
            <a:endParaRPr lang="en-US" sz="1200" dirty="0"/>
          </a:p>
        </p:txBody>
      </p:sp>
      <p:pic>
        <p:nvPicPr>
          <p:cNvPr id="27" name="Image 8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09360" y="3343275"/>
            <a:ext cx="457200" cy="411480"/>
          </a:xfrm>
          <a:prstGeom prst="rect">
            <a:avLst/>
          </a:prstGeom>
        </p:spPr>
      </p:pic>
      <p:sp>
        <p:nvSpPr>
          <p:cNvPr id="28" name="Text 17"/>
          <p:cNvSpPr/>
          <p:nvPr/>
        </p:nvSpPr>
        <p:spPr>
          <a:xfrm>
            <a:off x="630936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09</a:t>
            </a:r>
            <a:endParaRPr lang="en-US" sz="1400" dirty="0"/>
          </a:p>
        </p:txBody>
      </p:sp>
      <p:sp>
        <p:nvSpPr>
          <p:cNvPr id="29" name="Text 18"/>
          <p:cNvSpPr/>
          <p:nvPr/>
        </p:nvSpPr>
        <p:spPr>
          <a:xfrm>
            <a:off x="676656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Embrace the Edge: A Call to Action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4008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Edge Revolution: A New Paradigm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Proximity Matters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Edge AI brings intelligence closer to the user, reducing latency and improving responsiveness for real-time applications.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Decentralized Power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By processing data locally, Edge AI reduces reliance on cloud infrastructure, enhancing privacy and security.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Enhanced User Experience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Edge AI delivers faster, more reliable, and personalized experiences, transforming how we interact with technology.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Unlocking New Possibilities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From autonomous vehicles to smart factories, Edge AI is driving innovation across industries.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Efficiency Redefined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Edge AI optimizes resource utilization, minimizing bandwidth consumption and energy expenditure.</a:t>
            </a:r>
            <a:endParaRPr 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Why Edge AI? Addressing Core Challenges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Latency Bottleneck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Cloud-based AI suffers from latency issues due to network delays, hindering real-time performance. 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Bandwidth Constraints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Transmitting vast amounts of data to the cloud consumes significant bandwidth and increases costs.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Privacy Concerns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Centralized data processing raises privacy concerns as sensitive data is stored and processed in the cloud.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Reliability Risks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Cloud outages and network disruptions can disrupt AI services, impacting critical applications.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Scalability Limitations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Scaling cloud-based AI can be complex and expensive, limiting its adoption in resource-constrained environments.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Bringing Intelligence Closer: Core Components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Edge Devices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Edge devices like smartphones, sensors, and IoT gateways provide the compute power for local processing. 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AI Accelerators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Specialized hardware accelerators like GPUs and TPUs enhance the performance of AI models on edge devices.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Edge Computing Platforms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Edge computing platforms provide the software infrastructure for deploying and managing AI models at the edge.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Connectivity Solutions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Reliable connectivity solutions like 5G and Wi-Fi 6 enable seamless communication between edge devices and the cloud.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AI Algorithms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Optimized AI algorithms are designed to run efficiently on resource-constrained edge devices.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Real-World Applications: Transforming Industries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Autonomous Vehicles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Edge AI enables real-time decision-making for self-driving cars, improving safety and efficiency.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Smart Manufacturing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Edge AI optimizes production processes, detects defects, and improves worker safety in smart factories.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Healthcare Revolution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Edge AI enables remote patient monitoring, personalized medicine, and faster diagnosis in healthcare.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Retail Innovation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Edge AI personalizes shopping experiences, optimizes inventory management, and reduces fraud in retail.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Smart Cities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Edge AI improves traffic management, enhances public safety, and optimizes resource utilization in smart cities.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Power of Proximity: Enhanced User Experiences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Real-Time Responsiveness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Edge AI minimizes latency, enabling real-time interactions and seamless user experiences.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Personalized Insights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Edge AI analyzes local data to provide personalized recommendations and insights tailored to individual needs.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Context-Aware Services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Edge AI understands the user's context, delivering relevant and timely services based on their location and activities.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Interactive Engagement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Edge AI enables natural and intuitive interactions through voice, gesture, and other modalities.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Adaptive Learning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Edge AI learns from user interactions, continuously improving its performance and personalization over time.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Edge AI Security: Protecting User Data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Data Localization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Edge AI keeps sensitive data local, reducing the risk of data breaches and unauthorized access.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Secure Enclaves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Secure enclaves protect AI models and data from tampering and unauthorized access on edge devices.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Federated Learning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Federated learning enables collaborative model training without sharing raw data, preserving user privacy.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Differential Privacy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Differential privacy adds noise to data to protect individual privacy while enabling aggregate analysis.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Robust Authentication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Strong authentication mechanisms ensure that only authorized users and devices can access edge AI services.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2025-04-22T11:25:45Z</dcterms:created>
  <dcterms:modified xsi:type="dcterms:W3CDTF">2025-04-22T11:25:45Z</dcterms:modified>
</cp:coreProperties>
</file>