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images.pexels.com/photos/6325977/pexels-photo-6325977.jpeg?auto=compress&amp;cs=tinysrgb&amp;fit=crop&amp;h=1200&amp;w=800" TargetMode="External"/><Relationship Id="rId1" Type="http://schemas.openxmlformats.org/officeDocument/2006/relationships/image" Target="../media/image-1-1.jpe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jpe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jpe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jpe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jpe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jpe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images.pexels.com/photos/6325977/pexels-photo-6325977.jpeg?auto=compress&amp;cs=tinysrgb&amp;fit=crop&amp;h=1200&amp;w=800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3657600" cy="514350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4114800" y="2314575"/>
            <a:ext cx="4572000" cy="257175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32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Education and Opportunity
</a:t>
            </a:r>
            <a:pPr indent="0" marL="0">
              <a:lnSpc>
                <a:spcPts val="15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Exploring the Landscape of Higher Education</a:t>
            </a:r>
            <a:endParaRPr lang="en-US" sz="3200" dirty="0"/>
          </a:p>
        </p:txBody>
      </p:sp>
      <p:sp>
        <p:nvSpPr>
          <p:cNvPr id="5" name="Text 2"/>
          <p:cNvSpPr/>
          <p:nvPr/>
        </p:nvSpPr>
        <p:spPr>
          <a:xfrm>
            <a:off x="2743200" y="4754880"/>
            <a:ext cx="1828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u="sng" dirty="0">
                <a:solidFill>
                  <a:srgbClr val="FFFFFF"/>
                </a:solidFill>
                <a:hlinkClick r:id="rId2" invalidUrl="" action="" tgtFrame="" tooltip="Pexel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Photo by Pexels</a:t>
            </a:r>
            <a:endParaRPr lang="en-US" sz="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914400" y="514350"/>
            <a:ext cx="2286000" cy="91440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Table of Contents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3749040" y="36576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01</a:t>
            </a:r>
            <a:endParaRPr lang="en-US" sz="1200" dirty="0"/>
          </a:p>
        </p:txBody>
      </p:sp>
      <p:sp>
        <p:nvSpPr>
          <p:cNvPr id="5" name="Text 3"/>
          <p:cNvSpPr/>
          <p:nvPr/>
        </p:nvSpPr>
        <p:spPr>
          <a:xfrm>
            <a:off x="4206240" y="36576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Education Transformation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3749040" y="73152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02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4206240" y="73152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Access &amp; Equity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3749040" y="109728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03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4206240" y="109728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Educational Attainment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3749040" y="146304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04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4206240" y="146304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Challenges Ahead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3749040" y="182880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05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4206240" y="182880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Thank You!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images.pexels.com/photos/6941996/pexels-photo-6941996.jpeg?auto=compress&amp;cs=tinysrgb&amp;fit=crop&amp;h=1200&amp;w=800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0040" y="0"/>
            <a:ext cx="3337560" cy="5143500"/>
          </a:xfrm>
          <a:prstGeom prst="rect">
            <a:avLst/>
          </a:prstGeom>
        </p:spPr>
      </p:pic>
      <p:pic>
        <p:nvPicPr>
          <p:cNvPr id="4" name="Image 1" descr="https://djgurnpwsdoqjscwqbsj.supabase.co/storage/v1/object/public/users_file_magicslides_io/grayscale_image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06240" y="1800225"/>
            <a:ext cx="365760" cy="365760"/>
          </a:xfrm>
          <a:prstGeom prst="rect">
            <a:avLst/>
          </a:prstGeom>
        </p:spPr>
      </p:pic>
      <p:sp>
        <p:nvSpPr>
          <p:cNvPr id="5" name="Shape 1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6" name="Shape 2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7" name="Text 3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</a:t>
            </a:r>
            <a:endParaRPr lang="en-US" sz="1800" dirty="0"/>
          </a:p>
        </p:txBody>
      </p:sp>
      <p:sp>
        <p:nvSpPr>
          <p:cNvPr id="8" name="Text 4"/>
          <p:cNvSpPr/>
          <p:nvPr/>
        </p:nvSpPr>
        <p:spPr>
          <a:xfrm>
            <a:off x="4114800" y="925830"/>
            <a:ext cx="438912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Education Transformation</a:t>
            </a:r>
            <a:endParaRPr lang="en-US" sz="2800" dirty="0"/>
          </a:p>
        </p:txBody>
      </p:sp>
      <p:sp>
        <p:nvSpPr>
          <p:cNvPr id="9" name="Text 5"/>
          <p:cNvSpPr/>
          <p:nvPr/>
        </p:nvSpPr>
        <p:spPr>
          <a:xfrm>
            <a:off x="4572000" y="1697355"/>
            <a:ext cx="374904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Unveiling the New Era of Learning</a:t>
            </a:r>
            <a:endParaRPr lang="en-US" sz="1600" dirty="0"/>
          </a:p>
        </p:txBody>
      </p:sp>
      <p:sp>
        <p:nvSpPr>
          <p:cNvPr id="10" name="Text 6"/>
          <p:cNvSpPr/>
          <p:nvPr/>
        </p:nvSpPr>
        <p:spPr>
          <a:xfrm>
            <a:off x="4114800" y="2160270"/>
            <a:ext cx="4389120" cy="23145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Witnessing an unparalleled surge in higher education enrollment, driven by evolving societal needs and technological advancements. Access to education reshapes destinies globally.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Navigating the dynamic world of higher education, adapting to new challenges and embracing innovative approaches to enhance learning outcomes.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Connecting learners across borders, fostering collaboration, and promoting cross-cultural understanding through global educational initiatives and exchange programs. Knowledge knows no boundaries.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Embracing continuous education as a necessity for personal and professional growth, adapting to the ever-changing demands of the modern workforce and knowledge economy.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images.pexels.com/photos/7252286/pexels-photo-7252286.jpeg?auto=compress&amp;cs=tinysrgb&amp;fit=crop&amp;h=1200&amp;w=800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0040" y="0"/>
            <a:ext cx="3337560" cy="5143500"/>
          </a:xfrm>
          <a:prstGeom prst="rect">
            <a:avLst/>
          </a:prstGeom>
        </p:spPr>
      </p:pic>
      <p:pic>
        <p:nvPicPr>
          <p:cNvPr id="4" name="Image 1" descr="https://djgurnpwsdoqjscwqbsj.supabase.co/storage/v1/object/public/users_file_magicslides_io/grayscale_image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06240" y="1800225"/>
            <a:ext cx="365760" cy="365760"/>
          </a:xfrm>
          <a:prstGeom prst="rect">
            <a:avLst/>
          </a:prstGeom>
        </p:spPr>
      </p:pic>
      <p:sp>
        <p:nvSpPr>
          <p:cNvPr id="5" name="Shape 1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6" name="Shape 2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7" name="Text 3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2</a:t>
            </a:r>
            <a:endParaRPr lang="en-US" sz="1800" dirty="0"/>
          </a:p>
        </p:txBody>
      </p:sp>
      <p:sp>
        <p:nvSpPr>
          <p:cNvPr id="8" name="Text 4"/>
          <p:cNvSpPr/>
          <p:nvPr/>
        </p:nvSpPr>
        <p:spPr>
          <a:xfrm>
            <a:off x="4114800" y="925830"/>
            <a:ext cx="438912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Access &amp; Equity</a:t>
            </a:r>
            <a:endParaRPr lang="en-US" sz="2800" dirty="0"/>
          </a:p>
        </p:txBody>
      </p:sp>
      <p:sp>
        <p:nvSpPr>
          <p:cNvPr id="9" name="Text 5"/>
          <p:cNvSpPr/>
          <p:nvPr/>
        </p:nvSpPr>
        <p:spPr>
          <a:xfrm>
            <a:off x="4572000" y="1697355"/>
            <a:ext cx="374904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Democratizing Opportunities for All</a:t>
            </a:r>
            <a:endParaRPr lang="en-US" sz="1600" dirty="0"/>
          </a:p>
        </p:txBody>
      </p:sp>
      <p:sp>
        <p:nvSpPr>
          <p:cNvPr id="10" name="Text 6"/>
          <p:cNvSpPr/>
          <p:nvPr/>
        </p:nvSpPr>
        <p:spPr>
          <a:xfrm>
            <a:off x="4114800" y="2160270"/>
            <a:ext cx="4389120" cy="23145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Addressing disparities in educational access and ensuring equitable opportunities for all students, regardless of their socioeconomic background or geographic location. Education empowers all.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Promoting inclusivity in higher education institutions, creating supportive environments for students from diverse backgrounds, and celebrating the richness of human experience. Diversity enriches learning.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Expanding financial aid programs to alleviate the burden of tuition costs, making higher education more affordable and accessible for students from low-income families. Affordability unlocks potential.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Implementing policy measures to level the playing field, addressing systemic barriers to educational access, and promoting social mobility through higher education initiatives. Policy shapes opportunities.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images.pexels.com/photos/1943045/pexels-photo-1943045.jpeg?auto=compress&amp;cs=tinysrgb&amp;fit=crop&amp;h=1200&amp;w=800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0040" y="0"/>
            <a:ext cx="3337560" cy="5143500"/>
          </a:xfrm>
          <a:prstGeom prst="rect">
            <a:avLst/>
          </a:prstGeom>
        </p:spPr>
      </p:pic>
      <p:pic>
        <p:nvPicPr>
          <p:cNvPr id="4" name="Image 1" descr="https://djgurnpwsdoqjscwqbsj.supabase.co/storage/v1/object/public/users_file_magicslides_io/grayscale_image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06240" y="1800225"/>
            <a:ext cx="365760" cy="365760"/>
          </a:xfrm>
          <a:prstGeom prst="rect">
            <a:avLst/>
          </a:prstGeom>
        </p:spPr>
      </p:pic>
      <p:sp>
        <p:nvSpPr>
          <p:cNvPr id="5" name="Shape 1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6" name="Shape 2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7" name="Text 3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3</a:t>
            </a:r>
            <a:endParaRPr lang="en-US" sz="1800" dirty="0"/>
          </a:p>
        </p:txBody>
      </p:sp>
      <p:sp>
        <p:nvSpPr>
          <p:cNvPr id="8" name="Text 4"/>
          <p:cNvSpPr/>
          <p:nvPr/>
        </p:nvSpPr>
        <p:spPr>
          <a:xfrm>
            <a:off x="4114800" y="925830"/>
            <a:ext cx="438912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Educational Attainment</a:t>
            </a:r>
            <a:endParaRPr lang="en-US" sz="2800" dirty="0"/>
          </a:p>
        </p:txBody>
      </p:sp>
      <p:sp>
        <p:nvSpPr>
          <p:cNvPr id="9" name="Text 5"/>
          <p:cNvSpPr/>
          <p:nvPr/>
        </p:nvSpPr>
        <p:spPr>
          <a:xfrm>
            <a:off x="4572000" y="1697355"/>
            <a:ext cx="374904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Measuring Success and Impact</a:t>
            </a:r>
            <a:endParaRPr lang="en-US" sz="1600" dirty="0"/>
          </a:p>
        </p:txBody>
      </p:sp>
      <p:sp>
        <p:nvSpPr>
          <p:cNvPr id="10" name="Text 6"/>
          <p:cNvSpPr/>
          <p:nvPr/>
        </p:nvSpPr>
        <p:spPr>
          <a:xfrm>
            <a:off x="4114800" y="2160270"/>
            <a:ext cx="4389120" cy="23145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Tracking the steady increase in educational attainment rates worldwide, reflecting the growing recognition of the importance of higher education for individual and societal progress.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Highlighting the positive correlation between higher education and economic prosperity, demonstrating how educational attainment translates into increased earning potential and career advancement.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Showcasing the transformative power of education in shaping individuals and communities, fostering civic engagement, and promoting social justice. Education transforms society.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Recognizing the critical role of higher education in driving innovation, enhancing productivity, and ensuring global competitiveness in an increasingly knowledge-based economy.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images.pexels.com/photos/7842651/pexels-photo-7842651.jpeg?auto=compress&amp;cs=tinysrgb&amp;fit=crop&amp;h=1200&amp;w=800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0040" y="0"/>
            <a:ext cx="3337560" cy="5143500"/>
          </a:xfrm>
          <a:prstGeom prst="rect">
            <a:avLst/>
          </a:prstGeom>
        </p:spPr>
      </p:pic>
      <p:pic>
        <p:nvPicPr>
          <p:cNvPr id="4" name="Image 1" descr="https://djgurnpwsdoqjscwqbsj.supabase.co/storage/v1/object/public/users_file_magicslides_io/grayscale_image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06240" y="1800225"/>
            <a:ext cx="365760" cy="365760"/>
          </a:xfrm>
          <a:prstGeom prst="rect">
            <a:avLst/>
          </a:prstGeom>
        </p:spPr>
      </p:pic>
      <p:sp>
        <p:nvSpPr>
          <p:cNvPr id="5" name="Shape 1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6" name="Shape 2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7" name="Text 3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4</a:t>
            </a:r>
            <a:endParaRPr lang="en-US" sz="1800" dirty="0"/>
          </a:p>
        </p:txBody>
      </p:sp>
      <p:sp>
        <p:nvSpPr>
          <p:cNvPr id="8" name="Text 4"/>
          <p:cNvSpPr/>
          <p:nvPr/>
        </p:nvSpPr>
        <p:spPr>
          <a:xfrm>
            <a:off x="4114800" y="925830"/>
            <a:ext cx="438912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Challenges Ahead</a:t>
            </a:r>
            <a:endParaRPr lang="en-US" sz="2800" dirty="0"/>
          </a:p>
        </p:txBody>
      </p:sp>
      <p:sp>
        <p:nvSpPr>
          <p:cNvPr id="9" name="Text 5"/>
          <p:cNvSpPr/>
          <p:nvPr/>
        </p:nvSpPr>
        <p:spPr>
          <a:xfrm>
            <a:off x="4572000" y="1697355"/>
            <a:ext cx="374904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Navigating the Obstacles to Progress</a:t>
            </a:r>
            <a:endParaRPr lang="en-US" sz="1600" dirty="0"/>
          </a:p>
        </p:txBody>
      </p:sp>
      <p:sp>
        <p:nvSpPr>
          <p:cNvPr id="10" name="Text 6"/>
          <p:cNvSpPr/>
          <p:nvPr/>
        </p:nvSpPr>
        <p:spPr>
          <a:xfrm>
            <a:off x="4114800" y="2160270"/>
            <a:ext cx="4389120" cy="23145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Addressing the financial challenges facing higher education institutions, exploring innovative funding models, and advocating for increased investment in education. Investment fuels progress.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Bridging the gap between education and employment, aligning curricula with industry needs, and equipping students with the skills and knowledge necessary to thrive in the modern workforce.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Adapting to the rapid pace of technological change, integrating digital tools into teaching and learning, and preparing students for the future of work in a digital age.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Overcoming the disruptions caused by global crises such as pandemics, conflicts, and climate change, ensuring continuity of learning, and supporting students in times of adversity. Resilience overcomes challenges.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images.pexels.com/photos/5912583/pexels-photo-5912583.jpeg?auto=compress&amp;cs=tinysrgb&amp;fit=crop&amp;h=1200&amp;w=800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0040" y="0"/>
            <a:ext cx="3337560" cy="5143500"/>
          </a:xfrm>
          <a:prstGeom prst="rect">
            <a:avLst/>
          </a:prstGeom>
        </p:spPr>
      </p:pic>
      <p:pic>
        <p:nvPicPr>
          <p:cNvPr id="4" name="Image 1" descr="https://djgurnpwsdoqjscwqbsj.supabase.co/storage/v1/object/public/users_file_magicslides_io/grayscale_image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06240" y="1800225"/>
            <a:ext cx="365760" cy="365760"/>
          </a:xfrm>
          <a:prstGeom prst="rect">
            <a:avLst/>
          </a:prstGeom>
        </p:spPr>
      </p:pic>
      <p:sp>
        <p:nvSpPr>
          <p:cNvPr id="5" name="Shape 1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6" name="Shape 2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7" name="Text 3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5</a:t>
            </a:r>
            <a:endParaRPr lang="en-US" sz="1800" dirty="0"/>
          </a:p>
        </p:txBody>
      </p:sp>
      <p:sp>
        <p:nvSpPr>
          <p:cNvPr id="8" name="Text 4"/>
          <p:cNvSpPr/>
          <p:nvPr/>
        </p:nvSpPr>
        <p:spPr>
          <a:xfrm>
            <a:off x="4114800" y="925830"/>
            <a:ext cx="438912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Thank You!</a:t>
            </a:r>
            <a:endParaRPr lang="en-US" sz="2800" dirty="0"/>
          </a:p>
        </p:txBody>
      </p:sp>
      <p:sp>
        <p:nvSpPr>
          <p:cNvPr id="9" name="Text 5"/>
          <p:cNvSpPr/>
          <p:nvPr/>
        </p:nvSpPr>
        <p:spPr>
          <a:xfrm>
            <a:off x="4572000" y="1697355"/>
            <a:ext cx="374904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Gratitude and Acknowledgements</a:t>
            </a:r>
            <a:endParaRPr lang="en-US" sz="1600" dirty="0"/>
          </a:p>
        </p:txBody>
      </p:sp>
      <p:sp>
        <p:nvSpPr>
          <p:cNvPr id="10" name="Text 6"/>
          <p:cNvSpPr/>
          <p:nvPr/>
        </p:nvSpPr>
        <p:spPr>
          <a:xfrm>
            <a:off x="4114800" y="2160270"/>
            <a:ext cx="4389120" cy="23145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Thank you for your time and attention. We hope this presentation has provided valuable insights into the importance of education.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For further information, feel free to reach out with any questions. We are always happy to discuss these topics further.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Your support for education is crucial for building a brighter future for all. Thank you for being a champion of learning.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Let us continue to work together to improve and expand educational opportunities for generations to come. The future is bright when we invest in education.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2025-10-25T19:21:25Z</dcterms:created>
  <dcterms:modified xsi:type="dcterms:W3CDTF">2025-10-25T19:21:25Z</dcterms:modified>
</cp:coreProperties>
</file>