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notesMasterIdLst>
    <p:notesMasterId r:id="rId15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0-image-1.png"/><Relationship Id="rId2" Type="http://schemas.openxmlformats.org/officeDocument/2006/relationships/image" Target="../media/image-10-2.png"/><Relationship Id="rId3" Type="http://schemas.openxmlformats.org/officeDocument/2006/relationships/image" Target="../media/image-10-2.png"/><Relationship Id="rId4" Type="http://schemas.openxmlformats.org/officeDocument/2006/relationships/image" Target="../media/image-10-2.png"/><Relationship Id="rId5" Type="http://schemas.openxmlformats.org/officeDocument/2006/relationships/image" Target="../media/image-10-2.png"/><Relationship Id="rId6" Type="http://schemas.openxmlformats.org/officeDocument/2006/relationships/image" Target="../media/image-10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1-image-1.png"/><Relationship Id="rId2" Type="http://schemas.openxmlformats.org/officeDocument/2006/relationships/image" Target="../media/image-11-2.png"/><Relationship Id="rId3" Type="http://schemas.openxmlformats.org/officeDocument/2006/relationships/image" Target="../media/image-11-2.png"/><Relationship Id="rId4" Type="http://schemas.openxmlformats.org/officeDocument/2006/relationships/image" Target="../media/image-11-2.png"/><Relationship Id="rId5" Type="http://schemas.openxmlformats.org/officeDocument/2006/relationships/image" Target="../media/image-11-2.png"/><Relationship Id="rId6" Type="http://schemas.openxmlformats.org/officeDocument/2006/relationships/image" Target="../media/image-11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2-image-1.png"/><Relationship Id="rId2" Type="http://schemas.openxmlformats.org/officeDocument/2006/relationships/image" Target="../media/image-12-2.png"/><Relationship Id="rId3" Type="http://schemas.openxmlformats.org/officeDocument/2006/relationships/image" Target="../media/image-12-2.png"/><Relationship Id="rId4" Type="http://schemas.openxmlformats.org/officeDocument/2006/relationships/image" Target="../media/image-12-2.png"/><Relationship Id="rId5" Type="http://schemas.openxmlformats.org/officeDocument/2006/relationships/image" Target="../media/image-12-2.png"/><Relationship Id="rId6" Type="http://schemas.openxmlformats.org/officeDocument/2006/relationships/image" Target="../media/image-12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3-image-1.png"/><Relationship Id="rId2" Type="http://schemas.openxmlformats.org/officeDocument/2006/relationships/image" Target="../media/image-13-2.png"/><Relationship Id="rId3" Type="http://schemas.openxmlformats.org/officeDocument/2006/relationships/image" Target="../media/image-13-2.png"/><Relationship Id="rId4" Type="http://schemas.openxmlformats.org/officeDocument/2006/relationships/image" Target="../media/image-13-2.png"/><Relationship Id="rId5" Type="http://schemas.openxmlformats.org/officeDocument/2006/relationships/image" Target="../media/image-13-2.png"/><Relationship Id="rId6" Type="http://schemas.openxmlformats.org/officeDocument/2006/relationships/image" Target="../media/image-13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image" Target="../media/image-2-2.png"/><Relationship Id="rId3" Type="http://schemas.openxmlformats.org/officeDocument/2006/relationships/image" Target="../media/image-2-3.png"/><Relationship Id="rId4" Type="http://schemas.openxmlformats.org/officeDocument/2006/relationships/image" Target="../media/image-2-2.png"/><Relationship Id="rId5" Type="http://schemas.openxmlformats.org/officeDocument/2006/relationships/image" Target="../media/image-2-2.png"/><Relationship Id="rId6" Type="http://schemas.openxmlformats.org/officeDocument/2006/relationships/image" Target="../media/image-2-3.png"/><Relationship Id="rId7" Type="http://schemas.openxmlformats.org/officeDocument/2006/relationships/image" Target="../media/image-2-2.png"/><Relationship Id="rId8" Type="http://schemas.openxmlformats.org/officeDocument/2006/relationships/image" Target="../media/image-2-2.png"/><Relationship Id="rId9" Type="http://schemas.openxmlformats.org/officeDocument/2006/relationships/image" Target="../media/image-2-3.png"/><Relationship Id="rId10" Type="http://schemas.openxmlformats.org/officeDocument/2006/relationships/image" Target="../media/image-2-2.png"/><Relationship Id="rId11" Type="http://schemas.openxmlformats.org/officeDocument/2006/relationships/slideLayout" Target="../slideLayouts/slideLayout1.xml"/><Relationship Id="rId1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image" Target="../media/image-4-2.png"/><Relationship Id="rId3" Type="http://schemas.openxmlformats.org/officeDocument/2006/relationships/image" Target="../media/image-4-2.png"/><Relationship Id="rId4" Type="http://schemas.openxmlformats.org/officeDocument/2006/relationships/image" Target="../media/image-4-2.png"/><Relationship Id="rId5" Type="http://schemas.openxmlformats.org/officeDocument/2006/relationships/image" Target="../media/image-4-2.png"/><Relationship Id="rId6" Type="http://schemas.openxmlformats.org/officeDocument/2006/relationships/image" Target="../media/image-4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image" Target="../media/image-5-2.png"/><Relationship Id="rId3" Type="http://schemas.openxmlformats.org/officeDocument/2006/relationships/image" Target="../media/image-5-2.png"/><Relationship Id="rId4" Type="http://schemas.openxmlformats.org/officeDocument/2006/relationships/image" Target="../media/image-5-2.png"/><Relationship Id="rId5" Type="http://schemas.openxmlformats.org/officeDocument/2006/relationships/image" Target="../media/image-5-2.png"/><Relationship Id="rId6" Type="http://schemas.openxmlformats.org/officeDocument/2006/relationships/image" Target="../media/image-5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image" Target="../media/image-6-2.png"/><Relationship Id="rId3" Type="http://schemas.openxmlformats.org/officeDocument/2006/relationships/image" Target="../media/image-6-2.png"/><Relationship Id="rId4" Type="http://schemas.openxmlformats.org/officeDocument/2006/relationships/image" Target="../media/image-6-2.png"/><Relationship Id="rId5" Type="http://schemas.openxmlformats.org/officeDocument/2006/relationships/image" Target="../media/image-6-2.png"/><Relationship Id="rId6" Type="http://schemas.openxmlformats.org/officeDocument/2006/relationships/image" Target="../media/image-6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image" Target="../media/image-7-2.png"/><Relationship Id="rId3" Type="http://schemas.openxmlformats.org/officeDocument/2006/relationships/image" Target="../media/image-7-2.png"/><Relationship Id="rId4" Type="http://schemas.openxmlformats.org/officeDocument/2006/relationships/image" Target="../media/image-7-2.png"/><Relationship Id="rId5" Type="http://schemas.openxmlformats.org/officeDocument/2006/relationships/image" Target="../media/image-7-2.png"/><Relationship Id="rId6" Type="http://schemas.openxmlformats.org/officeDocument/2006/relationships/image" Target="../media/image-7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Slide-8-image-1.png"/><Relationship Id="rId2" Type="http://schemas.openxmlformats.org/officeDocument/2006/relationships/image" Target="../media/image-8-2.png"/><Relationship Id="rId3" Type="http://schemas.openxmlformats.org/officeDocument/2006/relationships/image" Target="../media/image-8-2.png"/><Relationship Id="rId4" Type="http://schemas.openxmlformats.org/officeDocument/2006/relationships/image" Target="../media/image-8-2.png"/><Relationship Id="rId5" Type="http://schemas.openxmlformats.org/officeDocument/2006/relationships/image" Target="../media/image-8-2.png"/><Relationship Id="rId6" Type="http://schemas.openxmlformats.org/officeDocument/2006/relationships/image" Target="../media/image-8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Slide-9-image-1.png"/><Relationship Id="rId2" Type="http://schemas.openxmlformats.org/officeDocument/2006/relationships/image" Target="../media/image-9-2.png"/><Relationship Id="rId3" Type="http://schemas.openxmlformats.org/officeDocument/2006/relationships/image" Target="../media/image-9-2.png"/><Relationship Id="rId4" Type="http://schemas.openxmlformats.org/officeDocument/2006/relationships/image" Target="../media/image-9-2.png"/><Relationship Id="rId5" Type="http://schemas.openxmlformats.org/officeDocument/2006/relationships/image" Target="../media/image-9-2.png"/><Relationship Id="rId6" Type="http://schemas.openxmlformats.org/officeDocument/2006/relationships/image" Target="../media/image-9-2.png"/><Relationship Id="rId7" Type="http://schemas.openxmlformats.org/officeDocument/2006/relationships/slideLayout" Target="../slideLayouts/slideLayout1.xml"/><Relationship Id="rId8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1285875"/>
            <a:ext cx="6400800" cy="154305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algn="ctr" indent="0" marL="0">
              <a:buNone/>
            </a:pPr>
            <a:r>
              <a:rPr lang="en-US" sz="4000" b="1" dirty="0">
                <a:solidFill>
                  <a:srgbClr val="000000"/>
                </a:solidFill>
                <a:latin typeface="Urbanist" pitchFamily="34" charset="0"/>
                <a:ea typeface="Urbanist" pitchFamily="34" charset="-122"/>
                <a:cs typeface="Urbanist" pitchFamily="34" charset="-120"/>
              </a:rPr>
              <a:t>Empowering Minds: A New Era in Mathematics Education</a:t>
            </a:r>
            <a:endParaRPr lang="en-US" sz="4000" dirty="0"/>
          </a:p>
        </p:txBody>
      </p:sp>
      <p:sp>
        <p:nvSpPr>
          <p:cNvPr id="3" name="Text 1"/>
          <p:cNvSpPr/>
          <p:nvPr/>
        </p:nvSpPr>
        <p:spPr>
          <a:xfrm>
            <a:off x="1371600" y="2983230"/>
            <a:ext cx="6400800" cy="5143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5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Exploring CPM's Philosophy and Resources for Enhanced Student Learning</a:t>
            </a:r>
            <a:endParaRPr lang="en-US" sz="15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Real-World Applications: Connecting Math to Life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Problem-Based Learning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 incorporates problem-based learning activities that challenge students to apply mathematical concepts to real-world situations.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Interdisciplinary Connections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curriculum highlights connections between mathematics and other disciplines, such as science and engineering.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Career Relevance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 showcases how mathematics is used in various careers and industries.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Learning Activities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Challange students to apply mathematical concepts to real-world situations.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Careers and Industries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 showcases how mathematics is used in various careers and industries.</a:t>
            </a:r>
            <a:endParaRPr 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CPM in Action: Success Stories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Improved Test Scores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Schools using CPM have reported significant improvements in student test scores and overall academic performance.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Increased Engagement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Students are more engaged and motivated to learn mathematics with CPM's interactive and collaborative approach.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Positive Attitudes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 helps students develop a positive attitude towards mathematics and a belief in their ability to succeed.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Interactive apporach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 interactive and collaborative approach makes students engage more.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Academic performance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Schools using CPM have reported significant improvements in student test scores and overall academic performance.</a:t>
            </a:r>
            <a:endParaRPr lang="en-US" sz="11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Looking Ahead: The Future of Math Education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Technological Integration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 is committed to integrating technology into the curriculum to enhance student learning and engagement.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Curriculum Updates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curriculum is continuously updated to reflect the latest research and best practices in mathematics education.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Collaborative Partnerships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 collaborates with educators and researchers to develop innovative solutions for mathematics education.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Best practices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The curriculum is continuously updated to reflect the latest research and best practices in mathematics education.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Student Learning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 is committed to integrating technology into the curriculum to enhance student learning and engagement.</a:t>
            </a:r>
            <a:endParaRPr lang="en-US" sz="11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Gratitude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 for your time and attention. We appreciate your interest in CPM and its commitment to mathematics education.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Continued Support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value your continued support in empowering students to succeed in mathematics.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Questions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Are there any questions?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More Information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For more information visit our website.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Final Thank You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Thank you</a:t>
            </a:r>
            <a:endParaRPr 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4008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Igniting Passion: The Heart of Math Education</a:t>
            </a:r>
            <a:endParaRPr lang="en-US" sz="1200" dirty="0"/>
          </a:p>
        </p:txBody>
      </p:sp>
      <p:pic>
        <p:nvPicPr>
          <p:cNvPr id="6" name="Image 1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720" y="1285875"/>
            <a:ext cx="457200" cy="41148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347472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</a:t>
            </a:r>
            <a:endParaRPr lang="en-US" sz="1400" dirty="0"/>
          </a:p>
        </p:txBody>
      </p:sp>
      <p:sp>
        <p:nvSpPr>
          <p:cNvPr id="8" name="Text 4"/>
          <p:cNvSpPr/>
          <p:nvPr/>
        </p:nvSpPr>
        <p:spPr>
          <a:xfrm>
            <a:off x="393192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Mission Objective</a:t>
            </a:r>
            <a:endParaRPr lang="en-US" sz="1200" dirty="0"/>
          </a:p>
        </p:txBody>
      </p:sp>
      <p:pic>
        <p:nvPicPr>
          <p:cNvPr id="9" name="Image 2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9360" y="1285875"/>
            <a:ext cx="457200" cy="41148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630936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</a:t>
            </a:r>
            <a:endParaRPr lang="en-US" sz="1400" dirty="0"/>
          </a:p>
        </p:txBody>
      </p:sp>
      <p:sp>
        <p:nvSpPr>
          <p:cNvPr id="11" name="Text 6"/>
          <p:cNvSpPr/>
          <p:nvPr/>
        </p:nvSpPr>
        <p:spPr>
          <a:xfrm>
            <a:off x="676656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CPM Resources: A Curriculum Overview</a:t>
            </a:r>
            <a:endParaRPr lang="en-US" sz="1200" dirty="0"/>
          </a:p>
        </p:txBody>
      </p:sp>
      <p:pic>
        <p:nvPicPr>
          <p:cNvPr id="12" name="Image 3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0080" y="2314575"/>
            <a:ext cx="457200" cy="41148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64008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</a:t>
            </a:r>
            <a:endParaRPr lang="en-US" sz="1400" dirty="0"/>
          </a:p>
        </p:txBody>
      </p:sp>
      <p:sp>
        <p:nvSpPr>
          <p:cNvPr id="14" name="Text 8"/>
          <p:cNvSpPr/>
          <p:nvPr/>
        </p:nvSpPr>
        <p:spPr>
          <a:xfrm>
            <a:off x="109728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Student Engagement: A Cornerstone of CPM</a:t>
            </a:r>
            <a:endParaRPr lang="en-US" sz="1200" dirty="0"/>
          </a:p>
        </p:txBody>
      </p:sp>
      <p:pic>
        <p:nvPicPr>
          <p:cNvPr id="15" name="Image 4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4720" y="2314575"/>
            <a:ext cx="457200" cy="41148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347472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</a:t>
            </a:r>
            <a:endParaRPr lang="en-US" sz="1400" dirty="0"/>
          </a:p>
        </p:txBody>
      </p:sp>
      <p:sp>
        <p:nvSpPr>
          <p:cNvPr id="17" name="Text 10"/>
          <p:cNvSpPr/>
          <p:nvPr/>
        </p:nvSpPr>
        <p:spPr>
          <a:xfrm>
            <a:off x="393192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Teacher Support: Empowering Educators</a:t>
            </a:r>
            <a:endParaRPr lang="en-US" sz="1200" dirty="0"/>
          </a:p>
        </p:txBody>
      </p:sp>
      <p:pic>
        <p:nvPicPr>
          <p:cNvPr id="18" name="Image 5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9360" y="2314575"/>
            <a:ext cx="457200" cy="411480"/>
          </a:xfrm>
          <a:prstGeom prst="rect">
            <a:avLst/>
          </a:prstGeom>
        </p:spPr>
      </p:pic>
      <p:sp>
        <p:nvSpPr>
          <p:cNvPr id="19" name="Text 11"/>
          <p:cNvSpPr/>
          <p:nvPr/>
        </p:nvSpPr>
        <p:spPr>
          <a:xfrm>
            <a:off x="6309360" y="23660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06</a:t>
            </a:r>
            <a:endParaRPr lang="en-US" sz="1400" dirty="0"/>
          </a:p>
        </p:txBody>
      </p:sp>
      <p:sp>
        <p:nvSpPr>
          <p:cNvPr id="20" name="Text 12"/>
          <p:cNvSpPr/>
          <p:nvPr/>
        </p:nvSpPr>
        <p:spPr>
          <a:xfrm>
            <a:off x="6766560" y="23145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Assessment Strategies: Measuring Success</a:t>
            </a:r>
            <a:endParaRPr lang="en-US" sz="1200" dirty="0"/>
          </a:p>
        </p:txBody>
      </p:sp>
      <p:pic>
        <p:nvPicPr>
          <p:cNvPr id="21" name="Image 6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0080" y="3343275"/>
            <a:ext cx="457200" cy="411480"/>
          </a:xfrm>
          <a:prstGeom prst="rect">
            <a:avLst/>
          </a:prstGeom>
        </p:spPr>
      </p:pic>
      <p:sp>
        <p:nvSpPr>
          <p:cNvPr id="22" name="Text 13"/>
          <p:cNvSpPr/>
          <p:nvPr/>
        </p:nvSpPr>
        <p:spPr>
          <a:xfrm>
            <a:off x="64008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07</a:t>
            </a:r>
            <a:endParaRPr lang="en-US" sz="1400" dirty="0"/>
          </a:p>
        </p:txBody>
      </p:sp>
      <p:sp>
        <p:nvSpPr>
          <p:cNvPr id="23" name="Text 14"/>
          <p:cNvSpPr/>
          <p:nvPr/>
        </p:nvSpPr>
        <p:spPr>
          <a:xfrm>
            <a:off x="109728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Real-World Applications: Connecting Math to Life</a:t>
            </a:r>
            <a:endParaRPr lang="en-US" sz="1200" dirty="0"/>
          </a:p>
        </p:txBody>
      </p:sp>
      <p:pic>
        <p:nvPicPr>
          <p:cNvPr id="24" name="Image 7" descr="https://djgurnpwsdoqjscwqbsj.supabase.co/storage/v1/object/public/presentation-templates-data/section20_TOC_box2.png">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74720" y="3343275"/>
            <a:ext cx="457200" cy="411480"/>
          </a:xfrm>
          <a:prstGeom prst="rect">
            <a:avLst/>
          </a:prstGeom>
        </p:spPr>
      </p:pic>
      <p:sp>
        <p:nvSpPr>
          <p:cNvPr id="25" name="Text 15"/>
          <p:cNvSpPr/>
          <p:nvPr/>
        </p:nvSpPr>
        <p:spPr>
          <a:xfrm>
            <a:off x="347472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08</a:t>
            </a:r>
            <a:endParaRPr lang="en-US" sz="1400" dirty="0"/>
          </a:p>
        </p:txBody>
      </p:sp>
      <p:sp>
        <p:nvSpPr>
          <p:cNvPr id="26" name="Text 16"/>
          <p:cNvSpPr/>
          <p:nvPr/>
        </p:nvSpPr>
        <p:spPr>
          <a:xfrm>
            <a:off x="393192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CPM in Action: Success Stories</a:t>
            </a:r>
            <a:endParaRPr lang="en-US" sz="1200" dirty="0"/>
          </a:p>
        </p:txBody>
      </p:sp>
      <p:pic>
        <p:nvPicPr>
          <p:cNvPr id="27" name="Image 8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309360" y="3343275"/>
            <a:ext cx="457200" cy="411480"/>
          </a:xfrm>
          <a:prstGeom prst="rect">
            <a:avLst/>
          </a:prstGeom>
        </p:spPr>
      </p:pic>
      <p:sp>
        <p:nvSpPr>
          <p:cNvPr id="28" name="Text 17"/>
          <p:cNvSpPr/>
          <p:nvPr/>
        </p:nvSpPr>
        <p:spPr>
          <a:xfrm>
            <a:off x="6309360" y="33947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09</a:t>
            </a:r>
            <a:endParaRPr lang="en-US" sz="1400" dirty="0"/>
          </a:p>
        </p:txBody>
      </p:sp>
      <p:sp>
        <p:nvSpPr>
          <p:cNvPr id="29" name="Text 18"/>
          <p:cNvSpPr/>
          <p:nvPr/>
        </p:nvSpPr>
        <p:spPr>
          <a:xfrm>
            <a:off x="6766560" y="33432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Looking Ahead: The Future of Math Education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Table of Contents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TOC_box1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285875"/>
            <a:ext cx="457200" cy="41148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640080" y="1337310"/>
            <a:ext cx="4572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b="1" dirty="0">
                <a:solidFill>
                  <a:srgbClr val="FFFFFF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10</a:t>
            </a:r>
            <a:endParaRPr lang="en-US" sz="1400" dirty="0"/>
          </a:p>
        </p:txBody>
      </p:sp>
      <p:sp>
        <p:nvSpPr>
          <p:cNvPr id="5" name="Text 2"/>
          <p:cNvSpPr/>
          <p:nvPr/>
        </p:nvSpPr>
        <p:spPr>
          <a:xfrm>
            <a:off x="1097280" y="1285875"/>
            <a:ext cx="2011680" cy="4114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l" indent="0" marL="0">
              <a:buNone/>
            </a:pPr>
            <a:r>
              <a:rPr lang="en-US" sz="12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Igniting Passion: The Heart of Math Education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A Perfect World Vision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Envisioning a world where every student has the opportunity to learn and excel in mathematics. We are working to make...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Engaged Learning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Students learn mathematics through engaging activities. This will make them challenged to reach higher standards in math.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CPM's Core Philosophy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CPM's Philosophy of CPM does not aspire to be the biggest publisher, but we do believe we are among the...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Working Together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 working to ‘make this possible: More math for students! We aim to make learning fun and engaging.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A Unique Vision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CPM’s aim to be among the few who truly put student learning first. We don't want to be the biggest,...</a:t>
            </a:r>
            <a:endParaRPr 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Mission Objective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Challenging Experiences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Envisioning a world where every student has the opportunity to learn and excel in mathematics. We are working to make...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Perfect Vision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Students learn mathematics through engaging activities. This will make them challenged to reach higher standards in math.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CPM's Objective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CPM's Philosophy of CPM does not aspire to be the biggest publisher, but we do believe we are among the...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Working Together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 working to ‘make this possible: More math for students! We aim to make learning fun and engaging.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A Unique Vision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CPM’s aim to be among the few who truly put student learning first. We don't want to be the biggest,...</a:t>
            </a:r>
            <a:endParaRPr 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CPM Resources: A Curriculum Overview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Comprehensive Curriculum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CPM's curriculum is designed to cover a wide range of mathematical concepts, catering to diverse learning styles.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Engaging Activities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Students learn mathematics through engaging activities. This will make them challenged to reach higher standards in math.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More math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 working to ‘make this possible: More math for students! We aim to make learning fun and engaging.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CPM's Objective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CPM's Philosophy of CPM does not aspire to be the biggest publisher, but we do believe we are among the...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77 More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for 77 more People CPM working to ‘make this possible: More math for students! We aim to make learning fun...</a:t>
            </a:r>
            <a:endParaRPr 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Student Engagement: A Cornerstone of CPM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Active Learning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 emphasizes active learning strategies to keep students involved and invested in the learning process.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Group Work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Collaborative projects and group activities promote teamwork and peer-to-peer learning.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Problem-Solving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 encourages students to develop strong problem-solving skills through real-world applications and scenarios.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Critical Thinking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Curriculum supports critical thinking.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Deeper Understanding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We aim for all student have a deeper understanding.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Teacher Support: Empowering Educators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Comprehensive Guides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 offers detailed teacher guides with lesson plans, assessment tools, and differentiation strategies.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Professional Development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Workshops and training sessions provide educators with the knowledge and skills to effectively implement the CPM curriculum.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Online Resources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A wealth of online resources is available to support teachers in their instruction.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Assessment tools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Detailed teacher guides with lesson plans, assessment tools, and differentiation strategies.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Differentiation strategies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Detailed teacher guides with lesson plans, assessment tools, and differentiation strategies.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502920" y="514350"/>
            <a:ext cx="8138160" cy="4572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lnSpc>
                <a:spcPts val="3500"/>
              </a:lnSpc>
              <a:buNone/>
            </a:pPr>
            <a:r>
              <a:rPr lang="en-US" sz="25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Assessment Strategies: Measuring Success</a:t>
            </a:r>
            <a:endParaRPr lang="en-US" sz="2500" dirty="0"/>
          </a:p>
        </p:txBody>
      </p:sp>
      <p:pic>
        <p:nvPicPr>
          <p:cNvPr id="3" name="Image 0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" y="1131570"/>
            <a:ext cx="3657600" cy="113157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82296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01. Formative Assessments</a:t>
            </a:r>
            <a:endParaRPr lang="en-US" sz="1300" dirty="0"/>
          </a:p>
        </p:txBody>
      </p:sp>
      <p:sp>
        <p:nvSpPr>
          <p:cNvPr id="5" name="Text 2"/>
          <p:cNvSpPr/>
          <p:nvPr/>
        </p:nvSpPr>
        <p:spPr>
          <a:xfrm>
            <a:off x="82296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Regular formative assessments help monitor student understanding and inform instructional decisions.</a:t>
            </a:r>
            <a:endParaRPr lang="en-US" sz="1100" dirty="0"/>
          </a:p>
        </p:txBody>
      </p:sp>
      <p:pic>
        <p:nvPicPr>
          <p:cNvPr id="6" name="Image 1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31570"/>
            <a:ext cx="3657600" cy="1131570"/>
          </a:xfrm>
          <a:prstGeom prst="rect">
            <a:avLst/>
          </a:prstGeom>
        </p:spPr>
      </p:pic>
      <p:sp>
        <p:nvSpPr>
          <p:cNvPr id="7" name="Text 3"/>
          <p:cNvSpPr/>
          <p:nvPr/>
        </p:nvSpPr>
        <p:spPr>
          <a:xfrm>
            <a:off x="4754880" y="118300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02. Summative Assessments</a:t>
            </a:r>
            <a:endParaRPr lang="en-US" sz="1300" dirty="0"/>
          </a:p>
        </p:txBody>
      </p:sp>
      <p:sp>
        <p:nvSpPr>
          <p:cNvPr id="8" name="Text 4"/>
          <p:cNvSpPr/>
          <p:nvPr/>
        </p:nvSpPr>
        <p:spPr>
          <a:xfrm>
            <a:off x="4754880" y="154305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Summative assessments provide a comprehensive evaluation of student learning at the end of a unit or course.</a:t>
            </a:r>
            <a:endParaRPr lang="en-US" sz="1100" dirty="0"/>
          </a:p>
        </p:txBody>
      </p:sp>
      <p:pic>
        <p:nvPicPr>
          <p:cNvPr id="9" name="Image 2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2417445"/>
            <a:ext cx="3657600" cy="1131570"/>
          </a:xfrm>
          <a:prstGeom prst="rect">
            <a:avLst/>
          </a:prstGeom>
        </p:spPr>
      </p:pic>
      <p:sp>
        <p:nvSpPr>
          <p:cNvPr id="10" name="Text 5"/>
          <p:cNvSpPr/>
          <p:nvPr/>
        </p:nvSpPr>
        <p:spPr>
          <a:xfrm>
            <a:off x="82296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03. Data-Driven Insights</a:t>
            </a:r>
            <a:endParaRPr lang="en-US" sz="1300" dirty="0"/>
          </a:p>
        </p:txBody>
      </p:sp>
      <p:sp>
        <p:nvSpPr>
          <p:cNvPr id="11" name="Text 6"/>
          <p:cNvSpPr/>
          <p:nvPr/>
        </p:nvSpPr>
        <p:spPr>
          <a:xfrm>
            <a:off x="82296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 emphasizes the use of data to track student progress and identify areas where additional support is needed.</a:t>
            </a:r>
            <a:endParaRPr lang="en-US" sz="1100" dirty="0"/>
          </a:p>
        </p:txBody>
      </p:sp>
      <p:pic>
        <p:nvPicPr>
          <p:cNvPr id="12" name="Image 3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0" y="2417445"/>
            <a:ext cx="3657600" cy="1131570"/>
          </a:xfrm>
          <a:prstGeom prst="rect">
            <a:avLst/>
          </a:prstGeom>
        </p:spPr>
      </p:pic>
      <p:sp>
        <p:nvSpPr>
          <p:cNvPr id="13" name="Text 7"/>
          <p:cNvSpPr/>
          <p:nvPr/>
        </p:nvSpPr>
        <p:spPr>
          <a:xfrm>
            <a:off x="4754880" y="2468880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04. Student learning</a:t>
            </a:r>
            <a:endParaRPr lang="en-US" sz="1300" dirty="0"/>
          </a:p>
        </p:txBody>
      </p:sp>
      <p:sp>
        <p:nvSpPr>
          <p:cNvPr id="14" name="Text 8"/>
          <p:cNvSpPr/>
          <p:nvPr/>
        </p:nvSpPr>
        <p:spPr>
          <a:xfrm>
            <a:off x="4754880" y="2828925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Evaluation of student learning at the end of a unit or course.</a:t>
            </a:r>
            <a:endParaRPr lang="en-US" sz="1100" dirty="0"/>
          </a:p>
        </p:txBody>
      </p:sp>
      <p:pic>
        <p:nvPicPr>
          <p:cNvPr id="15" name="Image 4" descr="https://djgurnpwsdoqjscwqbsj.supabase.co/storage/v1/object/public/presentation-templates-data/section20_list1_box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080" y="3703320"/>
            <a:ext cx="3657600" cy="1131570"/>
          </a:xfrm>
          <a:prstGeom prst="rect">
            <a:avLst/>
          </a:prstGeom>
        </p:spPr>
      </p:pic>
      <p:sp>
        <p:nvSpPr>
          <p:cNvPr id="16" name="Text 9"/>
          <p:cNvSpPr/>
          <p:nvPr/>
        </p:nvSpPr>
        <p:spPr>
          <a:xfrm>
            <a:off x="822960" y="3754755"/>
            <a:ext cx="3108960" cy="36576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300" b="1" dirty="0">
                <a:solidFill>
                  <a:srgbClr val="000000"/>
                </a:solidFill>
                <a:latin typeface="Plus Jakarta Sans" pitchFamily="34" charset="0"/>
                <a:ea typeface="Plus Jakarta Sans" pitchFamily="34" charset="-122"/>
                <a:cs typeface="Plus Jakarta Sans" pitchFamily="34" charset="-120"/>
              </a:rPr>
              <a:t>05. Track student progress</a:t>
            </a:r>
            <a:endParaRPr lang="en-US" sz="1300" dirty="0"/>
          </a:p>
        </p:txBody>
      </p:sp>
      <p:sp>
        <p:nvSpPr>
          <p:cNvPr id="17" name="Text 10"/>
          <p:cNvSpPr/>
          <p:nvPr/>
        </p:nvSpPr>
        <p:spPr>
          <a:xfrm>
            <a:off x="822960" y="4114800"/>
            <a:ext cx="3291840" cy="64008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1100" dirty="0">
                <a:solidFill>
                  <a:srgbClr val="000000"/>
                </a:solidFill>
                <a:latin typeface="Plus Jakarta Sans Light" pitchFamily="34" charset="0"/>
                <a:ea typeface="Plus Jakarta Sans Light" pitchFamily="34" charset="-122"/>
                <a:cs typeface="Plus Jakarta Sans Light" pitchFamily="34" charset="-120"/>
              </a:rPr>
              <a:t>CPM emphasizes the use of data to track student progress.</a:t>
            </a:r>
            <a:endParaRPr 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2025-04-21T19:09:03Z</dcterms:created>
  <dcterms:modified xsi:type="dcterms:W3CDTF">2025-04-21T19:09:03Z</dcterms:modified>
</cp:coreProperties>
</file>