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https://djgurnpwsdoqjscwqbsj.supabase.co/storage/v1/object/public/presentation-templates-data/section1_firstbckgr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1188720" y="2468880"/>
            <a:ext cx="6766560" cy="0"/>
          </a:xfrm>
          <a:prstGeom prst="rect">
            <a:avLst/>
          </a:prstGeom>
          <a:noFill/>
          <a:ln/>
        </p:spPr>
        <p:txBody>
          <a:bodyPr wrap="square" rtlCol="0" anchor="b"/>
          <a:lstStyle>
            <a:lvl1pPr algn="l"/>
          </a:lstStyle>
          <a:p>
            <a:pPr algn="ctr" indent="0" marL="0">
              <a:buNone/>
            </a:pPr>
            <a:r>
              <a:rPr lang="en-US" sz="3500" b="1" dirty="0">
                <a:solidFill>
                  <a:srgbClr val="000000"/>
                </a:solidFill>
                <a:latin typeface="Plus Jakarta Sans" pitchFamily="34" charset="0"/>
                <a:ea typeface="Plus Jakarta Sans" pitchFamily="34" charset="-122"/>
                <a:cs typeface="Plus Jakarta Sans" pitchFamily="34" charset="-120"/>
              </a:rPr>
              <a:t>Essentials of First Aid Box</a:t>
            </a:r>
            <a:endParaRPr lang="en-US" sz="3500" dirty="0"/>
          </a:p>
        </p:txBody>
      </p:sp>
      <p:sp>
        <p:nvSpPr>
          <p:cNvPr id="4" name="Text 1"/>
          <p:cNvSpPr/>
          <p:nvPr/>
        </p:nvSpPr>
        <p:spPr>
          <a:xfrm>
            <a:off x="2286000" y="2931795"/>
            <a:ext cx="4114800" cy="0"/>
          </a:xfrm>
          <a:prstGeom prst="rect">
            <a:avLst/>
          </a:prstGeom>
          <a:noFill/>
          <a:ln/>
        </p:spPr>
        <p:txBody>
          <a:bodyPr wrap="square" rtlCol="0" anchor="ctr"/>
          <a:lstStyle/>
          <a:p>
            <a:pPr algn="ctr" indent="0" marL="0">
              <a:buNone/>
            </a:pPr>
            <a:r>
              <a:rPr lang="en-US" sz="1200" dirty="0">
                <a:solidFill>
                  <a:srgbClr val="808080"/>
                </a:solidFill>
                <a:latin typeface="Plus Jakarta Sans" pitchFamily="34" charset="0"/>
                <a:ea typeface="Plus Jakarta Sans" pitchFamily="34" charset="-122"/>
                <a:cs typeface="Plus Jakarta Sans" pitchFamily="34" charset="-120"/>
              </a:rPr>
              <a:t>Key insights into emergency preparedness tools</a:t>
            </a:r>
            <a:endParaRPr lang="en-US" sz="1200" dirty="0"/>
          </a:p>
        </p:txBody>
      </p:sp>
      <p:sp>
        <p:nvSpPr>
          <p:cNvPr id="5" name="Text 2"/>
          <p:cNvSpPr/>
          <p:nvPr/>
        </p:nvSpPr>
        <p:spPr>
          <a:xfrm>
            <a:off x="118872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6" name="Text 3"/>
          <p:cNvSpPr/>
          <p:nvPr/>
        </p:nvSpPr>
        <p:spPr>
          <a:xfrm>
            <a:off x="137160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7" name="Text 4"/>
          <p:cNvSpPr/>
          <p:nvPr/>
        </p:nvSpPr>
        <p:spPr>
          <a:xfrm>
            <a:off x="155448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8" name="Text 5"/>
          <p:cNvSpPr/>
          <p:nvPr/>
        </p:nvSpPr>
        <p:spPr>
          <a:xfrm>
            <a:off x="713232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9" name="Text 6"/>
          <p:cNvSpPr/>
          <p:nvPr/>
        </p:nvSpPr>
        <p:spPr>
          <a:xfrm>
            <a:off x="731520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10" name="Text 7"/>
          <p:cNvSpPr/>
          <p:nvPr/>
        </p:nvSpPr>
        <p:spPr>
          <a:xfrm>
            <a:off x="749808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11" name="Shape 8"/>
          <p:cNvSpPr/>
          <p:nvPr/>
        </p:nvSpPr>
        <p:spPr>
          <a:xfrm>
            <a:off x="1188720" y="2571750"/>
            <a:ext cx="6766560" cy="0"/>
          </a:xfrm>
          <a:prstGeom prst="ellipse">
            <a:avLst/>
          </a:prstGeom>
          <a:noFill/>
          <a:ln w="12700">
            <a:solidFill>
              <a:srgbClr val="000000"/>
            </a:solidFill>
            <a:prstDash val="solid"/>
          </a:ln>
        </p:spPr>
      </p:sp>
      <p:sp>
        <p:nvSpPr>
          <p:cNvPr id="12" name="Shape 9"/>
          <p:cNvSpPr/>
          <p:nvPr/>
        </p:nvSpPr>
        <p:spPr>
          <a:xfrm>
            <a:off x="1188720" y="3343275"/>
            <a:ext cx="6766560" cy="0"/>
          </a:xfrm>
          <a:prstGeom prst="ellipse">
            <a:avLst/>
          </a:prstGeom>
          <a:noFill/>
          <a:ln w="12700">
            <a:solidFill>
              <a:srgbClr val="000000"/>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Why It Matters</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5"/>
            </a:pPr>
            <a:r>
              <a:rPr lang="en-US" sz="1200" dirty="0">
                <a:solidFill>
                  <a:srgbClr val="000000"/>
                </a:solidFill>
                <a:latin typeface="Plus Jakarta Sans Light" pitchFamily="34" charset="0"/>
                <a:ea typeface="Plus Jakarta Sans Light" pitchFamily="34" charset="-122"/>
                <a:cs typeface="Plus Jakarta Sans Light" pitchFamily="34" charset="-120"/>
              </a:rPr>
              <a:t>Regular use and maintenance of the box instill lifelong skills in emergency response, empowering individuals to handle situations with poise and effectiveness throughout their lives.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Thank You</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Thank you for exploring this topic on the first aid box, as it highlights essential tools for safety and encourages proactive measures in daily life to protect ourselves and others effectively.</a:t>
            </a:r>
            <a:endParaRPr lang="en-US" sz="1200" dirty="0"/>
          </a:p>
          <a:p>
            <a:pPr marL="342900" indent="-342900">
              <a:lnSpc>
                <a:spcPts val="20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We appreciate your time in gaining insights from these slides, which underscore the importance of preparedness and foster a sense of responsibility towards community health and well-being.</a:t>
            </a:r>
            <a:endParaRPr lang="en-US" sz="1200" dirty="0"/>
          </a:p>
          <a:p>
            <a:pPr marL="342900" indent="-342900">
              <a:lnSpc>
                <a:spcPts val="20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Thank you for being part of this presentation; please share this knowledge with peers to spread awareness about first aid boxes and their role in creating safer environments for everyone.</a:t>
            </a:r>
            <a:endParaRPr lang="en-US" sz="1200" dirty="0"/>
          </a:p>
          <a:p>
            <a:pPr marL="342900" indent="-342900">
              <a:lnSpc>
                <a:spcPts val="20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Our gratitude goes out for your participation, as discussing the first aid box equips you with practical skills that can make a real difference in emergencies and everyday situations alike.</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Thank You</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5"/>
            </a:pPr>
            <a:r>
              <a:rPr lang="en-US" sz="1200" dirty="0">
                <a:solidFill>
                  <a:srgbClr val="000000"/>
                </a:solidFill>
                <a:latin typeface="Plus Jakarta Sans Light" pitchFamily="34" charset="0"/>
                <a:ea typeface="Plus Jakarta Sans Light" pitchFamily="34" charset="-122"/>
                <a:cs typeface="Plus Jakarta Sans Light" pitchFamily="34" charset="-120"/>
              </a:rPr>
              <a:t>Thank you once more for engaging with this material on the first aid box, empowering you to maintain readiness and contribute positively to health and safety in your surroundings.</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771525"/>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Contents</a:t>
            </a:r>
            <a:endParaRPr lang="en-US" sz="2500" dirty="0"/>
          </a:p>
        </p:txBody>
      </p:sp>
      <p:pic>
        <p:nvPicPr>
          <p:cNvPr id="3" name="Image 0" descr="https://djgurnpwsdoqjscwqbsj.supabase.co/storage/v1/object/public/presentation-templates-data/section1_TOC_box1.png">    </p:cNvPr>
          <p:cNvPicPr>
            <a:picLocks noChangeAspect="1"/>
          </p:cNvPicPr>
          <p:nvPr/>
        </p:nvPicPr>
        <p:blipFill>
          <a:blip r:embed="rId2"/>
          <a:stretch>
            <a:fillRect/>
          </a:stretch>
        </p:blipFill>
        <p:spPr>
          <a:xfrm>
            <a:off x="914400" y="1543050"/>
            <a:ext cx="411480" cy="411480"/>
          </a:xfrm>
          <a:prstGeom prst="rect">
            <a:avLst/>
          </a:prstGeom>
        </p:spPr>
      </p:pic>
      <p:sp>
        <p:nvSpPr>
          <p:cNvPr id="4" name="Text 1"/>
          <p:cNvSpPr/>
          <p:nvPr/>
        </p:nvSpPr>
        <p:spPr>
          <a:xfrm>
            <a:off x="91440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5" name="Text 2"/>
          <p:cNvSpPr/>
          <p:nvPr/>
        </p:nvSpPr>
        <p:spPr>
          <a:xfrm>
            <a:off x="137160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Exploring the First Aid Box</a:t>
            </a:r>
            <a:endParaRPr lang="en-US" sz="1200" dirty="0"/>
          </a:p>
        </p:txBody>
      </p:sp>
      <p:pic>
        <p:nvPicPr>
          <p:cNvPr id="6" name="Image 1" descr="https://djgurnpwsdoqjscwqbsj.supabase.co/storage/v1/object/public/presentation-templates-data/section1_TOC_box2.png">    </p:cNvPr>
          <p:cNvPicPr>
            <a:picLocks noChangeAspect="1"/>
          </p:cNvPicPr>
          <p:nvPr/>
        </p:nvPicPr>
        <p:blipFill>
          <a:blip r:embed="rId3"/>
          <a:stretch>
            <a:fillRect/>
          </a:stretch>
        </p:blipFill>
        <p:spPr>
          <a:xfrm>
            <a:off x="3383280" y="1543050"/>
            <a:ext cx="411480" cy="411480"/>
          </a:xfrm>
          <a:prstGeom prst="rect">
            <a:avLst/>
          </a:prstGeom>
        </p:spPr>
      </p:pic>
      <p:sp>
        <p:nvSpPr>
          <p:cNvPr id="7" name="Text 3"/>
          <p:cNvSpPr/>
          <p:nvPr/>
        </p:nvSpPr>
        <p:spPr>
          <a:xfrm>
            <a:off x="338328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8" name="Text 4"/>
          <p:cNvSpPr/>
          <p:nvPr/>
        </p:nvSpPr>
        <p:spPr>
          <a:xfrm>
            <a:off x="384048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Components of the Box</a:t>
            </a:r>
            <a:endParaRPr lang="en-US" sz="1200" dirty="0"/>
          </a:p>
        </p:txBody>
      </p:sp>
      <p:pic>
        <p:nvPicPr>
          <p:cNvPr id="9" name="Image 2" descr="https://djgurnpwsdoqjscwqbsj.supabase.co/storage/v1/object/public/presentation-templates-data/section1_TOC_box1.png">    </p:cNvPr>
          <p:cNvPicPr>
            <a:picLocks noChangeAspect="1"/>
          </p:cNvPicPr>
          <p:nvPr/>
        </p:nvPicPr>
        <p:blipFill>
          <a:blip r:embed="rId4"/>
          <a:stretch>
            <a:fillRect/>
          </a:stretch>
        </p:blipFill>
        <p:spPr>
          <a:xfrm>
            <a:off x="5852160" y="1543050"/>
            <a:ext cx="411480" cy="411480"/>
          </a:xfrm>
          <a:prstGeom prst="rect">
            <a:avLst/>
          </a:prstGeom>
        </p:spPr>
      </p:pic>
      <p:sp>
        <p:nvSpPr>
          <p:cNvPr id="10" name="Text 5"/>
          <p:cNvSpPr/>
          <p:nvPr/>
        </p:nvSpPr>
        <p:spPr>
          <a:xfrm>
            <a:off x="585216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1" name="Text 6"/>
          <p:cNvSpPr/>
          <p:nvPr/>
        </p:nvSpPr>
        <p:spPr>
          <a:xfrm>
            <a:off x="630936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Using It Effectively</a:t>
            </a:r>
            <a:endParaRPr lang="en-US" sz="1200" dirty="0"/>
          </a:p>
        </p:txBody>
      </p:sp>
      <p:pic>
        <p:nvPicPr>
          <p:cNvPr id="12" name="Image 3" descr="https://djgurnpwsdoqjscwqbsj.supabase.co/storage/v1/object/public/presentation-templates-data/section1_TOC_box1.png">    </p:cNvPr>
          <p:cNvPicPr>
            <a:picLocks noChangeAspect="1"/>
          </p:cNvPicPr>
          <p:nvPr/>
        </p:nvPicPr>
        <p:blipFill>
          <a:blip r:embed="rId5"/>
          <a:stretch>
            <a:fillRect/>
          </a:stretch>
        </p:blipFill>
        <p:spPr>
          <a:xfrm>
            <a:off x="914400" y="2468880"/>
            <a:ext cx="411480" cy="411480"/>
          </a:xfrm>
          <a:prstGeom prst="rect">
            <a:avLst/>
          </a:prstGeom>
        </p:spPr>
      </p:pic>
      <p:sp>
        <p:nvSpPr>
          <p:cNvPr id="13" name="Text 7"/>
          <p:cNvSpPr/>
          <p:nvPr/>
        </p:nvSpPr>
        <p:spPr>
          <a:xfrm>
            <a:off x="914400" y="252031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14" name="Text 8"/>
          <p:cNvSpPr/>
          <p:nvPr/>
        </p:nvSpPr>
        <p:spPr>
          <a:xfrm>
            <a:off x="1371600" y="246888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Why It Matters</a:t>
            </a:r>
            <a:endParaRPr lang="en-US" sz="1200" dirty="0"/>
          </a:p>
        </p:txBody>
      </p:sp>
      <p:pic>
        <p:nvPicPr>
          <p:cNvPr id="15" name="Image 4" descr="https://djgurnpwsdoqjscwqbsj.supabase.co/storage/v1/object/public/presentation-templates-data/section1_TOC_box2.png">    </p:cNvPr>
          <p:cNvPicPr>
            <a:picLocks noChangeAspect="1"/>
          </p:cNvPicPr>
          <p:nvPr/>
        </p:nvPicPr>
        <p:blipFill>
          <a:blip r:embed="rId6"/>
          <a:stretch>
            <a:fillRect/>
          </a:stretch>
        </p:blipFill>
        <p:spPr>
          <a:xfrm>
            <a:off x="3383280" y="2468880"/>
            <a:ext cx="411480" cy="411480"/>
          </a:xfrm>
          <a:prstGeom prst="rect">
            <a:avLst/>
          </a:prstGeom>
        </p:spPr>
      </p:pic>
      <p:sp>
        <p:nvSpPr>
          <p:cNvPr id="16" name="Text 9"/>
          <p:cNvSpPr/>
          <p:nvPr/>
        </p:nvSpPr>
        <p:spPr>
          <a:xfrm>
            <a:off x="3383280" y="252031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17" name="Text 10"/>
          <p:cNvSpPr/>
          <p:nvPr/>
        </p:nvSpPr>
        <p:spPr>
          <a:xfrm>
            <a:off x="3840480" y="246888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Thank You</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Exploring the First Aid Box</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 first aid box stands as a vital collection of items designed to handle immediate injuries, ensuring quick response in everyday mishaps and keeping people safe during unexpected events.</a:t>
            </a:r>
            <a:endParaRPr lang="en-US" sz="1200" dirty="0"/>
          </a:p>
          <a:p>
            <a:pPr marL="342900" indent="-342900">
              <a:lnSpc>
                <a:spcPts val="20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This box serves to provide essential supplies for treating cuts and wounds, helping to stabilize situations before professional help arrives, thus promoting overall well-being in critical moments.</a:t>
            </a:r>
            <a:endParaRPr lang="en-US" sz="1200" dirty="0"/>
          </a:p>
          <a:p>
            <a:pPr marL="342900" indent="-342900">
              <a:lnSpc>
                <a:spcPts val="20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Originally created for quick medical aid in homes and workplaces, the first aid box has evolved to include simple tools that address common emergencies, making it a reliable ally in daily life challenges.</a:t>
            </a:r>
            <a:endParaRPr lang="en-US" sz="1200" dirty="0"/>
          </a:p>
          <a:p>
            <a:pPr marL="342900" indent="-342900">
              <a:lnSpc>
                <a:spcPts val="20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In modern settings, the first aid box ensures that basic health needs are met promptly, covering aspects like minor burns and sprains, which supports immediate care and reduces potential risks effectively.</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Exploring the First Aid Box</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5"/>
            </a:pPr>
            <a:r>
              <a:rPr lang="en-US" sz="1200" dirty="0">
                <a:solidFill>
                  <a:srgbClr val="000000"/>
                </a:solidFill>
                <a:latin typeface="Plus Jakarta Sans Light" pitchFamily="34" charset="0"/>
                <a:ea typeface="Plus Jakarta Sans Light" pitchFamily="34" charset="-122"/>
                <a:cs typeface="Plus Jakarta Sans Light" pitchFamily="34" charset="-120"/>
              </a:rPr>
              <a:t>By having a first aid box ready, individuals gain confidence in managing health issues at hand, fostering a sense of security and preparedness that enhances personal and community safety measures.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Components of the Box</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Inside the box, bandages and dressings form the foundation for covering wounds, preventing infection and aiding healing, which are straightforward ways to address skin injuries quickly and effectively.</a:t>
            </a:r>
            <a:endParaRPr lang="en-US" sz="1200" dirty="0"/>
          </a:p>
          <a:p>
            <a:pPr marL="342900" indent="-342900">
              <a:lnSpc>
                <a:spcPts val="20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Antiseptics and pain relievers are key parts that clean and soothe affected areas, offering immediate relief from discomfort and supporting the body's natural recovery process in minor incidents.</a:t>
            </a:r>
            <a:endParaRPr lang="en-US" sz="1200" dirty="0"/>
          </a:p>
          <a:p>
            <a:pPr marL="342900" indent="-342900">
              <a:lnSpc>
                <a:spcPts val="20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Scissors and tweezers provide precision for removing debris or cutting materials, ensuring that users can handle tasks with care and accuracy during urgent situations without causing further harm.</a:t>
            </a:r>
            <a:endParaRPr lang="en-US" sz="1200" dirty="0"/>
          </a:p>
          <a:p>
            <a:pPr marL="342900" indent="-342900">
              <a:lnSpc>
                <a:spcPts val="20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Gloves and masks protect both the helper and the injured, maintaining hygiene standards and reducing the spread of germs, which is crucial for safe and effective first response actions.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Components of the Box</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5"/>
            </a:pPr>
            <a:r>
              <a:rPr lang="en-US" sz="1200" dirty="0">
                <a:solidFill>
                  <a:srgbClr val="000000"/>
                </a:solidFill>
                <a:latin typeface="Plus Jakarta Sans Light" pitchFamily="34" charset="0"/>
                <a:ea typeface="Plus Jakarta Sans Light" pitchFamily="34" charset="-122"/>
                <a:cs typeface="Plus Jakarta Sans Light" pitchFamily="34" charset="-120"/>
              </a:rPr>
              <a:t>Arranging items logically within the box allows for fast access during emergencies, promoting efficiency and reducing panic, as everything is placed for easy reach and immediate use when needed.</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Using It Effectively</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When an injury occurs, start by evaluating the situation with the box's tools, selecting appropriate items to address the issue promptly and ensure the person receives timely basic care without delay.</a:t>
            </a:r>
            <a:endParaRPr lang="en-US" sz="1200" dirty="0"/>
          </a:p>
          <a:p>
            <a:pPr marL="342900" indent="-342900">
              <a:lnSpc>
                <a:spcPts val="20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Apply bandages securely to wounds using the supplies inside, which helps control bleeding and protect the area, allowing for proper healing and preventing complications in everyday scenarios.</a:t>
            </a:r>
            <a:endParaRPr lang="en-US" sz="1200" dirty="0"/>
          </a:p>
          <a:p>
            <a:pPr marL="342900" indent="-342900">
              <a:lnSpc>
                <a:spcPts val="20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Regularly check and restock the box to keep supplies fresh, ensuring that everything is ready for use and maintaining its reliability as a dependable resource for unexpected health needs.</a:t>
            </a:r>
            <a:endParaRPr lang="en-US" sz="1200" dirty="0"/>
          </a:p>
          <a:p>
            <a:pPr marL="342900" indent="-342900">
              <a:lnSpc>
                <a:spcPts val="20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In group settings, share knowledge of the box's contents to enable collaborative responses, making sure everyone knows how to contribute effectively during an emergency for better outcomes.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Using It Effectively</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5"/>
            </a:pPr>
            <a:r>
              <a:rPr lang="en-US" sz="1200" dirty="0">
                <a:solidFill>
                  <a:srgbClr val="000000"/>
                </a:solidFill>
                <a:latin typeface="Plus Jakarta Sans Light" pitchFamily="34" charset="0"/>
                <a:ea typeface="Plus Jakarta Sans Light" pitchFamily="34" charset="-122"/>
                <a:cs typeface="Plus Jakarta Sans Light" pitchFamily="34" charset="-120"/>
              </a:rPr>
              <a:t>After using the box, review what was needed and replenish items, which reinforces learning and prepares for future incidents, turning each event into a valuable experience for improvement.</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131570"/>
            <a:ext cx="6400800" cy="2286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Why It Matters</a:t>
            </a:r>
            <a:endParaRPr lang="en-US" sz="3000" dirty="0"/>
          </a:p>
        </p:txBody>
      </p:sp>
      <p:sp>
        <p:nvSpPr>
          <p:cNvPr id="3" name="Text 1"/>
          <p:cNvSpPr/>
          <p:nvPr/>
        </p:nvSpPr>
        <p:spPr>
          <a:xfrm>
            <a:off x="914400" y="1440180"/>
            <a:ext cx="73152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Having a first aid box builds a foundation for handling crises, equipping individuals with tools to respond swiftly and confidently, ultimately saving lives in critical moments of need.</a:t>
            </a:r>
            <a:endParaRPr lang="en-US" sz="1200" dirty="0"/>
          </a:p>
          <a:p>
            <a:pPr marL="342900" indent="-342900">
              <a:lnSpc>
                <a:spcPts val="20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This box fosters a culture of readiness in schools and homes, encouraging people to act responsibly and support one another, which strengthens overall safety networks and prevents escalation.</a:t>
            </a:r>
            <a:endParaRPr lang="en-US" sz="1200" dirty="0"/>
          </a:p>
          <a:p>
            <a:pPr marL="342900" indent="-342900">
              <a:lnSpc>
                <a:spcPts val="20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By engaging with the box, users gain practical knowledge of basic health care, promoting proactive habits that enhance personal well-being and reduce reliance on external medical services.</a:t>
            </a:r>
            <a:endParaRPr lang="en-US" sz="1200" dirty="0"/>
          </a:p>
          <a:p>
            <a:pPr marL="342900" indent="-342900">
              <a:lnSpc>
                <a:spcPts val="20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The simple items in the box offer affordable solutions for common problems, making health care accessible and efficient, while minimizing expenses associated with minor medical issues.</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2025-11-12T15:31:12Z</dcterms:created>
  <dcterms:modified xsi:type="dcterms:W3CDTF">2025-11-12T15:31:12Z</dcterms:modified>
</cp:coreProperties>
</file>