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png"/><Relationship Id="rId2" Type="http://schemas.openxmlformats.org/officeDocument/2006/relationships/image" Target="../media/image-10-2.png"/><Relationship Id="rId3" Type="http://schemas.openxmlformats.org/officeDocument/2006/relationships/image" Target="../media/image-10-2.png"/><Relationship Id="rId4" Type="http://schemas.openxmlformats.org/officeDocument/2006/relationships/image" Target="../media/image-10-2.png"/><Relationship Id="rId5" Type="http://schemas.openxmlformats.org/officeDocument/2006/relationships/image" Target="../media/image-10-2.png"/><Relationship Id="rId6" Type="http://schemas.openxmlformats.org/officeDocument/2006/relationships/image" Target="../media/image-10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png"/><Relationship Id="rId2" Type="http://schemas.openxmlformats.org/officeDocument/2006/relationships/image" Target="../media/image-11-2.png"/><Relationship Id="rId3" Type="http://schemas.openxmlformats.org/officeDocument/2006/relationships/image" Target="../media/image-11-2.png"/><Relationship Id="rId4" Type="http://schemas.openxmlformats.org/officeDocument/2006/relationships/image" Target="../media/image-11-2.png"/><Relationship Id="rId5" Type="http://schemas.openxmlformats.org/officeDocument/2006/relationships/image" Target="../media/image-11-2.png"/><Relationship Id="rId6" Type="http://schemas.openxmlformats.org/officeDocument/2006/relationships/image" Target="../media/image-11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png"/><Relationship Id="rId2" Type="http://schemas.openxmlformats.org/officeDocument/2006/relationships/image" Target="../media/image-12-2.png"/><Relationship Id="rId3" Type="http://schemas.openxmlformats.org/officeDocument/2006/relationships/image" Target="../media/image-12-2.png"/><Relationship Id="rId4" Type="http://schemas.openxmlformats.org/officeDocument/2006/relationships/image" Target="../media/image-12-2.png"/><Relationship Id="rId5" Type="http://schemas.openxmlformats.org/officeDocument/2006/relationships/image" Target="../media/image-12-2.png"/><Relationship Id="rId6" Type="http://schemas.openxmlformats.org/officeDocument/2006/relationships/image" Target="../media/image-1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3-image-1.png"/><Relationship Id="rId2" Type="http://schemas.openxmlformats.org/officeDocument/2006/relationships/image" Target="../media/image-13-2.png"/><Relationship Id="rId3" Type="http://schemas.openxmlformats.org/officeDocument/2006/relationships/image" Target="../media/image-13-2.png"/><Relationship Id="rId4" Type="http://schemas.openxmlformats.org/officeDocument/2006/relationships/image" Target="../media/image-13-2.png"/><Relationship Id="rId5" Type="http://schemas.openxmlformats.org/officeDocument/2006/relationships/image" Target="../media/image-13-2.png"/><Relationship Id="rId6" Type="http://schemas.openxmlformats.org/officeDocument/2006/relationships/image" Target="../media/image-13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3.png"/><Relationship Id="rId7" Type="http://schemas.openxmlformats.org/officeDocument/2006/relationships/image" Target="../media/image-2-2.png"/><Relationship Id="rId8" Type="http://schemas.openxmlformats.org/officeDocument/2006/relationships/image" Target="../media/image-2-2.png"/><Relationship Id="rId9" Type="http://schemas.openxmlformats.org/officeDocument/2006/relationships/image" Target="../media/image-2-3.png"/><Relationship Id="rId10" Type="http://schemas.openxmlformats.org/officeDocument/2006/relationships/image" Target="../media/image-2-2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png"/><Relationship Id="rId3" Type="http://schemas.openxmlformats.org/officeDocument/2006/relationships/image" Target="../media/image-4-2.png"/><Relationship Id="rId4" Type="http://schemas.openxmlformats.org/officeDocument/2006/relationships/image" Target="../media/image-4-2.png"/><Relationship Id="rId5" Type="http://schemas.openxmlformats.org/officeDocument/2006/relationships/image" Target="../media/image-4-2.png"/><Relationship Id="rId6" Type="http://schemas.openxmlformats.org/officeDocument/2006/relationships/image" Target="../media/image-4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png"/><Relationship Id="rId3" Type="http://schemas.openxmlformats.org/officeDocument/2006/relationships/image" Target="../media/image-5-2.png"/><Relationship Id="rId4" Type="http://schemas.openxmlformats.org/officeDocument/2006/relationships/image" Target="../media/image-5-2.png"/><Relationship Id="rId5" Type="http://schemas.openxmlformats.org/officeDocument/2006/relationships/image" Target="../media/image-5-2.png"/><Relationship Id="rId6" Type="http://schemas.openxmlformats.org/officeDocument/2006/relationships/image" Target="../media/image-5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png"/><Relationship Id="rId3" Type="http://schemas.openxmlformats.org/officeDocument/2006/relationships/image" Target="../media/image-6-2.png"/><Relationship Id="rId4" Type="http://schemas.openxmlformats.org/officeDocument/2006/relationships/image" Target="../media/image-6-2.png"/><Relationship Id="rId5" Type="http://schemas.openxmlformats.org/officeDocument/2006/relationships/image" Target="../media/image-6-2.png"/><Relationship Id="rId6" Type="http://schemas.openxmlformats.org/officeDocument/2006/relationships/image" Target="../media/image-6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png"/><Relationship Id="rId3" Type="http://schemas.openxmlformats.org/officeDocument/2006/relationships/image" Target="../media/image-7-2.png"/><Relationship Id="rId4" Type="http://schemas.openxmlformats.org/officeDocument/2006/relationships/image" Target="../media/image-7-2.png"/><Relationship Id="rId5" Type="http://schemas.openxmlformats.org/officeDocument/2006/relationships/image" Target="../media/image-7-2.png"/><Relationship Id="rId6" Type="http://schemas.openxmlformats.org/officeDocument/2006/relationships/image" Target="../media/image-7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png"/><Relationship Id="rId2" Type="http://schemas.openxmlformats.org/officeDocument/2006/relationships/image" Target="../media/image-8-2.png"/><Relationship Id="rId3" Type="http://schemas.openxmlformats.org/officeDocument/2006/relationships/image" Target="../media/image-8-2.png"/><Relationship Id="rId4" Type="http://schemas.openxmlformats.org/officeDocument/2006/relationships/image" Target="../media/image-8-2.png"/><Relationship Id="rId5" Type="http://schemas.openxmlformats.org/officeDocument/2006/relationships/image" Target="../media/image-8-2.png"/><Relationship Id="rId6" Type="http://schemas.openxmlformats.org/officeDocument/2006/relationships/image" Target="../media/image-8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png"/><Relationship Id="rId2" Type="http://schemas.openxmlformats.org/officeDocument/2006/relationships/image" Target="../media/image-9-2.png"/><Relationship Id="rId3" Type="http://schemas.openxmlformats.org/officeDocument/2006/relationships/image" Target="../media/image-9-2.png"/><Relationship Id="rId4" Type="http://schemas.openxmlformats.org/officeDocument/2006/relationships/image" Target="../media/image-9-2.png"/><Relationship Id="rId5" Type="http://schemas.openxmlformats.org/officeDocument/2006/relationships/image" Target="../media/image-9-2.png"/><Relationship Id="rId6" Type="http://schemas.openxmlformats.org/officeDocument/2006/relationships/image" Target="../media/image-9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285875"/>
            <a:ext cx="6400800" cy="154305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00000"/>
                </a:solidFill>
                <a:latin typeface="Urbanist" pitchFamily="34" charset="0"/>
                <a:ea typeface="Urbanist" pitchFamily="34" charset="-122"/>
                <a:cs typeface="Urbanist" pitchFamily="34" charset="-120"/>
              </a:rPr>
              <a:t>Exploring English Literature Wonders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2983230"/>
            <a:ext cx="640080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5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Delving into the essence of English literature (aec)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Cultural Impacts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Global Reach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spreads through translation events, influencing worldwide storytelling and adapting to different cultural contexts.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Educational Role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English literature (aec), classroom events promote critical thinking, using texts to analyze historical events and ethical dilemmas.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Artistic Inspirations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inspires art events, like adaptations into films, where stories are visualized to engage new audiences.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Social Changes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Within English literature (aec), writings on equality events have sparked movements, challenging norms and advocating for justice.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Linguistic Evolution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drives language events, evolving vocabulary and styles that reflect societal progress and innovations.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Modern Relevance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Digital Adaptations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now includes online events, where classic works are digitized for wider access and interactive learning.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Diverse Voices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English literature (aec), modern events feature multicultural authors, bringing fresh perspectives on identity and global issues.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Environmental Themes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addresses eco-events, with stories highlighting climate impacts and humanity's role in nature's preservation.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Tech Influences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Within English literature (aec), technological events shape narratives, exploring how innovations alter communication and society.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Youth Engagement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promotes youth events through workshops, encouraging creative writing and appreciation of literary heritage.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Why It Matters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Empathy Building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fosters empathy through character events, helping readers understand diverse experiences and human connections.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Critical Skills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English literature (aec), analyzing events sharpens thinking, enabling better interpretation of texts and real-life situations.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Creative Spark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ignites creativity via imaginative events, inspiring individuals to express ideas and innovate stories.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Historical Insight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Within English literature (aec), past events provide context, offering lessons on how societies have evolved over time.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Personal Growth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supports growth through reflective events, guiding self-discovery and emotional resilience in readers.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Grateful Audience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presentation ends with thanks for your attention, hoping it sparked interest in these timeless stories.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Shared Journey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value your participation in exploring English literature (aec), as it brings us together through shared literary events.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Inspiring Connection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Thank you for engaging with English literature (aec) insights, fostering a community of thoughtful readers and learners.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Warm Farewell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discussions conclude with our sincere thanks, encouraging you to delve deeper into these works.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Final Appreciation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We appreciate your presence at this English literature (aec) session, looking forward to more enriching exchanges ahead.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Foundations Unveiled</a:t>
            </a:r>
            <a:endParaRPr lang="en-US" sz="1200" dirty="0"/>
          </a:p>
        </p:txBody>
      </p:sp>
      <p:pic>
        <p:nvPicPr>
          <p:cNvPr id="6" name="Image 1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47472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393192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Authors in Focus</a:t>
            </a:r>
            <a:endParaRPr lang="en-US" sz="1200" dirty="0"/>
          </a:p>
        </p:txBody>
      </p:sp>
      <p:pic>
        <p:nvPicPr>
          <p:cNvPr id="9" name="Image 2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0936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30936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76656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Themes Explored</a:t>
            </a:r>
            <a:endParaRPr lang="en-US" sz="1200" dirty="0"/>
          </a:p>
        </p:txBody>
      </p:sp>
      <p:pic>
        <p:nvPicPr>
          <p:cNvPr id="12" name="Image 3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08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64008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09728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Periods Highlighted</a:t>
            </a:r>
            <a:endParaRPr lang="en-US" sz="1200" dirty="0"/>
          </a:p>
        </p:txBody>
      </p:sp>
      <p:pic>
        <p:nvPicPr>
          <p:cNvPr id="15" name="Image 4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472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47472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393192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Works Analyzed</a:t>
            </a:r>
            <a:endParaRPr lang="en-US" sz="1200" dirty="0"/>
          </a:p>
        </p:txBody>
      </p:sp>
      <p:pic>
        <p:nvPicPr>
          <p:cNvPr id="18" name="Image 5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9360" y="2314575"/>
            <a:ext cx="457200" cy="41148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630936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06</a:t>
            </a:r>
            <a:endParaRPr lang="en-US" sz="1400" dirty="0"/>
          </a:p>
        </p:txBody>
      </p:sp>
      <p:sp>
        <p:nvSpPr>
          <p:cNvPr id="20" name="Text 12"/>
          <p:cNvSpPr/>
          <p:nvPr/>
        </p:nvSpPr>
        <p:spPr>
          <a:xfrm>
            <a:off x="6766560" y="23145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Styles and Forms</a:t>
            </a:r>
            <a:endParaRPr lang="en-US" sz="1200" dirty="0"/>
          </a:p>
        </p:txBody>
      </p:sp>
      <p:pic>
        <p:nvPicPr>
          <p:cNvPr id="21" name="Image 6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80" y="3343275"/>
            <a:ext cx="457200" cy="411480"/>
          </a:xfrm>
          <a:prstGeom prst="rect">
            <a:avLst/>
          </a:prstGeom>
        </p:spPr>
      </p:pic>
      <p:sp>
        <p:nvSpPr>
          <p:cNvPr id="22" name="Text 13"/>
          <p:cNvSpPr/>
          <p:nvPr/>
        </p:nvSpPr>
        <p:spPr>
          <a:xfrm>
            <a:off x="64008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07</a:t>
            </a:r>
            <a:endParaRPr lang="en-US" sz="1400" dirty="0"/>
          </a:p>
        </p:txBody>
      </p:sp>
      <p:sp>
        <p:nvSpPr>
          <p:cNvPr id="23" name="Text 14"/>
          <p:cNvSpPr/>
          <p:nvPr/>
        </p:nvSpPr>
        <p:spPr>
          <a:xfrm>
            <a:off x="109728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Cultural Impacts</a:t>
            </a:r>
            <a:endParaRPr lang="en-US" sz="1200" dirty="0"/>
          </a:p>
        </p:txBody>
      </p:sp>
      <p:pic>
        <p:nvPicPr>
          <p:cNvPr id="24" name="Image 7" descr="https://djgurnpwsdoqjscwqbsj.supabase.co/storage/v1/object/public/presentation-templates-data/section20_TOC_box2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74720" y="3343275"/>
            <a:ext cx="457200" cy="411480"/>
          </a:xfrm>
          <a:prstGeom prst="rect">
            <a:avLst/>
          </a:prstGeom>
        </p:spPr>
      </p:pic>
      <p:sp>
        <p:nvSpPr>
          <p:cNvPr id="25" name="Text 15"/>
          <p:cNvSpPr/>
          <p:nvPr/>
        </p:nvSpPr>
        <p:spPr>
          <a:xfrm>
            <a:off x="347472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08</a:t>
            </a:r>
            <a:endParaRPr lang="en-US" sz="1400" dirty="0"/>
          </a:p>
        </p:txBody>
      </p:sp>
      <p:sp>
        <p:nvSpPr>
          <p:cNvPr id="26" name="Text 16"/>
          <p:cNvSpPr/>
          <p:nvPr/>
        </p:nvSpPr>
        <p:spPr>
          <a:xfrm>
            <a:off x="393192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Modern Relevance</a:t>
            </a:r>
            <a:endParaRPr lang="en-US" sz="1200" dirty="0"/>
          </a:p>
        </p:txBody>
      </p:sp>
      <p:pic>
        <p:nvPicPr>
          <p:cNvPr id="27" name="Image 8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9360" y="3343275"/>
            <a:ext cx="457200" cy="411480"/>
          </a:xfrm>
          <a:prstGeom prst="rect">
            <a:avLst/>
          </a:prstGeom>
        </p:spPr>
      </p:pic>
      <p:sp>
        <p:nvSpPr>
          <p:cNvPr id="28" name="Text 17"/>
          <p:cNvSpPr/>
          <p:nvPr/>
        </p:nvSpPr>
        <p:spPr>
          <a:xfrm>
            <a:off x="6309360" y="33947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09</a:t>
            </a:r>
            <a:endParaRPr lang="en-US" sz="1400" dirty="0"/>
          </a:p>
        </p:txBody>
      </p:sp>
      <p:sp>
        <p:nvSpPr>
          <p:cNvPr id="29" name="Text 18"/>
          <p:cNvSpPr/>
          <p:nvPr/>
        </p:nvSpPr>
        <p:spPr>
          <a:xfrm>
            <a:off x="6766560" y="33432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Why It Matters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TOC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64008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10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097280" y="128587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Foundations Unveiled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Ancient Roots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begins with old epics and tales that set the stage for storytelling, blending history and imagination to...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Early Influences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English literature (aec), medieval works shaped language and themes, drawing from real-life events to create stories that reflect human...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Renaissance Spark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flourished during the Renaissance with plays and poems that captured cultural rebirth, highlighting intellectual events and artistic...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Poetic Evolutions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Within English literature (aec), poetry events evolved through romantic verses, depicting emotional journeys and natural inspirations that influenced later writings.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Narrative Shifts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features narrative events like plot twists in novels, illustrating character growth and conflicts that mirror real-world changes.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Authors in Focus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Shakespeare's Era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includes Shakespeare's plays that portray dramatic events, such as royal intrigues and personal tragedies, defining theatrical traditions.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Dickensian Worlds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English literature (aec), Dickens depicted social events like industrial hardships, using vivid characters to expose inequalities and inspire reforms.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Austen's Society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showcases Austen's stories of marital events and class dynamics, reflecting everyday interactions and moral lessons in refined...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Woolf's Insights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Within English literature (aec), Woolf explored internal events through stream-of-consciousness, capturing psychological depths and modern life complexities.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Orwell's Visions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features Orwell's dystopian events, warning of authoritarian control and societal shifts that echo historical and future concerns.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Themes Explored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Love's Journey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often centers on love events, from tragic romances to enduring bonds, illustrating emotional growth and relational conflicts.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Social Struggles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English literature (aec), social events like class wars are depicted, showing how economic shifts and inequalities shape individual destinies.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Nature's Role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integrates nature events, such as seasonal changes, to symbolize personal transformations and the human connection to the...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Power Dynamics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Within English literature (aec), power events unfold through political intrigue, revealing how authority influences personal freedom and societal structures.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Identity Quests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portrays identity events, where characters seek self-discovery amidst cultural events, highlighting personal evolution and heritage.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Periods Highlighted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Victorian Age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during the Victorian era captured industrial events, with novels reflecting moral debates and rapid societal changes.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Romantic Wave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English literature (aec), the Romantic period featured emotional events, emphasizing individual expression and reactions to nature's wonders.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Modern Transitions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in modern times shows war events and urbanization, exploring fragmented narratives and psychological impacts on people.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Elizabethan Bloom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thrived in the Elizabethan age with theatrical events, fostering creativity and exploration of human desires.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Post-War Reflections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Within English literature (aec), post-war events inspired writings on recovery, depicting rebuilding efforts and emotional scars from conflicts.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Works Analyzed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Hamlet's Dilemma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presents Hamlet's internal events, where indecision leads to tragedy, exploring themes of revenge and madness.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Great Expectations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English literature (aec), Pip's life events in Great Expectations reveal ambition's pitfalls, showing growth through social climbing and disappointments.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Pride and Prejudice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depicts courtship events in Pride and Prejudice, where misunderstandings evolve into mutual respect and love.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To the Lighthouse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Within English literature (aec), family events in To the Lighthouse illustrate time's passage, capturing everyday moments and deeper introspection.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1984's World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portrays surveillance events in 1984, demonstrating a controlled society and the fight for individual thought.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51435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Styles and Forms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1131570"/>
            <a:ext cx="3657600" cy="113157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01. Poetic Forms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employs sonnets and ballads for emotional events, allowing poets to convey personal reflections and historical tales.</a:t>
            </a:r>
            <a:endParaRPr lang="en-US" sz="1100" dirty="0"/>
          </a:p>
        </p:txBody>
      </p:sp>
      <p:pic>
        <p:nvPicPr>
          <p:cNvPr id="6" name="Image 1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131570"/>
            <a:ext cx="3657600" cy="113157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4754880" y="118300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02. Novel Structures</a:t>
            </a:r>
            <a:endParaRPr lang="en-US" sz="1300" dirty="0"/>
          </a:p>
        </p:txBody>
      </p:sp>
      <p:sp>
        <p:nvSpPr>
          <p:cNvPr id="8" name="Text 4"/>
          <p:cNvSpPr/>
          <p:nvPr/>
        </p:nvSpPr>
        <p:spPr>
          <a:xfrm>
            <a:off x="4754880" y="154305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English literature (aec), novels use episodic events to build plots, engaging readers with character arcs and societal critiques.</a:t>
            </a:r>
            <a:endParaRPr lang="en-US" sz="1100" dirty="0"/>
          </a:p>
        </p:txBody>
      </p:sp>
      <p:pic>
        <p:nvPicPr>
          <p:cNvPr id="9" name="Image 2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417445"/>
            <a:ext cx="3657600" cy="113157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82296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03. Dramatic Dialogues</a:t>
            </a:r>
            <a:endParaRPr lang="en-US" sz="1300" dirty="0"/>
          </a:p>
        </p:txBody>
      </p:sp>
      <p:sp>
        <p:nvSpPr>
          <p:cNvPr id="11" name="Text 6"/>
          <p:cNvSpPr/>
          <p:nvPr/>
        </p:nvSpPr>
        <p:spPr>
          <a:xfrm>
            <a:off x="82296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features play events with sharp dialogues, revealing conflicts and resolutions through character interactions.</a:t>
            </a:r>
            <a:endParaRPr lang="en-US" sz="1100" dirty="0"/>
          </a:p>
        </p:txBody>
      </p:sp>
      <p:pic>
        <p:nvPicPr>
          <p:cNvPr id="12" name="Image 3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2417445"/>
            <a:ext cx="3657600" cy="113157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4754880" y="246888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04. Essay Explorations</a:t>
            </a:r>
            <a:endParaRPr lang="en-US" sz="1300" dirty="0"/>
          </a:p>
        </p:txBody>
      </p:sp>
      <p:sp>
        <p:nvSpPr>
          <p:cNvPr id="14" name="Text 8"/>
          <p:cNvSpPr/>
          <p:nvPr/>
        </p:nvSpPr>
        <p:spPr>
          <a:xfrm>
            <a:off x="4754880" y="2828925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Within English literature (aec), essays discuss intellectual events, providing insights into cultural shifts and philosophical ideas.</a:t>
            </a:r>
            <a:endParaRPr lang="en-US" sz="1100" dirty="0"/>
          </a:p>
        </p:txBody>
      </p:sp>
      <p:pic>
        <p:nvPicPr>
          <p:cNvPr id="15" name="Image 4" descr="https://djgurnpwsdoqjscwqbsj.supabase.co/storage/v1/object/public/presentation-templates-data/section20_list1_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3703320"/>
            <a:ext cx="3657600" cy="113157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822960" y="3754755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05. Short Story Twists</a:t>
            </a:r>
            <a:endParaRPr lang="en-US" sz="1300" dirty="0"/>
          </a:p>
        </p:txBody>
      </p:sp>
      <p:sp>
        <p:nvSpPr>
          <p:cNvPr id="17" name="Text 10"/>
          <p:cNvSpPr/>
          <p:nvPr/>
        </p:nvSpPr>
        <p:spPr>
          <a:xfrm>
            <a:off x="822960" y="41148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English literature (aec) includes short story events with surprising endings, capturing concise narratives and human quirks.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2025-11-14T10:11:38Z</dcterms:created>
  <dcterms:modified xsi:type="dcterms:W3CDTF">2025-11-14T10:11:38Z</dcterms:modified>
</cp:coreProperties>
</file>