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notesMasterIdLst>
    <p:notesMasterId r:id="rId25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2.png"/><Relationship Id="rId5" Type="http://schemas.openxmlformats.org/officeDocument/2006/relationships/image" Target="../media/image-2-2.png"/><Relationship Id="rId6" Type="http://schemas.openxmlformats.org/officeDocument/2006/relationships/image" Target="../media/image-2-3.png"/><Relationship Id="rId7" Type="http://schemas.openxmlformats.org/officeDocument/2006/relationships/image" Target="../media/image-2-2.png"/><Relationship Id="rId8" Type="http://schemas.openxmlformats.org/officeDocument/2006/relationships/image" Target="../media/image-2-2.png"/><Relationship Id="rId9" Type="http://schemas.openxmlformats.org/officeDocument/2006/relationships/image" Target="../media/image-2-3.png"/><Relationship Id="rId10" Type="http://schemas.openxmlformats.org/officeDocument/2006/relationships/image" Target="../media/image-2-2.png"/><Relationship Id="rId11" Type="http://schemas.openxmlformats.org/officeDocument/2006/relationships/slideLayout" Target="../slideLayouts/slideLayout1.xml"/><Relationship Id="rId1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djgurnpwsdoqjscwqbsj.supabase.co/storage/v1/object/public/presentation-templates-data/section1_firstbckgr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188720" y="2468880"/>
            <a:ext cx="6766560" cy="0"/>
          </a:xfrm>
          <a:prstGeom prst="rect">
            <a:avLst/>
          </a:prstGeom>
          <a:noFill/>
          <a:ln/>
        </p:spPr>
        <p:txBody>
          <a:bodyPr wrap="square" rtlCol="0" anchor="b"/>
          <a:lstStyle>
            <a:lvl1pPr algn="l"/>
          </a:lstStyle>
          <a:p>
            <a:pPr algn="ctr" indent="0" marL="0">
              <a:buNone/>
            </a:pPr>
            <a:r>
              <a:rPr lang="en-US" sz="3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From Republic to Empire: A Journey Through Ancient Rome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2286000" y="2931795"/>
            <a:ext cx="4114800" cy="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dirty="0">
                <a:solidFill>
                  <a:srgbClr val="80808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Unveiling the Enduring Legacy and Strategic Lessons of Roman Civilization</a:t>
            </a:r>
            <a:endParaRPr lang="en-US" sz="1200" dirty="0"/>
          </a:p>
        </p:txBody>
      </p:sp>
      <p:sp>
        <p:nvSpPr>
          <p:cNvPr id="5" name="Text 2"/>
          <p:cNvSpPr/>
          <p:nvPr/>
        </p:nvSpPr>
        <p:spPr>
          <a:xfrm>
            <a:off x="1188720" y="313753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6" name="Text 3"/>
          <p:cNvSpPr/>
          <p:nvPr/>
        </p:nvSpPr>
        <p:spPr>
          <a:xfrm>
            <a:off x="1371600" y="313753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1554480" y="313753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8" name="Text 5"/>
          <p:cNvSpPr/>
          <p:nvPr/>
        </p:nvSpPr>
        <p:spPr>
          <a:xfrm>
            <a:off x="7132320" y="272605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7315200" y="272605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10" name="Text 7"/>
          <p:cNvSpPr/>
          <p:nvPr/>
        </p:nvSpPr>
        <p:spPr>
          <a:xfrm>
            <a:off x="7498080" y="272605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11" name="Shape 8"/>
          <p:cNvSpPr/>
          <p:nvPr/>
        </p:nvSpPr>
        <p:spPr>
          <a:xfrm>
            <a:off x="1188720" y="2571750"/>
            <a:ext cx="6766560" cy="0"/>
          </a:xfrm>
          <a:prstGeom prst="ellipse">
            <a:avLst/>
          </a:prstGeom>
          <a:noFill/>
          <a:ln w="12700">
            <a:solidFill>
              <a:srgbClr val="000000"/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1188720" y="3343275"/>
            <a:ext cx="6766560" cy="0"/>
          </a:xfrm>
          <a:prstGeom prst="ellipse">
            <a:avLst/>
          </a:prstGeom>
          <a:noFill/>
          <a:ln w="12700">
            <a:solidFill>
              <a:srgbClr val="000000"/>
            </a:solidFill>
            <a:prstDash val="solid"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Rise of the Empire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After Caesar's death, Octavian, Mark Antony, and Lepidus formed the Second Triumvirate. They sought to avenge Caesar and restore order.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Octavian and Antony eventually clashed for control of Rome. Antony's alliance with Cleopatra of Egypt led to his downfall.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Octavian defeated Antony and Cleopatra at the Battle of Actium in 31 BC. This victory paved the way for Octavian to become the sole ruler of Rome.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Octavian adopted the title Augustus and became the first Roman emperor. He ushered in a period of peace and prosperity known as the Pax Romana.</a:t>
            </a:r>
            <a:endParaRPr lang="en-US" sz="1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Rise of the Empire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Augustus established the Principate, a system of government that combined republican institutions with imperial authority. This ensured stability for centuries.</a:t>
            </a:r>
            <a:endParaRPr lang="en-US" sz="1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Pax Romana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The Pax Romana saw significant economic growth across the empire. Trade flourished, and infrastructure projects boosted productivity.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Emperors like Claudius and Trajan expanded the empire's borders. Roman rule extended into Britain, North Africa, and the Middle East.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Roman culture thrived during the Pax Romana. Literature, art, and architecture reached new heights, influencing subsequent generations.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The Romans were renowned for their engineering skills. They built roads, aqueducts, and public buildings that showcased their technological prowess.</a:t>
            </a:r>
            <a:endParaRPr lang="en-US" sz="1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Pax Romana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Roman law developed during the Pax Romana. Its principles of justice and fairness influenced legal systems around the world.</a:t>
            </a:r>
            <a:endParaRPr lang="en-US" sz="1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Crisis of the Third Century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The Roman Empire faced a period of intense political instability. Emperors rose and fell rapidly, often through military coups.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Economic problems plagued the empire, including inflation, trade disruptions, and debasement of the currency. This weakened the empire.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The empire faced increasing pressure from barbarian tribes along its borders. Goths, Vandals, and other groups threatened Roman territory.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The Roman army struggled to defend the empire's vast borders. Internal conflicts and declining resources hampered its effectiveness.</a:t>
            </a:r>
            <a:endParaRPr lang="en-US" sz="1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Crisis of the Third Century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To improve governance, Emperor Diocletian divided the empire into eastern and western halves. Each half was ruled by an emperor and a Caesar.</a:t>
            </a:r>
            <a:endParaRPr lang="en-US" sz="1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Rise of Christianity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Early Christians faced persecution from Roman authorities. Their beliefs challenged traditional Roman religion and social norms.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Emperor Constantine's conversion to Christianity marked a turning point. He issued the Edict of Milan, granting religious tolerance.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Constantine convened the Council of Nicaea to address doctrinal disputes. This helped to standardize Christian beliefs.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Emperor Theodosius I made Christianity the official religion of the Roman Empire. This solidified the church's power and influence.</a:t>
            </a:r>
            <a:endParaRPr lang="en-US" sz="1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Rise of Christianity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Christianity profoundly influenced Roman society, culture, and politics. The church became a major institution, shaping the course of history.</a:t>
            </a:r>
            <a:endParaRPr lang="en-US" sz="1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Fall of the Western Roman Empire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The Western Roman Empire faced relentless barbarian invasions. Goths, Vandals, and Huns plundered Roman cities and territories.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The Western Empire suffered from severe economic problems. Declining trade, inflation, and heavy taxation weakened its economy.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Political corruption and instability plagued the Western Empire. Weak emperors and power struggles undermined its ability to govern.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Rome was sacked by the Visigoths in 410 AD and by the Vandals in 455 AD. These events symbolized the empire's decline.</a:t>
            </a:r>
            <a:endParaRPr lang="en-US" sz="12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Fall of the Western Roman Empire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In 476 AD, the last Western Roman Emperor, Romulus Augustulus, was deposed. This marked the traditional end of the Western Roman Empire.</a:t>
            </a:r>
            <a:endParaRPr lang="en-US" sz="1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771525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35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Table of Contents</a:t>
            </a:r>
            <a:endParaRPr lang="en-US" sz="2500" dirty="0"/>
          </a:p>
        </p:txBody>
      </p:sp>
      <p:pic>
        <p:nvPicPr>
          <p:cNvPr id="3" name="Image 0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43050"/>
            <a:ext cx="411480" cy="41148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14400" y="159448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1371600" y="154305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Genesis of an Empire</a:t>
            </a:r>
            <a:endParaRPr lang="en-US" sz="1200" dirty="0"/>
          </a:p>
        </p:txBody>
      </p:sp>
      <p:pic>
        <p:nvPicPr>
          <p:cNvPr id="6" name="Image 1" descr="https://djgurnpwsdoqjscwqbsj.supabase.co/storage/v1/object/public/presentation-templates-data/section1_TOC_box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280" y="1543050"/>
            <a:ext cx="411480" cy="41148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383280" y="159448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300" dirty="0"/>
          </a:p>
        </p:txBody>
      </p:sp>
      <p:sp>
        <p:nvSpPr>
          <p:cNvPr id="8" name="Text 4"/>
          <p:cNvSpPr/>
          <p:nvPr/>
        </p:nvSpPr>
        <p:spPr>
          <a:xfrm>
            <a:off x="3840480" y="154305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Republic Forged in Conflict</a:t>
            </a:r>
            <a:endParaRPr lang="en-US" sz="1200" dirty="0"/>
          </a:p>
        </p:txBody>
      </p:sp>
      <p:pic>
        <p:nvPicPr>
          <p:cNvPr id="9" name="Image 2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160" y="1543050"/>
            <a:ext cx="411480" cy="41148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852160" y="159448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300" dirty="0"/>
          </a:p>
        </p:txBody>
      </p:sp>
      <p:sp>
        <p:nvSpPr>
          <p:cNvPr id="11" name="Text 6"/>
          <p:cNvSpPr/>
          <p:nvPr/>
        </p:nvSpPr>
        <p:spPr>
          <a:xfrm>
            <a:off x="6309360" y="154305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Republic in Crisis</a:t>
            </a:r>
            <a:endParaRPr lang="en-US" sz="1200" dirty="0"/>
          </a:p>
        </p:txBody>
      </p:sp>
      <p:pic>
        <p:nvPicPr>
          <p:cNvPr id="12" name="Image 3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2468880"/>
            <a:ext cx="411480" cy="41148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14400" y="252031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300" dirty="0"/>
          </a:p>
        </p:txBody>
      </p:sp>
      <p:sp>
        <p:nvSpPr>
          <p:cNvPr id="14" name="Text 8"/>
          <p:cNvSpPr/>
          <p:nvPr/>
        </p:nvSpPr>
        <p:spPr>
          <a:xfrm>
            <a:off x="1371600" y="246888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Rise of the Empire</a:t>
            </a:r>
            <a:endParaRPr lang="en-US" sz="1200" dirty="0"/>
          </a:p>
        </p:txBody>
      </p:sp>
      <p:pic>
        <p:nvPicPr>
          <p:cNvPr id="15" name="Image 4" descr="https://djgurnpwsdoqjscwqbsj.supabase.co/storage/v1/object/public/presentation-templates-data/section1_TOC_box2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0" y="2468880"/>
            <a:ext cx="411480" cy="411480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3383280" y="252031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300" dirty="0"/>
          </a:p>
        </p:txBody>
      </p:sp>
      <p:sp>
        <p:nvSpPr>
          <p:cNvPr id="17" name="Text 10"/>
          <p:cNvSpPr/>
          <p:nvPr/>
        </p:nvSpPr>
        <p:spPr>
          <a:xfrm>
            <a:off x="3840480" y="246888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Pax Romana</a:t>
            </a:r>
            <a:endParaRPr lang="en-US" sz="1200" dirty="0"/>
          </a:p>
        </p:txBody>
      </p:sp>
      <p:pic>
        <p:nvPicPr>
          <p:cNvPr id="18" name="Image 5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2160" y="2468880"/>
            <a:ext cx="411480" cy="411480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5852160" y="252031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06</a:t>
            </a:r>
            <a:endParaRPr lang="en-US" sz="1300" dirty="0"/>
          </a:p>
        </p:txBody>
      </p:sp>
      <p:sp>
        <p:nvSpPr>
          <p:cNvPr id="20" name="Text 12"/>
          <p:cNvSpPr/>
          <p:nvPr/>
        </p:nvSpPr>
        <p:spPr>
          <a:xfrm>
            <a:off x="6309360" y="246888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Crisis of the Third Century</a:t>
            </a:r>
            <a:endParaRPr lang="en-US" sz="1200" dirty="0"/>
          </a:p>
        </p:txBody>
      </p:sp>
      <p:pic>
        <p:nvPicPr>
          <p:cNvPr id="21" name="Image 6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3394710"/>
            <a:ext cx="411480" cy="411480"/>
          </a:xfrm>
          <a:prstGeom prst="rect">
            <a:avLst/>
          </a:prstGeom>
        </p:spPr>
      </p:pic>
      <p:sp>
        <p:nvSpPr>
          <p:cNvPr id="22" name="Text 13"/>
          <p:cNvSpPr/>
          <p:nvPr/>
        </p:nvSpPr>
        <p:spPr>
          <a:xfrm>
            <a:off x="914400" y="344614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07</a:t>
            </a:r>
            <a:endParaRPr lang="en-US" sz="1300" dirty="0"/>
          </a:p>
        </p:txBody>
      </p:sp>
      <p:sp>
        <p:nvSpPr>
          <p:cNvPr id="23" name="Text 14"/>
          <p:cNvSpPr/>
          <p:nvPr/>
        </p:nvSpPr>
        <p:spPr>
          <a:xfrm>
            <a:off x="1371600" y="339471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Rise of Christianity</a:t>
            </a:r>
            <a:endParaRPr lang="en-US" sz="1200" dirty="0"/>
          </a:p>
        </p:txBody>
      </p:sp>
      <p:pic>
        <p:nvPicPr>
          <p:cNvPr id="24" name="Image 7" descr="https://djgurnpwsdoqjscwqbsj.supabase.co/storage/v1/object/public/presentation-templates-data/section1_TOC_box2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3280" y="3394710"/>
            <a:ext cx="411480" cy="411480"/>
          </a:xfrm>
          <a:prstGeom prst="rect">
            <a:avLst/>
          </a:prstGeom>
        </p:spPr>
      </p:pic>
      <p:sp>
        <p:nvSpPr>
          <p:cNvPr id="25" name="Text 15"/>
          <p:cNvSpPr/>
          <p:nvPr/>
        </p:nvSpPr>
        <p:spPr>
          <a:xfrm>
            <a:off x="3383280" y="344614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08</a:t>
            </a:r>
            <a:endParaRPr lang="en-US" sz="1300" dirty="0"/>
          </a:p>
        </p:txBody>
      </p:sp>
      <p:sp>
        <p:nvSpPr>
          <p:cNvPr id="26" name="Text 16"/>
          <p:cNvSpPr/>
          <p:nvPr/>
        </p:nvSpPr>
        <p:spPr>
          <a:xfrm>
            <a:off x="3840480" y="339471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Fall of the Western Roman Empire</a:t>
            </a:r>
            <a:endParaRPr lang="en-US" sz="1200" dirty="0"/>
          </a:p>
        </p:txBody>
      </p:sp>
      <p:pic>
        <p:nvPicPr>
          <p:cNvPr id="27" name="Image 8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2160" y="3394710"/>
            <a:ext cx="411480" cy="411480"/>
          </a:xfrm>
          <a:prstGeom prst="rect">
            <a:avLst/>
          </a:prstGeom>
        </p:spPr>
      </p:pic>
      <p:sp>
        <p:nvSpPr>
          <p:cNvPr id="28" name="Text 17"/>
          <p:cNvSpPr/>
          <p:nvPr/>
        </p:nvSpPr>
        <p:spPr>
          <a:xfrm>
            <a:off x="5852160" y="344614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09</a:t>
            </a:r>
            <a:endParaRPr lang="en-US" sz="1300" dirty="0"/>
          </a:p>
        </p:txBody>
      </p:sp>
      <p:sp>
        <p:nvSpPr>
          <p:cNvPr id="29" name="Text 18"/>
          <p:cNvSpPr/>
          <p:nvPr/>
        </p:nvSpPr>
        <p:spPr>
          <a:xfrm>
            <a:off x="6309360" y="339471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Eastern Roman Empire (Byzantine Empire)</a:t>
            </a:r>
            <a:endParaRPr lang="en-US" sz="1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Eastern Roman Empire (Byzantine Empire)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The Eastern Roman Empire, also known as the Byzantine Empire, continued to thrive after the fall of the West. It preserved Roman traditions and culture.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Constantinople, the capital of the Byzantine Empire, was a major center of trade, culture, and learning. It served as a bridge between East and West.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Emperor Justinian I expanded the Byzantine Empire and reformed its legal system. His reign marked a golden age for the empire.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The Byzantines preserved ancient Greek and Roman texts. They played a vital role in transmitting classical knowledge to later generations.</a:t>
            </a:r>
            <a:endParaRPr lang="en-US" sz="12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Eastern Roman Empire (Byzantine Empire)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The Byzantine Empire finally fell to the Ottoman Turks in 1453 AD. This event marked the end of the long Roman legacy in the East.</a:t>
            </a:r>
            <a:endParaRPr lang="en-US" sz="12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Thank You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Thank you for taking the time to learn about the history of Rome. We appreciate your interest and attention to this presentation.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We encourage you to continue exploring the rich history and enduring legacy of Rome. There is much more to discover and learn.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We believe there are numerous opportunities for partnership and collaboration related to Roman history and its cultural impact.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Please feel free to contact us with any questions or inquiries. We are eager to discuss potential collaborations and projects.</a:t>
            </a:r>
            <a:endParaRPr lang="en-US" sz="12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Thank You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We hope this presentation has been informative and engaging. Thank you again for your time and consideration, and we look forward to hearing from you soon.</a:t>
            </a:r>
            <a:endParaRPr lang="en-US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771525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35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Table of Contents</a:t>
            </a:r>
            <a:endParaRPr lang="en-US" sz="2500" dirty="0"/>
          </a:p>
        </p:txBody>
      </p:sp>
      <p:pic>
        <p:nvPicPr>
          <p:cNvPr id="3" name="Image 0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43050"/>
            <a:ext cx="411480" cy="41148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14400" y="159448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10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1371600" y="154305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Thank You</a:t>
            </a:r>
            <a:endParaRPr lang="en-US"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Genesis of an Empire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Legend says Romulus and Remus founded Rome in 753 BC. Archaeological evidence suggests earlier settlements, marking the start of a great city.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The Etruscans, north of Rome, shaped early Roman culture. They introduced architectural techniques and political ideas that influenced Rome.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Early Rome was ruled by kings, both Roman and Etruscan. This period saw the development of basic infrastructure and social structures.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In 509 BC, the Roman aristocracy overthrew the last king, Tarquin the Proud. This marked the birth of the Roman Republic, a new era.</a:t>
            </a:r>
            <a:endParaRPr lang="en-US" sz="1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Genesis of an Empire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The Republic was governed by elected officials and assemblies. Power was shared among citizens, laying the foundation for Roman governance.</a:t>
            </a:r>
            <a:endParaRPr lang="en-US" sz="1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Republic Forged in Conflict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The early Republic faced constant warfare with neighboring tribes. Through military prowess, Rome gradually expanded its territory in Italy.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Rome clashed with Carthage in three Punic Wars (264-146 BC). Victory against Carthage established Rome as the dominant power in the Mediterranean.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During the Second Punic War, Hannibal famously crossed the Alps and invaded Italy. Despite initial victories, he was eventually defeated.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Growing wealth and power led to social and political tensions. Conflicts arose between patricians (nobles) and plebeians (commoners).</a:t>
            </a:r>
            <a:endParaRPr lang="en-US" sz="1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Republic Forged in Conflict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The Gracchi brothers attempted land reform to help the poor. Their efforts were met with violent opposition, highlighting the Republic's instability.</a:t>
            </a:r>
            <a:endParaRPr lang="en-US" sz="1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Republic in Crisis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Rival generals Marius and Sulla fought for control of Rome. Their conflicts led to civil wars and weakened the Republic's institutions.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Caesar, Pompey, and Crassus formed a political alliance known as the First Triumvirate. They used their combined power to control the Republic.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Caesar gained fame through his military campaigns in Gaul. His victories increased his power and popularity, alarming his rivals.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Caesar defied the Senate's orders and crossed the Rubicon River with his army. This act initiated a civil war against Pompey and the Senate.</a:t>
            </a:r>
            <a:endParaRPr lang="en-US" sz="1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Republic in Crisis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Caesar emerged victorious from the civil war and became dictator of Rome. He implemented reforms but was assassinated in 44 BC.</a:t>
            </a:r>
            <a:endParaRPr lang="en-US"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2025-05-07T16:01:04Z</dcterms:created>
  <dcterms:modified xsi:type="dcterms:W3CDTF">2025-05-07T16:01:04Z</dcterms:modified>
</cp:coreProperties>
</file>