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slideMasters/slideMaster11.xml" ContentType="application/vnd.openxmlformats-officedocument.presentationml.slideMaster+xml"/>
  <Override PartName="/ppt/slides/slide11.xml" ContentType="application/vnd.openxmlformats-officedocument.presentationml.slide+xml"/>
  <Override PartName="/ppt/slideMasters/slideMaster12.xml" ContentType="application/vnd.openxmlformats-officedocument.presentationml.slideMaster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notesMasterIdLst>
    <p:notesMasterId r:id="rId14"/>
  </p:notesMasterIdLst>
  <p:sldSz cx="9144000" cy="5143500"/>
  <p:notesSz cx="5143500" cy="9144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1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1.xml"/>
		</Relationships>
</file>

<file path=ppt/notesSlides/_rels/notesSlide1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2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914400" y="1800225"/>
            <a:ext cx="7315200" cy="257175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Guardians of Tomorrow: Cultivating Environmental Awareness
</a:t>
            </a:r>
            <a:pPr algn="ctr" indent="0" marL="0">
              <a:lnSpc>
                <a:spcPts val="1500"/>
              </a:lnSpc>
              <a:buNone/>
            </a:pPr>
            <a:r>
              <a:rPr lang="en-US" sz="11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Empowering Citizens for a Sustainable Future</a:t>
            </a:r>
            <a:endParaRPr lang="en-US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8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Community-Based Waste Management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Community-based waste management tailors solutions to specific local needs. Maximizing effectiveness and community participation across the areas.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Engaging communities fosters a sense of ownership and responsibility. Driving long-term commitment to waste reduction and recycling.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Waste management projects create income opportunities for local communities. Reducing poverty and promoting sustainable livelihoods in communities.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Partnerships between local government, NGOs, and communities drive success. Leveraging resources and expertise for effective waste management.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Community-based initiatives ensure long-term sustainability. Fostering a culture of environmental stewardship from the core.</a:t>
            </a:r>
            <a:endParaRPr lang="en-US" sz="1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9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Financing Sustainability: Mudharabah Model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Mudharabah is a profit-sharing Islamic finance contract. Financing waste management projects and sustainable initiatives within islamic teaching.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Waste recycling projects financed through Mudharabah generate income for participants. Supporting economic empowerment and environmental protection at once.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Islamic finance promotes ethical and sustainable investment. Aligning financial goals with environmental and social responsibility for a greater good.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Mudharabah-funded projects benefit communities. Improving living conditions and promoting sustainable development in a community.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Islamic finance supports long-term sustainable development. Contributing to a resilient and equitable economy within ethical values.</a:t>
            </a:r>
            <a:endParaRPr lang="en-US" sz="1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 for your time and attention. Let's work together towards a sustainable future for all the generations. Creating hope.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Take action in your communities. Every effort will make a difference towards the betterment of all human beings and mother nature.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Continue learning and sharing knowledge about environmental stewardship. Empowering others to join the movement will be of great support.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Collaborate with organizations and individuals to amplify our impact. Building a stronger and more resilient community to live in.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Together, we can create a sustainable and thriving world. A legacy of environmental stewardship for future generations is our goal.</a:t>
            </a:r>
            <a:endParaRPr lang="en-US" sz="1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320040" cy="514350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3" name="Text 1"/>
          <p:cNvSpPr/>
          <p:nvPr/>
        </p:nvSpPr>
        <p:spPr>
          <a:xfrm>
            <a:off x="914400" y="514350"/>
            <a:ext cx="2286000" cy="914400"/>
          </a:xfrm>
          <a:prstGeom prst="rect">
            <a:avLst/>
          </a:prstGeom>
          <a:noFill/>
          <a:ln/>
        </p:spPr>
        <p:txBody>
          <a:bodyPr wrap="square" rtlCol="0" anchor="b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Table of Contents</a:t>
            </a:r>
            <a:endParaRPr lang="en-US" sz="2800" dirty="0"/>
          </a:p>
        </p:txBody>
      </p:sp>
      <p:sp>
        <p:nvSpPr>
          <p:cNvPr id="4" name="Text 2"/>
          <p:cNvSpPr/>
          <p:nvPr/>
        </p:nvSpPr>
        <p:spPr>
          <a:xfrm>
            <a:off x="3749040" y="3657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01</a:t>
            </a:r>
            <a:endParaRPr lang="en-US" sz="1200" dirty="0"/>
          </a:p>
        </p:txBody>
      </p:sp>
      <p:sp>
        <p:nvSpPr>
          <p:cNvPr id="5" name="Text 3"/>
          <p:cNvSpPr/>
          <p:nvPr/>
        </p:nvSpPr>
        <p:spPr>
          <a:xfrm>
            <a:off x="4206240" y="3657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World in Balance</a:t>
            </a:r>
            <a:endParaRPr lang="en-US" sz="1200" dirty="0"/>
          </a:p>
        </p:txBody>
      </p:sp>
      <p:sp>
        <p:nvSpPr>
          <p:cNvPr id="6" name="Text 4"/>
          <p:cNvSpPr/>
          <p:nvPr/>
        </p:nvSpPr>
        <p:spPr>
          <a:xfrm>
            <a:off x="3749040" y="7315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02</a:t>
            </a:r>
            <a:endParaRPr lang="en-US" sz="1200" dirty="0"/>
          </a:p>
        </p:txBody>
      </p:sp>
      <p:sp>
        <p:nvSpPr>
          <p:cNvPr id="7" name="Text 5"/>
          <p:cNvSpPr/>
          <p:nvPr/>
        </p:nvSpPr>
        <p:spPr>
          <a:xfrm>
            <a:off x="4206240" y="7315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Waste: A National Crisis</a:t>
            </a:r>
            <a:endParaRPr lang="en-US" sz="1200" dirty="0"/>
          </a:p>
        </p:txBody>
      </p:sp>
      <p:sp>
        <p:nvSpPr>
          <p:cNvPr id="8" name="Text 6"/>
          <p:cNvSpPr/>
          <p:nvPr/>
        </p:nvSpPr>
        <p:spPr>
          <a:xfrm>
            <a:off x="3749040" y="10972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03</a:t>
            </a:r>
            <a:endParaRPr lang="en-US" sz="1200" dirty="0"/>
          </a:p>
        </p:txBody>
      </p:sp>
      <p:sp>
        <p:nvSpPr>
          <p:cNvPr id="9" name="Text 7"/>
          <p:cNvSpPr/>
          <p:nvPr/>
        </p:nvSpPr>
        <p:spPr>
          <a:xfrm>
            <a:off x="4206240" y="10972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Household Waste: A Health Hazard</a:t>
            </a:r>
            <a:endParaRPr lang="en-US" sz="1200" dirty="0"/>
          </a:p>
        </p:txBody>
      </p:sp>
      <p:sp>
        <p:nvSpPr>
          <p:cNvPr id="10" name="Text 8"/>
          <p:cNvSpPr/>
          <p:nvPr/>
        </p:nvSpPr>
        <p:spPr>
          <a:xfrm>
            <a:off x="3749040" y="14630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04</a:t>
            </a:r>
            <a:endParaRPr lang="en-US" sz="1200" dirty="0"/>
          </a:p>
        </p:txBody>
      </p:sp>
      <p:sp>
        <p:nvSpPr>
          <p:cNvPr id="11" name="Text 9"/>
          <p:cNvSpPr/>
          <p:nvPr/>
        </p:nvSpPr>
        <p:spPr>
          <a:xfrm>
            <a:off x="4206240" y="14630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Empowering Communities: Waste to Value</a:t>
            </a:r>
            <a:endParaRPr lang="en-US" sz="1200" dirty="0"/>
          </a:p>
        </p:txBody>
      </p:sp>
      <p:sp>
        <p:nvSpPr>
          <p:cNvPr id="12" name="Text 10"/>
          <p:cNvSpPr/>
          <p:nvPr/>
        </p:nvSpPr>
        <p:spPr>
          <a:xfrm>
            <a:off x="3749040" y="18288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05</a:t>
            </a:r>
            <a:endParaRPr lang="en-US" sz="1200" dirty="0"/>
          </a:p>
        </p:txBody>
      </p:sp>
      <p:sp>
        <p:nvSpPr>
          <p:cNvPr id="13" name="Text 11"/>
          <p:cNvSpPr/>
          <p:nvPr/>
        </p:nvSpPr>
        <p:spPr>
          <a:xfrm>
            <a:off x="4206240" y="18288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Pesantren's Green Revolution</a:t>
            </a:r>
            <a:endParaRPr lang="en-US" sz="1200" dirty="0"/>
          </a:p>
        </p:txBody>
      </p:sp>
      <p:sp>
        <p:nvSpPr>
          <p:cNvPr id="14" name="Text 12"/>
          <p:cNvSpPr/>
          <p:nvPr/>
        </p:nvSpPr>
        <p:spPr>
          <a:xfrm>
            <a:off x="3749040" y="219456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06</a:t>
            </a:r>
            <a:endParaRPr lang="en-US" sz="1200" dirty="0"/>
          </a:p>
        </p:txBody>
      </p:sp>
      <p:sp>
        <p:nvSpPr>
          <p:cNvPr id="15" name="Text 13"/>
          <p:cNvSpPr/>
          <p:nvPr/>
        </p:nvSpPr>
        <p:spPr>
          <a:xfrm>
            <a:off x="4206240" y="219456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Islamic Teachings: Guardians of Earth</a:t>
            </a:r>
            <a:endParaRPr lang="en-US" sz="1200" dirty="0"/>
          </a:p>
        </p:txBody>
      </p:sp>
      <p:sp>
        <p:nvSpPr>
          <p:cNvPr id="16" name="Text 14"/>
          <p:cNvSpPr/>
          <p:nvPr/>
        </p:nvSpPr>
        <p:spPr>
          <a:xfrm>
            <a:off x="3749040" y="256032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07</a:t>
            </a:r>
            <a:endParaRPr lang="en-US" sz="1200" dirty="0"/>
          </a:p>
        </p:txBody>
      </p:sp>
      <p:sp>
        <p:nvSpPr>
          <p:cNvPr id="17" name="Text 15"/>
          <p:cNvSpPr/>
          <p:nvPr/>
        </p:nvSpPr>
        <p:spPr>
          <a:xfrm>
            <a:off x="4206240" y="256032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Legal Framework: Our Environmental Shield</a:t>
            </a:r>
            <a:endParaRPr lang="en-US" sz="1200" dirty="0"/>
          </a:p>
        </p:txBody>
      </p:sp>
      <p:sp>
        <p:nvSpPr>
          <p:cNvPr id="18" name="Text 16"/>
          <p:cNvSpPr/>
          <p:nvPr/>
        </p:nvSpPr>
        <p:spPr>
          <a:xfrm>
            <a:off x="3749040" y="292608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08</a:t>
            </a:r>
            <a:endParaRPr lang="en-US" sz="1200" dirty="0"/>
          </a:p>
        </p:txBody>
      </p:sp>
      <p:sp>
        <p:nvSpPr>
          <p:cNvPr id="19" name="Text 17"/>
          <p:cNvSpPr/>
          <p:nvPr/>
        </p:nvSpPr>
        <p:spPr>
          <a:xfrm>
            <a:off x="4206240" y="292608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Community-Based Waste Management</a:t>
            </a:r>
            <a:endParaRPr lang="en-US" sz="1200" dirty="0"/>
          </a:p>
        </p:txBody>
      </p:sp>
      <p:sp>
        <p:nvSpPr>
          <p:cNvPr id="20" name="Text 18"/>
          <p:cNvSpPr/>
          <p:nvPr/>
        </p:nvSpPr>
        <p:spPr>
          <a:xfrm>
            <a:off x="3749040" y="329184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09</a:t>
            </a:r>
            <a:endParaRPr lang="en-US" sz="1200" dirty="0"/>
          </a:p>
        </p:txBody>
      </p:sp>
      <p:sp>
        <p:nvSpPr>
          <p:cNvPr id="21" name="Text 19"/>
          <p:cNvSpPr/>
          <p:nvPr/>
        </p:nvSpPr>
        <p:spPr>
          <a:xfrm>
            <a:off x="4206240" y="329184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Financing Sustainability: Mudharabah Model</a:t>
            </a:r>
            <a:endParaRPr lang="en-US" sz="1200" dirty="0"/>
          </a:p>
        </p:txBody>
      </p:sp>
      <p:sp>
        <p:nvSpPr>
          <p:cNvPr id="22" name="Text 20"/>
          <p:cNvSpPr/>
          <p:nvPr/>
        </p:nvSpPr>
        <p:spPr>
          <a:xfrm>
            <a:off x="3749040" y="3657600"/>
            <a:ext cx="64008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10</a:t>
            </a:r>
            <a:endParaRPr lang="en-US" sz="1200" dirty="0"/>
          </a:p>
        </p:txBody>
      </p:sp>
      <p:sp>
        <p:nvSpPr>
          <p:cNvPr id="23" name="Text 21"/>
          <p:cNvSpPr/>
          <p:nvPr/>
        </p:nvSpPr>
        <p:spPr>
          <a:xfrm>
            <a:off x="4206240" y="3657600"/>
            <a:ext cx="4114800" cy="360045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Thank You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1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 World in Balance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Our planet faces escalating environmental challenges, demanding immediate action. Degradation threatens ecosystems and future generations.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Every citizen has a crucial role in protecting and restoring our environment. Awareness is the first step.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Sustainable practices ensure resources for future generations. Transformative shift towards a harmonious relationship with nature.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Striving for balance between human activities and environmental health creates a thriving, sustainable world for all. A shared aspiration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Adopting eco-friendly choices minimizes our impact. Reduces waste, conserves resources, and supports a healthier planet.</a:t>
            </a:r>
            <a:endParaRPr lang="en-US" sz="1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2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Understanding Waste: A National Crisis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National Waste Management Information System (SIPSN) is a vital resource for tracking waste generation and management nationwide. Centralized data hub.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SIPSN data reveals alarming trends in waste generation across Indonesia. Increasing volumes and diverse composition are main causes.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data highlights critical gaps in waste collection, processing, and disposal infrastructure. Addressing these is the key.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SIPSN insights inform evidence-based policy-making and targeted interventions to improve waste management practices nationally. Guiding improvements.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Urgent need for collective action to reduce waste, promote recycling, and invest in sustainable waste management solutions. Collective responsibilty.</a:t>
            </a:r>
            <a:endParaRPr lang="en-US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3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Household Waste: A Health Hazard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Unmanaged household waste poses significant health risks due to pollution. Water contamination and disease vectors all around.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Improper disposal contaminates soil and water sources. Degrading ecosystems and threatening biodiversity within local area.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Waste accumulation diminishes quality of life and property values. Affecting aesthetics and community pride and values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Proper waste segregation, recycling, and composting mitigate risks. Reducing environmental harm and protecting public health.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Community involvement in waste management ensures effective and sustainable solutions. Fostering a healthier living environment for all.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4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Empowering Communities: Waste to Value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Transforming plastic waste into useful items like pillows reduces pollution. A sustainable solution that is both innovative and eco-friendly.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Waste recycling creates income for communities, empowering individuals. Promoting entrepreneurship and environmental stewardship too.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Engaging communities in waste management strengthens social bonds. Fostering a sense of ownership and shared responsibility in our society.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Innovative waste management models offer eco-friendly and economically viable solutions. Promoting a circular economy is the best.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Success stories of waste transformation inspire others to adopt sustainable practices. Catalyzing a widespread movement towards environmental protection.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5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Pesantren's Green Revolution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Pesantren integrates environmental ethics into education. Instilling values of conservation and stewardship within the students.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Pesantren implements waste management and resource conservation programs. Reducing ecological footprint while promoting environmental stewardship.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Pesantren involves the community in environmental initiatives. Raising awareness and encouraging participation in conservation efforts.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Pesantren creates income opportunities through waste recycling projects. Empowering students and the community, simultaneously,.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Pesantren serves as a model for sustainable living and community development. Inspiring others to adopt eco-friendly practices.</a:t>
            </a:r>
            <a:endParaRPr lang="en-US" sz="12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6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Islamic Teachings: Guardians of Earth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Quran emphasizes the importance of protecting the environment. Establishing humans as stewards responsible for preserving nature.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Quran warns against environmental destruction and wastefulness. Promoting sustainable practices and conservation in daily life.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Islamic teachings encourage a balanced approach to resource utilization. Ensuring fair distribution and preventing excessive consumption is the key.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Islam promotes the concept of humans as stewards responsible for earth. Caring for the environment as a sacred trust to the future generation.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Islamic principles inspire Muslims to take environmental conservation. Contributing to a sustainable and harmonious world for all. Spiritual motivation.</a:t>
            </a:r>
            <a:endParaRPr lang="en-US" sz="1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731520" y="411480"/>
            <a:ext cx="64008" cy="1285875"/>
          </a:xfrm>
          <a:prstGeom prst="rect">
            <a:avLst/>
          </a:prstGeom>
          <a:solidFill>
            <a:srgbClr val="FFD600"/>
          </a:solidFill>
          <a:ln w="12700">
            <a:solidFill>
              <a:srgbClr val="FFD600"/>
            </a:solidFill>
            <a:prstDash val="solid"/>
          </a:ln>
        </p:spPr>
      </p:sp>
      <p:sp>
        <p:nvSpPr>
          <p:cNvPr id="3" name="Shape 1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solidFill>
            <a:srgbClr val="1A6847"/>
          </a:solidFill>
          <a:ln w="12700">
            <a:solidFill>
              <a:srgbClr val="1A6847"/>
            </a:solidFill>
            <a:prstDash val="solid"/>
          </a:ln>
        </p:spPr>
      </p:sp>
      <p:sp>
        <p:nvSpPr>
          <p:cNvPr id="4" name="Text 2"/>
          <p:cNvSpPr/>
          <p:nvPr/>
        </p:nvSpPr>
        <p:spPr>
          <a:xfrm>
            <a:off x="1280160" y="0"/>
            <a:ext cx="457200" cy="365760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ctr" indent="0" marL="0">
              <a:buNone/>
            </a:pPr>
            <a:r>
              <a:rPr lang="en-US" sz="1600" b="1" dirty="0">
                <a:solidFill>
                  <a:srgbClr val="FFD6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7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188720" y="925830"/>
            <a:ext cx="7315200" cy="51435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1A6847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Legal Framework: Our Environmental Shield</a:t>
            </a:r>
            <a:endParaRPr lang="en-US" sz="2800" dirty="0"/>
          </a:p>
        </p:txBody>
      </p:sp>
      <p:sp>
        <p:nvSpPr>
          <p:cNvPr id="6" name="Text 4"/>
          <p:cNvSpPr/>
          <p:nvPr/>
        </p:nvSpPr>
        <p:spPr>
          <a:xfrm>
            <a:off x="1207008" y="1543050"/>
            <a:ext cx="7315200" cy="3343275"/>
          </a:xfrm>
          <a:prstGeom prst="rect">
            <a:avLst/>
          </a:prstGeom>
          <a:noFill/>
          <a:ln/>
        </p:spPr>
        <p:txBody>
          <a:bodyPr wrap="square" rtlCol="0" anchor="t"/>
          <a:lstStyle/>
          <a:p>
            <a:pPr algn="just" marL="342900" indent="-342900">
              <a:lnSpc>
                <a:spcPts val="2000"/>
              </a:lnSpc>
              <a:buSzPct val="100000"/>
              <a:buChar char="•"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Law No. 18/2008 addresses waste management. Establishing guidelines and responsibilities for waste reduction and recycling.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The law mandates waste segregation, processing, and environmentally sound disposal. Enforcing accountability for pollution and environmental harm.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Environmental laws protect citizens' rights to a clean and healthy environment. Ensuring environmental justice for all communities.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Effective enforcement of environmental laws is essential for compliance. Penalizing polluters and promoting responsible environmental practices. Very important.
</a:t>
            </a:r>
            <a:pPr algn="just" indent="0" marL="0">
              <a:lnSpc>
                <a:spcPts val="2000"/>
              </a:lnSpc>
              <a:buNone/>
            </a:pPr>
            <a:r>
              <a:rPr lang="en-US" sz="1200" dirty="0">
                <a:solidFill>
                  <a:srgbClr val="000000"/>
                </a:solidFill>
                <a:latin typeface="Outfit" pitchFamily="34" charset="0"/>
                <a:ea typeface="Outfit" pitchFamily="34" charset="-122"/>
                <a:cs typeface="Outfit" pitchFamily="34" charset="-120"/>
              </a:rPr>
              <a:t>Legal frameworks empower citizens to participate in environmental governance. Encouraging public involvement and vigilance in protecting natural resources.</a:t>
            </a:r>
            <a:endParaRPr lang="en-US" sz="12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2025-04-21T05:31:25Z</dcterms:created>
  <dcterms:modified xsi:type="dcterms:W3CDTF">2025-04-21T05:31:25Z</dcterms:modified>
</cp:coreProperties>
</file>