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notesMasterIdLst>
    <p:notesMasterId r:id="rId15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jpe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914400" y="2314575"/>
            <a:ext cx="36576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Innovation and Design Thinking</a:t>
            </a:r>
            <a:endParaRPr lang="en-US" sz="3300" dirty="0"/>
          </a:p>
        </p:txBody>
      </p:sp>
      <p:sp>
        <p:nvSpPr>
          <p:cNvPr id="5" name="Text 2"/>
          <p:cNvSpPr/>
          <p:nvPr/>
        </p:nvSpPr>
        <p:spPr>
          <a:xfrm>
            <a:off x="914400" y="2571750"/>
            <a:ext cx="3657600" cy="2743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Exploring the Concepts and Applications</a:t>
            </a:r>
            <a:endParaRPr lang="en-US" sz="1200" dirty="0"/>
          </a:p>
        </p:txBody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960" y="462915"/>
            <a:ext cx="685800" cy="514350"/>
          </a:xfrm>
          <a:prstGeom prst="rect">
            <a:avLst/>
          </a:prstGeom>
        </p:spPr>
      </p:pic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0" y="3651885"/>
            <a:ext cx="685800" cy="514350"/>
          </a:xfrm>
          <a:prstGeom prst="rect">
            <a:avLst/>
          </a:prstGeom>
        </p:spPr>
      </p:pic>
      <p:sp>
        <p:nvSpPr>
          <p:cNvPr id="8" name="Shape 3"/>
          <p:cNvSpPr/>
          <p:nvPr/>
        </p:nvSpPr>
        <p:spPr>
          <a:xfrm>
            <a:off x="5715000" y="720090"/>
            <a:ext cx="2377440" cy="3188970"/>
          </a:xfrm>
          <a:prstGeom prst="rect">
            <a:avLst>
              <a:gd name="adj" fmla="val 7692"/>
            </a:avLst>
          </a:prstGeom>
          <a:solidFill>
            <a:srgbClr val="FFFFFF"/>
          </a:solidFill>
          <a:ln/>
        </p:spPr>
      </p:sp>
      <p:pic>
        <p:nvPicPr>
          <p:cNvPr id="9" name="Image 3" descr="https://images.pexels.com/photos/33175541/pexels-photo-33175541.jpeg?auto=compress&amp;cs=tinysrgb&amp;fit=crop&amp;h=1200&amp;w=800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0720" y="771525"/>
            <a:ext cx="2286000" cy="3086100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July 2025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Features and Scope of Strategic Innovation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457200" y="1285875"/>
            <a:ext cx="59436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Involves integrating innovation into strategic planning for long-term success.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Covers various areas including product development, market expansion, and process improvement.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Design Thinking enhances strategic innovation by fostering creativity and user-centric approaches.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Methods to incorporate Design Thinking into strategic innovation processes.</a:t>
            </a:r>
            <a:endParaRPr lang="en-US" sz="1200" dirty="0"/>
          </a:p>
        </p:txBody>
      </p:sp>
      <p:sp>
        <p:nvSpPr>
          <p:cNvPr id="5" name="Shape 2"/>
          <p:cNvSpPr/>
          <p:nvPr/>
        </p:nvSpPr>
        <p:spPr>
          <a:xfrm>
            <a:off x="7086600" y="1388745"/>
            <a:ext cx="1920240" cy="2931795"/>
          </a:xfrm>
          <a:prstGeom prst="rect">
            <a:avLst>
              <a:gd name="adj" fmla="val 9524"/>
            </a:avLst>
          </a:prstGeom>
          <a:solidFill>
            <a:srgbClr val="FFFFFF"/>
          </a:solidFill>
          <a:ln/>
        </p:spPr>
      </p:sp>
      <p:pic>
        <p:nvPicPr>
          <p:cNvPr id="6" name="Image 1" descr="https://images.pexels.com/photos/5257580/pexels-photo-5257580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2320" y="1440180"/>
            <a:ext cx="1828800" cy="2828925"/>
          </a:xfrm>
          <a:prstGeom prst="rect">
            <a:avLst/>
          </a:prstGeom>
        </p:spPr>
      </p:pic>
      <p:sp>
        <p:nvSpPr>
          <p:cNvPr id="7" name="Shape 3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8" name="Text 4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07</a:t>
            </a:r>
            <a:endParaRPr lang="en-US" sz="1500" dirty="0"/>
          </a:p>
        </p:txBody>
      </p:sp>
      <p:sp>
        <p:nvSpPr>
          <p:cNvPr id="9" name="Text 5"/>
          <p:cNvSpPr/>
          <p:nvPr/>
        </p:nvSpPr>
        <p:spPr>
          <a:xfrm>
            <a:off x="7223760" y="396049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FFFFFF"/>
                </a:solidFill>
              </a:rPr>
              <a:t>Photo by PDF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Design Thinking in Information Technology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457200" y="1285875"/>
            <a:ext cx="59436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Involves analyzing and improving business processes for efficiency and effectiveness.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Helps in visualizing processes to identify areas for improvement and innovation.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Applying Design Thinking to enhance business process modelling and outcomes.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Using agile methodologies to improve collaboration in virtual environments.</a:t>
            </a:r>
            <a:endParaRPr lang="en-US" sz="1200" dirty="0"/>
          </a:p>
        </p:txBody>
      </p:sp>
      <p:sp>
        <p:nvSpPr>
          <p:cNvPr id="5" name="Shape 2"/>
          <p:cNvSpPr/>
          <p:nvPr/>
        </p:nvSpPr>
        <p:spPr>
          <a:xfrm>
            <a:off x="7086600" y="1388745"/>
            <a:ext cx="1920240" cy="2931795"/>
          </a:xfrm>
          <a:prstGeom prst="rect">
            <a:avLst>
              <a:gd name="adj" fmla="val 9524"/>
            </a:avLst>
          </a:prstGeom>
          <a:solidFill>
            <a:srgbClr val="FFFFFF"/>
          </a:solidFill>
          <a:ln/>
        </p:spPr>
      </p:sp>
      <p:pic>
        <p:nvPicPr>
          <p:cNvPr id="6" name="Image 1" descr="https://images.pexels.com/photos/8278920/pexels-photo-8278920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2320" y="1440180"/>
            <a:ext cx="1828800" cy="2828925"/>
          </a:xfrm>
          <a:prstGeom prst="rect">
            <a:avLst/>
          </a:prstGeom>
        </p:spPr>
      </p:pic>
      <p:sp>
        <p:nvSpPr>
          <p:cNvPr id="7" name="Shape 3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8" name="Text 4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08</a:t>
            </a:r>
            <a:endParaRPr lang="en-US" sz="1500" dirty="0"/>
          </a:p>
        </p:txBody>
      </p:sp>
      <p:sp>
        <p:nvSpPr>
          <p:cNvPr id="9" name="Text 5"/>
          <p:cNvSpPr/>
          <p:nvPr/>
        </p:nvSpPr>
        <p:spPr>
          <a:xfrm>
            <a:off x="7223760" y="396049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FFFFFF"/>
                </a:solidFill>
              </a:rPr>
              <a:t>Photo by PDF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Scenario Based Prototyping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457200" y="1285875"/>
            <a:ext cx="59436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Involves creating prototypes based on real-world scenarios to test and refine ideas.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Testing new ideas in a controlled environment to gather feedback and improve.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Collaborating with stakeholders to develop innovative solutions.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Using narratives to convey ideas and engage audiences effectively.</a:t>
            </a:r>
            <a:endParaRPr lang="en-US" sz="1200" dirty="0"/>
          </a:p>
        </p:txBody>
      </p:sp>
      <p:sp>
        <p:nvSpPr>
          <p:cNvPr id="5" name="Shape 2"/>
          <p:cNvSpPr/>
          <p:nvPr/>
        </p:nvSpPr>
        <p:spPr>
          <a:xfrm>
            <a:off x="7086600" y="1388745"/>
            <a:ext cx="1920240" cy="2931795"/>
          </a:xfrm>
          <a:prstGeom prst="rect">
            <a:avLst>
              <a:gd name="adj" fmla="val 9524"/>
            </a:avLst>
          </a:prstGeom>
          <a:solidFill>
            <a:srgbClr val="FFFFFF"/>
          </a:solidFill>
          <a:ln/>
        </p:spPr>
      </p:sp>
      <p:pic>
        <p:nvPicPr>
          <p:cNvPr id="6" name="Image 1" descr="https://images.pexels.com/photos/7437092/pexels-photo-7437092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2320" y="1440180"/>
            <a:ext cx="1828800" cy="2828925"/>
          </a:xfrm>
          <a:prstGeom prst="rect">
            <a:avLst/>
          </a:prstGeom>
        </p:spPr>
      </p:pic>
      <p:sp>
        <p:nvSpPr>
          <p:cNvPr id="7" name="Shape 3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8" name="Text 4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09</a:t>
            </a:r>
            <a:endParaRPr lang="en-US" sz="1500" dirty="0"/>
          </a:p>
        </p:txBody>
      </p:sp>
      <p:sp>
        <p:nvSpPr>
          <p:cNvPr id="9" name="Text 5"/>
          <p:cNvSpPr/>
          <p:nvPr/>
        </p:nvSpPr>
        <p:spPr>
          <a:xfrm>
            <a:off x="7223760" y="396049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FFFFFF"/>
                </a:solidFill>
              </a:rPr>
              <a:t>Photo by PDF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Design Thinking Workshop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457200" y="1285875"/>
            <a:ext cx="59436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Workshops aim to teach and apply Design Thinking principles in a hands-on environment.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Workshops are essential for learning and practicing Design Thinking skills.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Includes stages like introduction, ideation, prototyping, and feedback.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Enhances learning, collaboration, and practical application of Design Thinking.</a:t>
            </a:r>
            <a:endParaRPr lang="en-US" sz="1200" dirty="0"/>
          </a:p>
        </p:txBody>
      </p:sp>
      <p:sp>
        <p:nvSpPr>
          <p:cNvPr id="5" name="Shape 2"/>
          <p:cNvSpPr/>
          <p:nvPr/>
        </p:nvSpPr>
        <p:spPr>
          <a:xfrm>
            <a:off x="7086600" y="1388745"/>
            <a:ext cx="1920240" cy="2931795"/>
          </a:xfrm>
          <a:prstGeom prst="rect">
            <a:avLst>
              <a:gd name="adj" fmla="val 9524"/>
            </a:avLst>
          </a:prstGeom>
          <a:solidFill>
            <a:srgbClr val="FFFFFF"/>
          </a:solidFill>
          <a:ln/>
        </p:spPr>
      </p:sp>
      <p:pic>
        <p:nvPicPr>
          <p:cNvPr id="6" name="Image 1" descr="https://images.pexels.com/photos/8901259/pexels-photo-8901259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2320" y="1440180"/>
            <a:ext cx="1828800" cy="2828925"/>
          </a:xfrm>
          <a:prstGeom prst="rect">
            <a:avLst/>
          </a:prstGeom>
        </p:spPr>
      </p:pic>
      <p:sp>
        <p:nvSpPr>
          <p:cNvPr id="7" name="Shape 3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8" name="Text 4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10</a:t>
            </a:r>
            <a:endParaRPr lang="en-US" sz="1500" dirty="0"/>
          </a:p>
        </p:txBody>
      </p:sp>
      <p:sp>
        <p:nvSpPr>
          <p:cNvPr id="9" name="Text 5"/>
          <p:cNvSpPr/>
          <p:nvPr/>
        </p:nvSpPr>
        <p:spPr>
          <a:xfrm>
            <a:off x="7223760" y="396049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FFFFFF"/>
                </a:solidFill>
              </a:rPr>
              <a:t>Photo by PDF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46291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32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Table of Contents</a:t>
            </a:r>
            <a:endParaRPr lang="en-US" sz="3200" dirty="0"/>
          </a:p>
        </p:txBody>
      </p:sp>
      <p:sp>
        <p:nvSpPr>
          <p:cNvPr id="4" name="Shape 1"/>
          <p:cNvSpPr/>
          <p:nvPr/>
        </p:nvSpPr>
        <p:spPr>
          <a:xfrm>
            <a:off x="731520" y="1285875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594360" y="1337310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640080" y="1388745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576072" y="1337310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</a:t>
            </a:r>
            <a:endParaRPr lang="en-US" sz="1400" dirty="0"/>
          </a:p>
        </p:txBody>
      </p:sp>
      <p:sp>
        <p:nvSpPr>
          <p:cNvPr id="8" name="Text 5"/>
          <p:cNvSpPr/>
          <p:nvPr/>
        </p:nvSpPr>
        <p:spPr>
          <a:xfrm>
            <a:off x="1097280" y="1337310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Introduction to Design Thinking</a:t>
            </a:r>
            <a:endParaRPr lang="en-US" sz="1400" dirty="0"/>
          </a:p>
        </p:txBody>
      </p:sp>
      <p:sp>
        <p:nvSpPr>
          <p:cNvPr id="9" name="Shape 6"/>
          <p:cNvSpPr/>
          <p:nvPr/>
        </p:nvSpPr>
        <p:spPr>
          <a:xfrm>
            <a:off x="731520" y="2057400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10" name="Shape 7"/>
          <p:cNvSpPr/>
          <p:nvPr/>
        </p:nvSpPr>
        <p:spPr>
          <a:xfrm>
            <a:off x="594360" y="2108835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11" name="Shape 8"/>
          <p:cNvSpPr/>
          <p:nvPr/>
        </p:nvSpPr>
        <p:spPr>
          <a:xfrm>
            <a:off x="640080" y="2160270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576072" y="2108835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2</a:t>
            </a:r>
            <a:endParaRPr lang="en-US" sz="1400" dirty="0"/>
          </a:p>
        </p:txBody>
      </p:sp>
      <p:sp>
        <p:nvSpPr>
          <p:cNvPr id="13" name="Text 10"/>
          <p:cNvSpPr/>
          <p:nvPr/>
        </p:nvSpPr>
        <p:spPr>
          <a:xfrm>
            <a:off x="1097280" y="2108835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Features and Principles</a:t>
            </a:r>
            <a:endParaRPr lang="en-US" sz="1400" dirty="0"/>
          </a:p>
        </p:txBody>
      </p:sp>
      <p:sp>
        <p:nvSpPr>
          <p:cNvPr id="14" name="Shape 11"/>
          <p:cNvSpPr/>
          <p:nvPr/>
        </p:nvSpPr>
        <p:spPr>
          <a:xfrm>
            <a:off x="731520" y="2828925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15" name="Shape 12"/>
          <p:cNvSpPr/>
          <p:nvPr/>
        </p:nvSpPr>
        <p:spPr>
          <a:xfrm>
            <a:off x="594360" y="2880360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16" name="Shape 13"/>
          <p:cNvSpPr/>
          <p:nvPr/>
        </p:nvSpPr>
        <p:spPr>
          <a:xfrm>
            <a:off x="640080" y="2931795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576072" y="2880360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3</a:t>
            </a:r>
            <a:endParaRPr lang="en-US" sz="1400" dirty="0"/>
          </a:p>
        </p:txBody>
      </p:sp>
      <p:sp>
        <p:nvSpPr>
          <p:cNvPr id="18" name="Text 15"/>
          <p:cNvSpPr/>
          <p:nvPr/>
        </p:nvSpPr>
        <p:spPr>
          <a:xfrm>
            <a:off x="1097280" y="2880360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Theories of Design Thinking</a:t>
            </a:r>
            <a:endParaRPr lang="en-US" sz="1400" dirty="0"/>
          </a:p>
        </p:txBody>
      </p:sp>
      <p:sp>
        <p:nvSpPr>
          <p:cNvPr id="19" name="Shape 16"/>
          <p:cNvSpPr/>
          <p:nvPr/>
        </p:nvSpPr>
        <p:spPr>
          <a:xfrm>
            <a:off x="731520" y="3600450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20" name="Shape 17"/>
          <p:cNvSpPr/>
          <p:nvPr/>
        </p:nvSpPr>
        <p:spPr>
          <a:xfrm>
            <a:off x="594360" y="3651885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21" name="Shape 18"/>
          <p:cNvSpPr/>
          <p:nvPr/>
        </p:nvSpPr>
        <p:spPr>
          <a:xfrm>
            <a:off x="640080" y="3703320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22" name="Text 19"/>
          <p:cNvSpPr/>
          <p:nvPr/>
        </p:nvSpPr>
        <p:spPr>
          <a:xfrm>
            <a:off x="576072" y="3651885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4</a:t>
            </a:r>
            <a:endParaRPr lang="en-US" sz="1400" dirty="0"/>
          </a:p>
        </p:txBody>
      </p:sp>
      <p:sp>
        <p:nvSpPr>
          <p:cNvPr id="23" name="Text 20"/>
          <p:cNvSpPr/>
          <p:nvPr/>
        </p:nvSpPr>
        <p:spPr>
          <a:xfrm>
            <a:off x="1097280" y="3651885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Practices of Design Thinking</a:t>
            </a:r>
            <a:endParaRPr lang="en-US" sz="1400" dirty="0"/>
          </a:p>
        </p:txBody>
      </p:sp>
      <p:sp>
        <p:nvSpPr>
          <p:cNvPr id="24" name="Shape 21"/>
          <p:cNvSpPr/>
          <p:nvPr/>
        </p:nvSpPr>
        <p:spPr>
          <a:xfrm>
            <a:off x="5029200" y="1285875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25" name="Shape 22"/>
          <p:cNvSpPr/>
          <p:nvPr/>
        </p:nvSpPr>
        <p:spPr>
          <a:xfrm>
            <a:off x="4873752" y="1337310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26" name="Shape 23"/>
          <p:cNvSpPr/>
          <p:nvPr/>
        </p:nvSpPr>
        <p:spPr>
          <a:xfrm>
            <a:off x="4937760" y="1388745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27" name="Text 24"/>
          <p:cNvSpPr/>
          <p:nvPr/>
        </p:nvSpPr>
        <p:spPr>
          <a:xfrm>
            <a:off x="4892040" y="1337310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5</a:t>
            </a:r>
            <a:endParaRPr lang="en-US" sz="1400" dirty="0"/>
          </a:p>
        </p:txBody>
      </p:sp>
      <p:sp>
        <p:nvSpPr>
          <p:cNvPr id="28" name="Text 25"/>
          <p:cNvSpPr/>
          <p:nvPr/>
        </p:nvSpPr>
        <p:spPr>
          <a:xfrm>
            <a:off x="5394960" y="1337310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Tools of Design Thinking</a:t>
            </a:r>
            <a:endParaRPr lang="en-US" sz="1400" dirty="0"/>
          </a:p>
        </p:txBody>
      </p:sp>
      <p:sp>
        <p:nvSpPr>
          <p:cNvPr id="29" name="Shape 26"/>
          <p:cNvSpPr/>
          <p:nvPr/>
        </p:nvSpPr>
        <p:spPr>
          <a:xfrm>
            <a:off x="5029200" y="2057400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30" name="Shape 27"/>
          <p:cNvSpPr/>
          <p:nvPr/>
        </p:nvSpPr>
        <p:spPr>
          <a:xfrm>
            <a:off x="4873752" y="2108835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31" name="Shape 28"/>
          <p:cNvSpPr/>
          <p:nvPr/>
        </p:nvSpPr>
        <p:spPr>
          <a:xfrm>
            <a:off x="4937760" y="2160270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32" name="Text 29"/>
          <p:cNvSpPr/>
          <p:nvPr/>
        </p:nvSpPr>
        <p:spPr>
          <a:xfrm>
            <a:off x="4892040" y="2108835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6</a:t>
            </a:r>
            <a:endParaRPr lang="en-US" sz="1400" dirty="0"/>
          </a:p>
        </p:txBody>
      </p:sp>
      <p:sp>
        <p:nvSpPr>
          <p:cNvPr id="33" name="Text 30"/>
          <p:cNvSpPr/>
          <p:nvPr/>
        </p:nvSpPr>
        <p:spPr>
          <a:xfrm>
            <a:off x="5394960" y="2108835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Design Thinking for Strategic Innovation</a:t>
            </a:r>
            <a:endParaRPr lang="en-US" sz="1400" dirty="0"/>
          </a:p>
        </p:txBody>
      </p:sp>
      <p:sp>
        <p:nvSpPr>
          <p:cNvPr id="34" name="Shape 31"/>
          <p:cNvSpPr/>
          <p:nvPr/>
        </p:nvSpPr>
        <p:spPr>
          <a:xfrm>
            <a:off x="5029200" y="2828925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35" name="Shape 32"/>
          <p:cNvSpPr/>
          <p:nvPr/>
        </p:nvSpPr>
        <p:spPr>
          <a:xfrm>
            <a:off x="4873752" y="2880360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36" name="Shape 33"/>
          <p:cNvSpPr/>
          <p:nvPr/>
        </p:nvSpPr>
        <p:spPr>
          <a:xfrm>
            <a:off x="4937760" y="2931795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37" name="Text 34"/>
          <p:cNvSpPr/>
          <p:nvPr/>
        </p:nvSpPr>
        <p:spPr>
          <a:xfrm>
            <a:off x="4892040" y="2880360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7</a:t>
            </a:r>
            <a:endParaRPr lang="en-US" sz="1400" dirty="0"/>
          </a:p>
        </p:txBody>
      </p:sp>
      <p:sp>
        <p:nvSpPr>
          <p:cNvPr id="38" name="Text 35"/>
          <p:cNvSpPr/>
          <p:nvPr/>
        </p:nvSpPr>
        <p:spPr>
          <a:xfrm>
            <a:off x="5394960" y="2880360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Features and Scope of Strategic Innovation</a:t>
            </a:r>
            <a:endParaRPr lang="en-US" sz="1400" dirty="0"/>
          </a:p>
        </p:txBody>
      </p:sp>
      <p:sp>
        <p:nvSpPr>
          <p:cNvPr id="39" name="Shape 36"/>
          <p:cNvSpPr/>
          <p:nvPr/>
        </p:nvSpPr>
        <p:spPr>
          <a:xfrm>
            <a:off x="5029200" y="3600450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40" name="Shape 37"/>
          <p:cNvSpPr/>
          <p:nvPr/>
        </p:nvSpPr>
        <p:spPr>
          <a:xfrm>
            <a:off x="4873752" y="3651885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41" name="Shape 38"/>
          <p:cNvSpPr/>
          <p:nvPr/>
        </p:nvSpPr>
        <p:spPr>
          <a:xfrm>
            <a:off x="4937760" y="3703320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42" name="Text 39"/>
          <p:cNvSpPr/>
          <p:nvPr/>
        </p:nvSpPr>
        <p:spPr>
          <a:xfrm>
            <a:off x="4892040" y="3651885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8</a:t>
            </a:r>
            <a:endParaRPr lang="en-US" sz="1400" dirty="0"/>
          </a:p>
        </p:txBody>
      </p:sp>
      <p:sp>
        <p:nvSpPr>
          <p:cNvPr id="43" name="Text 40"/>
          <p:cNvSpPr/>
          <p:nvPr/>
        </p:nvSpPr>
        <p:spPr>
          <a:xfrm>
            <a:off x="5394960" y="3651885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Design Thinking in Information Technology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731520" y="1285875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4" name="Shape 1"/>
          <p:cNvSpPr/>
          <p:nvPr/>
        </p:nvSpPr>
        <p:spPr>
          <a:xfrm>
            <a:off x="594360" y="1337310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640080" y="1388745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576072" y="1337310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9</a:t>
            </a:r>
            <a:endParaRPr lang="en-US" sz="1400" dirty="0"/>
          </a:p>
        </p:txBody>
      </p:sp>
      <p:sp>
        <p:nvSpPr>
          <p:cNvPr id="7" name="Text 4"/>
          <p:cNvSpPr/>
          <p:nvPr/>
        </p:nvSpPr>
        <p:spPr>
          <a:xfrm>
            <a:off x="1097280" y="1337310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Scenario Based Prototyping</a:t>
            </a:r>
            <a:endParaRPr lang="en-US" sz="1400" dirty="0"/>
          </a:p>
        </p:txBody>
      </p:sp>
      <p:sp>
        <p:nvSpPr>
          <p:cNvPr id="8" name="Shape 5"/>
          <p:cNvSpPr/>
          <p:nvPr/>
        </p:nvSpPr>
        <p:spPr>
          <a:xfrm>
            <a:off x="731520" y="2057400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594360" y="2108835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10" name="Shape 7"/>
          <p:cNvSpPr/>
          <p:nvPr/>
        </p:nvSpPr>
        <p:spPr>
          <a:xfrm>
            <a:off x="640080" y="2160270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576072" y="2108835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10</a:t>
            </a:r>
            <a:endParaRPr lang="en-US" sz="1400" dirty="0"/>
          </a:p>
        </p:txBody>
      </p:sp>
      <p:sp>
        <p:nvSpPr>
          <p:cNvPr id="12" name="Text 9"/>
          <p:cNvSpPr/>
          <p:nvPr/>
        </p:nvSpPr>
        <p:spPr>
          <a:xfrm>
            <a:off x="1097280" y="2108835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Design Thinking Workshop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Introduction to Design Thinking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457200" y="1285875"/>
            <a:ext cx="59436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Design Thinking is a versatile approach used by inventors across various fields to solve problems creatively.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Design Thinking involves strategic, conceptual, and practical processes to develop innovative solutions.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The roots of Design Thinking can be traced back to the practices of great inventors in engineering and art.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Organizations use Design Thinking to enhance creativity and problem-solving in projects and processes.</a:t>
            </a:r>
            <a:endParaRPr lang="en-US" sz="1200" dirty="0"/>
          </a:p>
        </p:txBody>
      </p:sp>
      <p:sp>
        <p:nvSpPr>
          <p:cNvPr id="5" name="Shape 2"/>
          <p:cNvSpPr/>
          <p:nvPr/>
        </p:nvSpPr>
        <p:spPr>
          <a:xfrm>
            <a:off x="7086600" y="1388745"/>
            <a:ext cx="1920240" cy="2931795"/>
          </a:xfrm>
          <a:prstGeom prst="rect">
            <a:avLst>
              <a:gd name="adj" fmla="val 9524"/>
            </a:avLst>
          </a:prstGeom>
          <a:solidFill>
            <a:srgbClr val="FFFFFF"/>
          </a:solidFill>
          <a:ln/>
        </p:spPr>
      </p:sp>
      <p:pic>
        <p:nvPicPr>
          <p:cNvPr id="6" name="Image 1" descr="https://images.pexels.com/photos/6192324/pexels-photo-6192324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2320" y="1440180"/>
            <a:ext cx="1828800" cy="2828925"/>
          </a:xfrm>
          <a:prstGeom prst="rect">
            <a:avLst/>
          </a:prstGeom>
        </p:spPr>
      </p:pic>
      <p:sp>
        <p:nvSpPr>
          <p:cNvPr id="7" name="Shape 3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8" name="Text 4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01</a:t>
            </a:r>
            <a:endParaRPr lang="en-US" sz="1500" dirty="0"/>
          </a:p>
        </p:txBody>
      </p:sp>
      <p:sp>
        <p:nvSpPr>
          <p:cNvPr id="9" name="Text 5"/>
          <p:cNvSpPr/>
          <p:nvPr/>
        </p:nvSpPr>
        <p:spPr>
          <a:xfrm>
            <a:off x="7223760" y="396049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FFFFFF"/>
                </a:solidFill>
              </a:rPr>
              <a:t>Photo by PDF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Features and Principles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457200" y="1285875"/>
            <a:ext cx="59436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Design Thinking emphasizes empathy, experimentation, and collaboration to drive innovation.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Key principles include user-centricity, iterative learning, and embracing ambiguity.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The process involves stages like empathy, define, ideate, prototype, and test.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It fosters creativity, improves problem-solving, and enhances user experience.</a:t>
            </a:r>
            <a:endParaRPr lang="en-US" sz="1200" dirty="0"/>
          </a:p>
        </p:txBody>
      </p:sp>
      <p:sp>
        <p:nvSpPr>
          <p:cNvPr id="5" name="Shape 2"/>
          <p:cNvSpPr/>
          <p:nvPr/>
        </p:nvSpPr>
        <p:spPr>
          <a:xfrm>
            <a:off x="7086600" y="1388745"/>
            <a:ext cx="1920240" cy="2931795"/>
          </a:xfrm>
          <a:prstGeom prst="rect">
            <a:avLst>
              <a:gd name="adj" fmla="val 9524"/>
            </a:avLst>
          </a:prstGeom>
          <a:solidFill>
            <a:srgbClr val="FFFFFF"/>
          </a:solidFill>
          <a:ln/>
        </p:spPr>
      </p:sp>
      <p:pic>
        <p:nvPicPr>
          <p:cNvPr id="6" name="Image 1" descr="https://images.pexels.com/photos/7180978/pexels-photo-7180978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2320" y="1440180"/>
            <a:ext cx="1828800" cy="2828925"/>
          </a:xfrm>
          <a:prstGeom prst="rect">
            <a:avLst/>
          </a:prstGeom>
        </p:spPr>
      </p:pic>
      <p:sp>
        <p:nvSpPr>
          <p:cNvPr id="7" name="Shape 3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8" name="Text 4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02</a:t>
            </a:r>
            <a:endParaRPr lang="en-US" sz="1500" dirty="0"/>
          </a:p>
        </p:txBody>
      </p:sp>
      <p:sp>
        <p:nvSpPr>
          <p:cNvPr id="9" name="Text 5"/>
          <p:cNvSpPr/>
          <p:nvPr/>
        </p:nvSpPr>
        <p:spPr>
          <a:xfrm>
            <a:off x="7223760" y="396049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FFFFFF"/>
                </a:solidFill>
              </a:rPr>
              <a:t>Photo by PDF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Theories of Design Thinking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457200" y="1285875"/>
            <a:ext cx="59436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Explores different modes of thinking that influence creative processes.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Focuses on strategies to overcome challenges and find effective solutions.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Identifies barriers to creativity and methods to overcome them.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Describes the stages involved in generating innovative ideas.</a:t>
            </a:r>
            <a:endParaRPr lang="en-US" sz="1200" dirty="0"/>
          </a:p>
        </p:txBody>
      </p:sp>
      <p:sp>
        <p:nvSpPr>
          <p:cNvPr id="5" name="Shape 2"/>
          <p:cNvSpPr/>
          <p:nvPr/>
        </p:nvSpPr>
        <p:spPr>
          <a:xfrm>
            <a:off x="7086600" y="1388745"/>
            <a:ext cx="1920240" cy="2931795"/>
          </a:xfrm>
          <a:prstGeom prst="rect">
            <a:avLst>
              <a:gd name="adj" fmla="val 9524"/>
            </a:avLst>
          </a:prstGeom>
          <a:solidFill>
            <a:srgbClr val="FFFFFF"/>
          </a:solidFill>
          <a:ln/>
        </p:spPr>
      </p:sp>
      <p:pic>
        <p:nvPicPr>
          <p:cNvPr id="6" name="Image 1" descr="https://images.pexels.com/photos/7437493/pexels-photo-7437493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2320" y="1440180"/>
            <a:ext cx="1828800" cy="2828925"/>
          </a:xfrm>
          <a:prstGeom prst="rect">
            <a:avLst/>
          </a:prstGeom>
        </p:spPr>
      </p:pic>
      <p:sp>
        <p:nvSpPr>
          <p:cNvPr id="7" name="Shape 3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8" name="Text 4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03</a:t>
            </a:r>
            <a:endParaRPr lang="en-US" sz="1500" dirty="0"/>
          </a:p>
        </p:txBody>
      </p:sp>
      <p:sp>
        <p:nvSpPr>
          <p:cNvPr id="9" name="Text 5"/>
          <p:cNvSpPr/>
          <p:nvPr/>
        </p:nvSpPr>
        <p:spPr>
          <a:xfrm>
            <a:off x="7223760" y="396049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FFFFFF"/>
                </a:solidFill>
              </a:rPr>
              <a:t>Photo by PDF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Practices of Design Thinking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457200" y="1285875"/>
            <a:ext cx="59436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Collaborative approach to solving problems using Design Thinking principles.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Using visual tools to represent ideas and concepts effectively.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A method to visualize the user's experience and identify improvement areas.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Analyzing the steps involved in delivering a product or service to enhance efficiency.</a:t>
            </a:r>
            <a:endParaRPr lang="en-US" sz="1200" dirty="0"/>
          </a:p>
        </p:txBody>
      </p:sp>
      <p:sp>
        <p:nvSpPr>
          <p:cNvPr id="5" name="Shape 2"/>
          <p:cNvSpPr/>
          <p:nvPr/>
        </p:nvSpPr>
        <p:spPr>
          <a:xfrm>
            <a:off x="7086600" y="1388745"/>
            <a:ext cx="1920240" cy="2931795"/>
          </a:xfrm>
          <a:prstGeom prst="rect">
            <a:avLst>
              <a:gd name="adj" fmla="val 9524"/>
            </a:avLst>
          </a:prstGeom>
          <a:solidFill>
            <a:srgbClr val="FFFFFF"/>
          </a:solidFill>
          <a:ln/>
        </p:spPr>
      </p:sp>
      <p:pic>
        <p:nvPicPr>
          <p:cNvPr id="6" name="Image 1" descr="https://images.pexels.com/photos/7550317/pexels-photo-7550317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2320" y="1440180"/>
            <a:ext cx="1828800" cy="2828925"/>
          </a:xfrm>
          <a:prstGeom prst="rect">
            <a:avLst/>
          </a:prstGeom>
        </p:spPr>
      </p:pic>
      <p:sp>
        <p:nvSpPr>
          <p:cNvPr id="7" name="Shape 3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8" name="Text 4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04</a:t>
            </a:r>
            <a:endParaRPr lang="en-US" sz="1500" dirty="0"/>
          </a:p>
        </p:txBody>
      </p:sp>
      <p:sp>
        <p:nvSpPr>
          <p:cNvPr id="9" name="Text 5"/>
          <p:cNvSpPr/>
          <p:nvPr/>
        </p:nvSpPr>
        <p:spPr>
          <a:xfrm>
            <a:off x="7223760" y="396049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FFFFFF"/>
                </a:solidFill>
              </a:rPr>
              <a:t>Photo by PDF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Tools of Design Thinking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457200" y="1285875"/>
            <a:ext cx="59436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A technique to organize thoughts and ideas visually.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Quickly developing and testing ideas to refine them.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Challenging assumptions to validate ideas and concepts.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Creating models to test and refine ideas before full-scale production.</a:t>
            </a:r>
            <a:endParaRPr lang="en-US" sz="1200" dirty="0"/>
          </a:p>
        </p:txBody>
      </p:sp>
      <p:sp>
        <p:nvSpPr>
          <p:cNvPr id="5" name="Shape 2"/>
          <p:cNvSpPr/>
          <p:nvPr/>
        </p:nvSpPr>
        <p:spPr>
          <a:xfrm>
            <a:off x="7086600" y="1388745"/>
            <a:ext cx="1920240" cy="2931795"/>
          </a:xfrm>
          <a:prstGeom prst="rect">
            <a:avLst>
              <a:gd name="adj" fmla="val 9524"/>
            </a:avLst>
          </a:prstGeom>
          <a:solidFill>
            <a:srgbClr val="FFFFFF"/>
          </a:solidFill>
          <a:ln/>
        </p:spPr>
      </p:sp>
      <p:pic>
        <p:nvPicPr>
          <p:cNvPr id="6" name="Image 1" descr="https://images.pexels.com/photos/10474167/pexels-photo-10474167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2320" y="1440180"/>
            <a:ext cx="1828800" cy="2828925"/>
          </a:xfrm>
          <a:prstGeom prst="rect">
            <a:avLst/>
          </a:prstGeom>
        </p:spPr>
      </p:pic>
      <p:sp>
        <p:nvSpPr>
          <p:cNvPr id="7" name="Shape 3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8" name="Text 4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05</a:t>
            </a:r>
            <a:endParaRPr lang="en-US" sz="1500" dirty="0"/>
          </a:p>
        </p:txBody>
      </p:sp>
      <p:sp>
        <p:nvSpPr>
          <p:cNvPr id="9" name="Text 5"/>
          <p:cNvSpPr/>
          <p:nvPr/>
        </p:nvSpPr>
        <p:spPr>
          <a:xfrm>
            <a:off x="7223760" y="396049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FFFFFF"/>
                </a:solidFill>
              </a:rPr>
              <a:t>Photo by PDF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Design Thinking for Strategic Innovation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457200" y="1285875"/>
            <a:ext cx="59436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Strategic management involves planning and executing strategies to achieve organizational goals.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Innovation management focuses on managing processes to foster new ideas and innovations.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Includes disruptive, sustaining, radical, incremental, architectural, and modular innovations.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Combines strategic management with innovation to drive growth and competitiveness.</a:t>
            </a:r>
            <a:endParaRPr lang="en-US" sz="1200" dirty="0"/>
          </a:p>
        </p:txBody>
      </p:sp>
      <p:sp>
        <p:nvSpPr>
          <p:cNvPr id="5" name="Shape 2"/>
          <p:cNvSpPr/>
          <p:nvPr/>
        </p:nvSpPr>
        <p:spPr>
          <a:xfrm>
            <a:off x="7086600" y="1388745"/>
            <a:ext cx="1920240" cy="2931795"/>
          </a:xfrm>
          <a:prstGeom prst="rect">
            <a:avLst>
              <a:gd name="adj" fmla="val 9524"/>
            </a:avLst>
          </a:prstGeom>
          <a:solidFill>
            <a:srgbClr val="FFFFFF"/>
          </a:solidFill>
          <a:ln/>
        </p:spPr>
      </p:sp>
      <p:pic>
        <p:nvPicPr>
          <p:cNvPr id="6" name="Image 1" descr="https://images.pexels.com/photos/8127638/pexels-photo-8127638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2320" y="1440180"/>
            <a:ext cx="1828800" cy="2828925"/>
          </a:xfrm>
          <a:prstGeom prst="rect">
            <a:avLst/>
          </a:prstGeom>
        </p:spPr>
      </p:pic>
      <p:sp>
        <p:nvSpPr>
          <p:cNvPr id="7" name="Shape 3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8" name="Text 4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06</a:t>
            </a:r>
            <a:endParaRPr lang="en-US" sz="1500" dirty="0"/>
          </a:p>
        </p:txBody>
      </p:sp>
      <p:sp>
        <p:nvSpPr>
          <p:cNvPr id="9" name="Text 5"/>
          <p:cNvSpPr/>
          <p:nvPr/>
        </p:nvSpPr>
        <p:spPr>
          <a:xfrm>
            <a:off x="7223760" y="396049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FFFFFF"/>
                </a:solidFill>
              </a:rPr>
              <a:t>Photo by PDF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2025-07-31T03:39:10Z</dcterms:created>
  <dcterms:modified xsi:type="dcterms:W3CDTF">2025-07-31T03:39:10Z</dcterms:modified>
</cp:coreProperties>
</file>