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2-image-1.png"/><Relationship Id="rId2" Type="http://schemas.openxmlformats.org/officeDocument/2006/relationships/image" Target="../media/image-2-2.png"/><Relationship Id="rId3" Type="http://schemas.openxmlformats.org/officeDocument/2006/relationships/image" Target="../media/image-2-2.png"/><Relationship Id="rId4" Type="http://schemas.openxmlformats.org/officeDocument/2006/relationships/image" Target="../media/image-2-2.png"/><Relationship Id="rId5" Type="http://schemas.openxmlformats.org/officeDocument/2006/relationships/image" Target="../media/image-2-2.png"/><Relationship Id="rId6" Type="http://schemas.openxmlformats.org/officeDocument/2006/relationships/image" Target="../media/image-2-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3-image-1.png"/><Relationship Id="rId2" Type="http://schemas.openxmlformats.org/officeDocument/2006/relationships/image" Target="../media/image-3-2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Slide-4-image-1.png"/><Relationship Id="rId2" Type="http://schemas.openxmlformats.org/officeDocument/2006/relationships/image" Target="../media/image-4-2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Slide-5-image-1.png"/><Relationship Id="rId2" Type="http://schemas.openxmlformats.org/officeDocument/2006/relationships/image" Target="../media/image-5-2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Slide-6-image-1.png"/><Relationship Id="rId2" Type="http://schemas.openxmlformats.org/officeDocument/2006/relationships/image" Target="../media/image-6-2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Slide-7-image-1.png"/><Relationship Id="rId2" Type="http://schemas.openxmlformats.org/officeDocument/2006/relationships/image" Target="../media/image-7-2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https://djgurnpwsdoqjscwqbsj.supabase.co/storage/v1/object/public/presentation-templates-data/notes_slide1_LBClou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1028700"/>
            <a:ext cx="5486400" cy="18516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2011680" y="1388745"/>
            <a:ext cx="5120640" cy="15430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300" b="1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Linear Equations in Two Variables</a:t>
            </a:r>
            <a:endParaRPr lang="en-US" sz="3300" dirty="0"/>
          </a:p>
        </p:txBody>
      </p:sp>
      <p:sp>
        <p:nvSpPr>
          <p:cNvPr id="4" name="Text 1"/>
          <p:cNvSpPr/>
          <p:nvPr/>
        </p:nvSpPr>
        <p:spPr>
          <a:xfrm>
            <a:off x="2011680" y="3188970"/>
            <a:ext cx="5120640" cy="5143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lnSpc>
                <a:spcPts val="13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Class 9 Mathematics Fundamentals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668655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l" indent="0" marL="0">
              <a:buNone/>
            </a:pPr>
            <a:r>
              <a:rPr lang="en-US" sz="2300" b="1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Table of Contents</a:t>
            </a:r>
            <a:endParaRPr lang="en-US" sz="2300" dirty="0"/>
          </a:p>
        </p:txBody>
      </p:sp>
      <p:pic>
        <p:nvPicPr>
          <p:cNvPr id="3" name="Image 0" descr="https://djgurnpwsdoqjscwqbsj.supabase.co/storage/v1/object/public/presentation-templates-data/notes_slide3_numberbox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285875"/>
            <a:ext cx="457200" cy="41148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14400" y="13373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1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1371600" y="138874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Understanding 'Linear'</a:t>
            </a:r>
            <a:endParaRPr lang="en-US" sz="1400" dirty="0"/>
          </a:p>
        </p:txBody>
      </p:sp>
      <p:pic>
        <p:nvPicPr>
          <p:cNvPr id="6" name="Image 1" descr="https://djgurnpwsdoqjscwqbsj.supabase.co/storage/v1/object/public/presentation-templates-data/notes_slide3_numberbox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7600" y="1285875"/>
            <a:ext cx="457200" cy="411480"/>
          </a:xfrm>
          <a:prstGeom prst="rect">
            <a:avLst/>
          </a:prstGeom>
        </p:spPr>
      </p:pic>
      <p:sp>
        <p:nvSpPr>
          <p:cNvPr id="7" name="Text 3"/>
          <p:cNvSpPr/>
          <p:nvPr/>
        </p:nvSpPr>
        <p:spPr>
          <a:xfrm>
            <a:off x="3657600" y="13373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2</a:t>
            </a:r>
            <a:endParaRPr lang="en-US" sz="1400" dirty="0"/>
          </a:p>
        </p:txBody>
      </p:sp>
      <p:sp>
        <p:nvSpPr>
          <p:cNvPr id="8" name="Text 4"/>
          <p:cNvSpPr/>
          <p:nvPr/>
        </p:nvSpPr>
        <p:spPr>
          <a:xfrm>
            <a:off x="4114800" y="138874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What is a Variable?</a:t>
            </a:r>
            <a:endParaRPr lang="en-US" sz="1400" dirty="0"/>
          </a:p>
        </p:txBody>
      </p:sp>
      <p:pic>
        <p:nvPicPr>
          <p:cNvPr id="9" name="Image 2" descr="https://djgurnpwsdoqjscwqbsj.supabase.co/storage/v1/object/public/presentation-templates-data/notes_slide3_numberbox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0" y="1285875"/>
            <a:ext cx="457200" cy="411480"/>
          </a:xfrm>
          <a:prstGeom prst="rect">
            <a:avLst/>
          </a:prstGeom>
        </p:spPr>
      </p:pic>
      <p:sp>
        <p:nvSpPr>
          <p:cNvPr id="10" name="Text 5"/>
          <p:cNvSpPr/>
          <p:nvPr/>
        </p:nvSpPr>
        <p:spPr>
          <a:xfrm>
            <a:off x="6400800" y="13373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3</a:t>
            </a:r>
            <a:endParaRPr lang="en-US" sz="1400" dirty="0"/>
          </a:p>
        </p:txBody>
      </p:sp>
      <p:sp>
        <p:nvSpPr>
          <p:cNvPr id="11" name="Text 6"/>
          <p:cNvSpPr/>
          <p:nvPr/>
        </p:nvSpPr>
        <p:spPr>
          <a:xfrm>
            <a:off x="6858000" y="138874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Linear Equation Basics</a:t>
            </a:r>
            <a:endParaRPr lang="en-US" sz="1400" dirty="0"/>
          </a:p>
        </p:txBody>
      </p:sp>
      <p:pic>
        <p:nvPicPr>
          <p:cNvPr id="12" name="Image 3" descr="https://djgurnpwsdoqjscwqbsj.supabase.co/storage/v1/object/public/presentation-templates-data/notes_slide3_numberbox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4400" y="2314575"/>
            <a:ext cx="457200" cy="411480"/>
          </a:xfrm>
          <a:prstGeom prst="rect">
            <a:avLst/>
          </a:prstGeom>
        </p:spPr>
      </p:pic>
      <p:sp>
        <p:nvSpPr>
          <p:cNvPr id="13" name="Text 7"/>
          <p:cNvSpPr/>
          <p:nvPr/>
        </p:nvSpPr>
        <p:spPr>
          <a:xfrm>
            <a:off x="914400" y="23660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4</a:t>
            </a:r>
            <a:endParaRPr lang="en-US" sz="1400" dirty="0"/>
          </a:p>
        </p:txBody>
      </p:sp>
      <p:sp>
        <p:nvSpPr>
          <p:cNvPr id="14" name="Text 8"/>
          <p:cNvSpPr/>
          <p:nvPr/>
        </p:nvSpPr>
        <p:spPr>
          <a:xfrm>
            <a:off x="1371600" y="241744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Two-Variable Linear Equations</a:t>
            </a:r>
            <a:endParaRPr lang="en-US" sz="1400" dirty="0"/>
          </a:p>
        </p:txBody>
      </p:sp>
      <p:pic>
        <p:nvPicPr>
          <p:cNvPr id="15" name="Image 4" descr="https://djgurnpwsdoqjscwqbsj.supabase.co/storage/v1/object/public/presentation-templates-data/notes_slide3_numberbox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57600" y="2314575"/>
            <a:ext cx="457200" cy="411480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3657600" y="2366010"/>
            <a:ext cx="4572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5</a:t>
            </a:r>
            <a:endParaRPr lang="en-US" sz="1400" dirty="0"/>
          </a:p>
        </p:txBody>
      </p:sp>
      <p:sp>
        <p:nvSpPr>
          <p:cNvPr id="17" name="Text 10"/>
          <p:cNvSpPr/>
          <p:nvPr/>
        </p:nvSpPr>
        <p:spPr>
          <a:xfrm>
            <a:off x="4114800" y="2417445"/>
            <a:ext cx="20116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Examples &amp; Applications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771525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Understanding 'Linear'</a:t>
            </a:r>
            <a:endParaRPr lang="en-US" sz="2300" dirty="0"/>
          </a:p>
        </p:txBody>
      </p:sp>
      <p:pic>
        <p:nvPicPr>
          <p:cNvPr id="3" name="Image 0" descr="https://images.pexels.com/photos/7628689/pexels-photo-7628689.jpeg?auto=compress&amp;cs=tinysrgb&amp;fit=crop&amp;h=1200&amp;w=800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183005"/>
            <a:ext cx="2468880" cy="30861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14400" y="1285875"/>
            <a:ext cx="41148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In mathematics, 'linear' refers to relationships that form a straight line when graphed. It indicates a constant rate of change.</a:t>
            </a:r>
            <a:endParaRPr lang="en-US" sz="1200" dirty="0"/>
          </a:p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 linear equation must have variables raised ONLY to the first power (degree 1). No exponents higher than 1 are allowed.</a:t>
            </a:r>
            <a:endParaRPr lang="en-US" sz="1200" dirty="0"/>
          </a:p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Unlike quadratic or cubic equations, linear equations never produce curves, parabolas, or other non-straight graphs.</a:t>
            </a:r>
            <a:endParaRPr lang="en-US" sz="1200" dirty="0"/>
          </a:p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Linear: 2x + 3 = 7 (straight line)</a:t>
            </a:r>
            <a:endParaRPr lang="en-US" sz="1200" dirty="0"/>
          </a:p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Non-Linear: x² + 2x - 1 = 0 (parabola curve)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771525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What is a Variable?</a:t>
            </a:r>
            <a:endParaRPr lang="en-US" sz="2300" dirty="0"/>
          </a:p>
        </p:txBody>
      </p:sp>
      <p:pic>
        <p:nvPicPr>
          <p:cNvPr id="3" name="Image 0" descr="https://images.pexels.com/photos/7223516/pexels-photo-7223516.jpeg?auto=compress&amp;cs=tinysrgb&amp;fit=crop&amp;h=1200&amp;w=800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183005"/>
            <a:ext cx="2468880" cy="30861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14400" y="1285875"/>
            <a:ext cx="41148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 variable is a symbol (usually a letter) that represents an unknown or changeable quantity in mathematical equations.</a:t>
            </a:r>
            <a:endParaRPr lang="en-US" sz="1200" dirty="0"/>
          </a:p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Variables act as placeholders for values we aim to determine or express relationships between changing quantities.</a:t>
            </a:r>
            <a:endParaRPr lang="en-US" sz="1200" dirty="0"/>
          </a:p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Typically denoted by letters like x, y, z. In two-variable equations, x and y are most frequently used.</a:t>
            </a:r>
            <a:endParaRPr lang="en-US" sz="1200" dirty="0"/>
          </a:p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In 5x + 2 = 12, x is the variable representing the unknown number that makes the equation true.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771525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Linear Equation Basics</a:t>
            </a:r>
            <a:endParaRPr lang="en-US" sz="2300" dirty="0"/>
          </a:p>
        </p:txBody>
      </p:sp>
      <p:pic>
        <p:nvPicPr>
          <p:cNvPr id="3" name="Image 0" descr="https://images.pexels.com/photos/7078239/pexels-photo-7078239.jpeg?auto=compress&amp;cs=tinysrgb&amp;fit=crop&amp;h=1200&amp;w=800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183005"/>
            <a:ext cx="2468880" cy="30861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14400" y="1285875"/>
            <a:ext cx="41148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 linear equation is a statement of equality between two algebraic expressions with degree 1.</a:t>
            </a:r>
            <a:endParaRPr lang="en-US" sz="1200" dirty="0"/>
          </a:p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ax + b = 0 where a ≠ 0</a:t>
            </a:r>
            <a:endParaRPr lang="en-US" sz="1200" dirty="0"/>
          </a:p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(a and b are constants, x is variable)</a:t>
            </a:r>
            <a:endParaRPr lang="en-US" sz="1200" dirty="0"/>
          </a:p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The equation maintains balance – operations performed on one side must be mirrored on the other.</a:t>
            </a:r>
            <a:endParaRPr lang="en-US" sz="1200" dirty="0"/>
          </a:p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Equation: 3x - 6 = 0</a:t>
            </a:r>
            <a:endParaRPr lang="en-US" sz="1200" dirty="0"/>
          </a:p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Solution: x = 2</a:t>
            </a:r>
            <a:endParaRPr lang="en-US" sz="1200" dirty="0"/>
          </a:p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(Verified: 3×2 - 6 = 0)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771525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Two-Variable Linear Equations</a:t>
            </a:r>
            <a:endParaRPr lang="en-US" sz="2300" dirty="0"/>
          </a:p>
        </p:txBody>
      </p:sp>
      <p:pic>
        <p:nvPicPr>
          <p:cNvPr id="3" name="Image 0" descr="https://images.pexels.com/photos/30028237/pexels-photo-30028237.jpeg?auto=compress&amp;cs=tinysrgb&amp;fit=crop&amp;h=1200&amp;w=800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183005"/>
            <a:ext cx="2468880" cy="30861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14400" y="1285875"/>
            <a:ext cx="41148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An equation expressible as ax + by + c = 0 where a, b, c are real numbers (a and b not both zero), with x and y as variables.</a:t>
            </a:r>
            <a:endParaRPr lang="en-US" sz="1200" dirty="0"/>
          </a:p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Both variables must have exponents of exactly 1, and their product (xy term) must not appear.</a:t>
            </a:r>
            <a:endParaRPr lang="en-US" sz="1200" dirty="0"/>
          </a:p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Solutions are ordered pairs (x, y) that satisfy the equation. Infinite solutions exist for a single equation.</a:t>
            </a:r>
            <a:endParaRPr lang="en-US" sz="1200" dirty="0"/>
          </a:p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2x + 3y - 6 = 0</a:t>
            </a:r>
            <a:endParaRPr lang="en-US" sz="1200" dirty="0"/>
          </a:p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(a=2, b=3, c=-6)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771525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Pangolin" pitchFamily="34" charset="0"/>
                <a:ea typeface="Pangolin" pitchFamily="34" charset="-122"/>
                <a:cs typeface="Pangolin" pitchFamily="34" charset="-120"/>
              </a:rPr>
              <a:t>Examples &amp; Applications</a:t>
            </a:r>
            <a:endParaRPr lang="en-US" sz="2300" dirty="0"/>
          </a:p>
        </p:txBody>
      </p:sp>
      <p:pic>
        <p:nvPicPr>
          <p:cNvPr id="3" name="Image 0" descr="https://images.pexels.com/photos/8145334/pexels-photo-8145334.jpeg?auto=compress&amp;cs=tinysrgb&amp;fit=crop&amp;h=1200&amp;w=800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183005"/>
            <a:ext cx="2468880" cy="30861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914400" y="1285875"/>
            <a:ext cx="41148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x + y = 10</a:t>
            </a:r>
            <a:endParaRPr lang="en-US" sz="1200" dirty="0"/>
          </a:p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Solutions: (4,6), (5,5), (10,0)</a:t>
            </a:r>
            <a:endParaRPr lang="en-US" sz="1200" dirty="0"/>
          </a:p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(Each pair sums to 10)</a:t>
            </a:r>
            <a:endParaRPr lang="en-US" sz="1200" dirty="0"/>
          </a:p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3x - 2y = 6</a:t>
            </a:r>
            <a:endParaRPr lang="en-US" sz="1200" dirty="0"/>
          </a:p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Solutions: (2,0), (4,3)</a:t>
            </a:r>
            <a:endParaRPr lang="en-US" sz="1200" dirty="0"/>
          </a:p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(Verified: 3×2 - 2×0 = 6, 3×4 - 2×3 = 6)</a:t>
            </a:r>
            <a:endParaRPr lang="en-US" sz="1200" dirty="0"/>
          </a:p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Cost Problems: </a:t>
            </a:r>
            <a:endParaRPr lang="en-US" sz="1200" dirty="0"/>
          </a:p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If burgers cost ₹x and fries cost ₹y, 2x + 3y = 120 represents total cost for 2 burgers and 3 fries.</a:t>
            </a:r>
            <a:endParaRPr lang="en-US" sz="1200" dirty="0"/>
          </a:p>
          <a:p>
            <a:pPr marL="342900" indent="-342900">
              <a:lnSpc>
                <a:spcPts val="1400"/>
              </a:lnSpc>
              <a:spcAft>
                <a:spcPts val="1300"/>
              </a:spcAft>
              <a:buSzPct val="100000"/>
              <a:buFont typeface="+mj-lt"/>
              <a:buAutoNum type="arabicPeriod" startAt="1"/>
            </a:pPr>
            <a:r>
              <a:rPr lang="en-US" sz="1200" dirty="0">
                <a:solidFill>
                  <a:srgbClr val="000000"/>
                </a:solidFill>
                <a:latin typeface="Plus Jakarta Sans Light" pitchFamily="34" charset="0"/>
                <a:ea typeface="Plus Jakarta Sans Light" pitchFamily="34" charset="-122"/>
                <a:cs typeface="Plus Jakarta Sans Light" pitchFamily="34" charset="-120"/>
              </a:rPr>
              <a:t>Every linear equation in two variables corresponds to a unique straight line on the Cartesian plane.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2025-07-22T11:08:43Z</dcterms:created>
  <dcterms:modified xsi:type="dcterms:W3CDTF">2025-07-22T11:08:43Z</dcterms:modified>
</cp:coreProperties>
</file>