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notesMasterIdLst>
    <p:notesMasterId r:id="rId14"/>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mages.google.com" TargetMode="External"/><Relationship Id="rId1"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10-1.png"/><Relationship Id="rId2" Type="http://schemas.openxmlformats.org/officeDocument/2006/relationships/image" Target="../media/image-10-2.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11-1.jpg"/><Relationship Id="rId2" Type="http://schemas.openxmlformats.org/officeDocument/2006/relationships/image" Target="../media/image-11-2.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12-1.jpg"/><Relationship Id="rId2" Type="http://schemas.openxmlformats.org/officeDocument/2006/relationships/image" Target="../media/image-12-2.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3-1.png"/><Relationship Id="rId2" Type="http://schemas.openxmlformats.org/officeDocument/2006/relationships/image" Target="../media/image-3-2.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4-1.jp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5-1.jpg"/><Relationship Id="rId2" Type="http://schemas.openxmlformats.org/officeDocument/2006/relationships/image" Target="../media/image-5-2.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6-1.jpg"/><Relationship Id="rId2" Type="http://schemas.openxmlformats.org/officeDocument/2006/relationships/image" Target="../media/image-6-2.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7-1.jpg"/><Relationship Id="rId2" Type="http://schemas.openxmlformats.org/officeDocument/2006/relationships/image" Target="../media/image-7-2.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8-1.jpg"/><Relationship Id="rId2" Type="http://schemas.openxmlformats.org/officeDocument/2006/relationships/image" Target="../media/image-8-2.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images.google.com" TargetMode="External"/><Relationship Id="rId1" Type="http://schemas.openxmlformats.org/officeDocument/2006/relationships/image" Target="../media/image-9-1.png"/><Relationship Id="rId2" Type="http://schemas.openxmlformats.org/officeDocument/2006/relationships/image" Target="../media/image-9-2.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www.seclore.com/wp-content/uploads/2025/02/data-security-pillar.png">    </p:cNvPr>
          <p:cNvPicPr>
            <a:picLocks noChangeAspect="1"/>
          </p:cNvPicPr>
          <p:nvPr/>
        </p:nvPicPr>
        <p:blipFill>
          <a:blip r:embed="rId1"/>
          <a:stretch>
            <a:fillRect/>
          </a:stretch>
        </p:blipFill>
        <p:spPr>
          <a:xfrm>
            <a:off x="0" y="0"/>
            <a:ext cx="3657600" cy="5143500"/>
          </a:xfrm>
          <a:prstGeom prst="rect">
            <a:avLst/>
          </a:prstGeom>
        </p:spPr>
      </p:pic>
      <p:sp>
        <p:nvSpPr>
          <p:cNvPr id="4" name="Text 1"/>
          <p:cNvSpPr/>
          <p:nvPr/>
        </p:nvSpPr>
        <p:spPr>
          <a:xfrm>
            <a:off x="4114800" y="2314575"/>
            <a:ext cx="4572000" cy="2571750"/>
          </a:xfrm>
          <a:prstGeom prst="rect">
            <a:avLst/>
          </a:prstGeom>
          <a:noFill/>
          <a:ln/>
        </p:spPr>
        <p:txBody>
          <a:bodyPr wrap="square" rtlCol="0" anchor="t"/>
          <a:lstStyle/>
          <a:p>
            <a:pPr indent="0" marL="0">
              <a:buNone/>
            </a:pPr>
            <a:r>
              <a:rPr lang="en-US" sz="3200" b="1" dirty="0">
                <a:solidFill>
                  <a:srgbClr val="1A6847"/>
                </a:solidFill>
                <a:latin typeface="Outfit" pitchFamily="34" charset="0"/>
                <a:ea typeface="Outfit" pitchFamily="34" charset="-122"/>
                <a:cs typeface="Outfit" pitchFamily="34" charset="-120"/>
              </a:rPr>
              <a:t>Mastering Password Strength Analysis
</a:t>
            </a:r>
            <a:pPr indent="0" marL="0">
              <a:lnSpc>
                <a:spcPts val="1500"/>
              </a:lnSpc>
              <a:buNone/>
            </a:pPr>
            <a:r>
              <a:rPr lang="en-US" sz="1100" dirty="0">
                <a:solidFill>
                  <a:srgbClr val="000000"/>
                </a:solidFill>
                <a:latin typeface="Outfit" pitchFamily="34" charset="0"/>
                <a:ea typeface="Outfit" pitchFamily="34" charset="-122"/>
                <a:cs typeface="Outfit" pitchFamily="34" charset="-120"/>
              </a:rPr>
              <a:t>A professional guide to evaluating and building secure digital credentials for modern cybersecurity.</a:t>
            </a:r>
            <a:endParaRPr lang="en-US" sz="3200" dirty="0"/>
          </a:p>
        </p:txBody>
      </p:sp>
      <p:sp>
        <p:nvSpPr>
          <p:cNvPr id="5" name="Text 2"/>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2"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sentrybay.com/wp-content/uploads/2024/02/Screen-Shot-2024-02-12-at-9.33.16-AM-1024x619.pn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8</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Industry Security Statistics</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Data-driven insights into credential safety.</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Recent reports indicate that over nineteen billion passwords have been leaked in various data breaches. This massive scale of exposure highlights why unique passwords and regular strength checks are absolutely critical.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Despite warnings, millions of users still use '123456' or 'password' as their credentials. Strength checkers are designed to flag these dangerous choices and educate users on the risks of predictable sequences.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Credential stuffing attacks have a low success rate per attempt but succeed due to the sheer volume of leaked data. Strengthening your passwords reduces the likelihood of falling victim to these automated bots.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The average person now manages over one hundred unique accounts. This complexity makes password managers and strength checkers indispensable tools for maintaining a secure and organized digital life in the modern age.</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cdn11.bigcommerce.com/s-rp7lyq159d/product_images/uploaded_images/smart-lock-door.jp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9</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Best Practices for Students</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Actionable steps for campus digital security.</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Your university email is the gateway to all other accounts. Protecting it with a unique, high-strength password and multi-factor authentication is the most important step in securing your entire digital presence.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Periodically use a strength checker to review your existing passwords. Updating weak or old credentials ensures that your security remains robust against the latest cracking techniques and newly discovered data breaches.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Avoid entering passwords on unsecured public networks without a VPN. Attackers can intercept data on open campus networks, so always ensure your connection is encrypted before accessing sensitive personal or academic information.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No legitimate IT department or service provider will ever ask for your password. Keeping your credentials private is a fundamental rule of cybersecurity that prevents social engineering attacks from succeeding against you.</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content.presentermedia.com/files/clipart/00004000/4252/thank_you_800_wht.jp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10</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Securing Your Digital Future</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Thank you for joining this presentation.</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Thank you for your attention and commitment to better cybersecurity. We hope these insights help you build a safer digital environment for your personal, academic, and professional life in the future.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Cybersecurity is an evolving field that requires constant learning. Stay updated with the latest recommendations from NIST and your university's IT department to ensure your digital identity remains protected against emerging threats.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Start by checking your most important passwords and enabling multi-factor authentication. These small, proactive steps significantly reduce your risk and contribute to a more secure digital community for everyone on campus.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If you have any further questions about password strength or digital security tools, please reach out. We are here to support your journey toward becoming a more security-conscious and protected digital citizen.</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320040" cy="5143500"/>
          </a:xfrm>
          <a:prstGeom prst="rect">
            <a:avLst/>
          </a:prstGeom>
          <a:solidFill>
            <a:srgbClr val="1A6847"/>
          </a:solidFill>
          <a:ln w="12700">
            <a:solidFill>
              <a:srgbClr val="1A6847"/>
            </a:solidFill>
            <a:prstDash val="solid"/>
          </a:ln>
        </p:spPr>
      </p:sp>
      <p:sp>
        <p:nvSpPr>
          <p:cNvPr id="3" name="Text 1"/>
          <p:cNvSpPr/>
          <p:nvPr/>
        </p:nvSpPr>
        <p:spPr>
          <a:xfrm>
            <a:off x="914400" y="514350"/>
            <a:ext cx="2286000" cy="914400"/>
          </a:xfrm>
          <a:prstGeom prst="rect">
            <a:avLst/>
          </a:prstGeom>
          <a:noFill/>
          <a:ln/>
        </p:spPr>
        <p:txBody>
          <a:bodyPr wrap="square" rtlCol="0" anchor="b"/>
          <a:lstStyle/>
          <a:p>
            <a:pPr indent="0" marL="0">
              <a:buNone/>
            </a:pPr>
            <a:r>
              <a:rPr lang="en-US" sz="2800" b="1" dirty="0">
                <a:solidFill>
                  <a:srgbClr val="1A6847"/>
                </a:solidFill>
                <a:latin typeface="Outfit" pitchFamily="34" charset="0"/>
                <a:ea typeface="Outfit" pitchFamily="34" charset="-122"/>
                <a:cs typeface="Outfit" pitchFamily="34" charset="-120"/>
              </a:rPr>
              <a:t>Table of Contents</a:t>
            </a:r>
            <a:endParaRPr lang="en-US" sz="2800" dirty="0"/>
          </a:p>
        </p:txBody>
      </p:sp>
      <p:sp>
        <p:nvSpPr>
          <p:cNvPr id="4" name="Text 2"/>
          <p:cNvSpPr/>
          <p:nvPr/>
        </p:nvSpPr>
        <p:spPr>
          <a:xfrm>
            <a:off x="3749040" y="36576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01</a:t>
            </a:r>
            <a:endParaRPr lang="en-US" sz="1200" dirty="0"/>
          </a:p>
        </p:txBody>
      </p:sp>
      <p:sp>
        <p:nvSpPr>
          <p:cNvPr id="5" name="Text 3"/>
          <p:cNvSpPr/>
          <p:nvPr/>
        </p:nvSpPr>
        <p:spPr>
          <a:xfrm>
            <a:off x="4206240" y="36576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Securing Your Digital Identity</a:t>
            </a:r>
            <a:endParaRPr lang="en-US" sz="1200" dirty="0"/>
          </a:p>
        </p:txBody>
      </p:sp>
      <p:sp>
        <p:nvSpPr>
          <p:cNvPr id="6" name="Text 4"/>
          <p:cNvSpPr/>
          <p:nvPr/>
        </p:nvSpPr>
        <p:spPr>
          <a:xfrm>
            <a:off x="3749040" y="73152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02</a:t>
            </a:r>
            <a:endParaRPr lang="en-US" sz="1200" dirty="0"/>
          </a:p>
        </p:txBody>
      </p:sp>
      <p:sp>
        <p:nvSpPr>
          <p:cNvPr id="7" name="Text 5"/>
          <p:cNvSpPr/>
          <p:nvPr/>
        </p:nvSpPr>
        <p:spPr>
          <a:xfrm>
            <a:off x="4206240" y="73152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The Mechanics of Evaluation</a:t>
            </a:r>
            <a:endParaRPr lang="en-US" sz="1200" dirty="0"/>
          </a:p>
        </p:txBody>
      </p:sp>
      <p:sp>
        <p:nvSpPr>
          <p:cNvPr id="8" name="Text 6"/>
          <p:cNvSpPr/>
          <p:nvPr/>
        </p:nvSpPr>
        <p:spPr>
          <a:xfrm>
            <a:off x="3749040" y="109728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03</a:t>
            </a:r>
            <a:endParaRPr lang="en-US" sz="1200" dirty="0"/>
          </a:p>
        </p:txBody>
      </p:sp>
      <p:sp>
        <p:nvSpPr>
          <p:cNvPr id="9" name="Text 7"/>
          <p:cNvSpPr/>
          <p:nvPr/>
        </p:nvSpPr>
        <p:spPr>
          <a:xfrm>
            <a:off x="4206240" y="109728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Why Length Trumps Complexity</a:t>
            </a:r>
            <a:endParaRPr lang="en-US" sz="1200" dirty="0"/>
          </a:p>
        </p:txBody>
      </p:sp>
      <p:sp>
        <p:nvSpPr>
          <p:cNvPr id="10" name="Text 8"/>
          <p:cNvSpPr/>
          <p:nvPr/>
        </p:nvSpPr>
        <p:spPr>
          <a:xfrm>
            <a:off x="3749040" y="146304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04</a:t>
            </a:r>
            <a:endParaRPr lang="en-US" sz="1200" dirty="0"/>
          </a:p>
        </p:txBody>
      </p:sp>
      <p:sp>
        <p:nvSpPr>
          <p:cNvPr id="11" name="Text 9"/>
          <p:cNvSpPr/>
          <p:nvPr/>
        </p:nvSpPr>
        <p:spPr>
          <a:xfrm>
            <a:off x="4206240" y="146304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Common Cyber Attack Vectors</a:t>
            </a:r>
            <a:endParaRPr lang="en-US" sz="1200" dirty="0"/>
          </a:p>
        </p:txBody>
      </p:sp>
      <p:sp>
        <p:nvSpPr>
          <p:cNvPr id="12" name="Text 10"/>
          <p:cNvSpPr/>
          <p:nvPr/>
        </p:nvSpPr>
        <p:spPr>
          <a:xfrm>
            <a:off x="3749040" y="182880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05</a:t>
            </a:r>
            <a:endParaRPr lang="en-US" sz="1200" dirty="0"/>
          </a:p>
        </p:txBody>
      </p:sp>
      <p:sp>
        <p:nvSpPr>
          <p:cNvPr id="13" name="Text 11"/>
          <p:cNvSpPr/>
          <p:nvPr/>
        </p:nvSpPr>
        <p:spPr>
          <a:xfrm>
            <a:off x="4206240" y="182880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The Power of Passphrases</a:t>
            </a:r>
            <a:endParaRPr lang="en-US" sz="1200" dirty="0"/>
          </a:p>
        </p:txBody>
      </p:sp>
      <p:sp>
        <p:nvSpPr>
          <p:cNvPr id="14" name="Text 12"/>
          <p:cNvSpPr/>
          <p:nvPr/>
        </p:nvSpPr>
        <p:spPr>
          <a:xfrm>
            <a:off x="3749040" y="219456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06</a:t>
            </a:r>
            <a:endParaRPr lang="en-US" sz="1200" dirty="0"/>
          </a:p>
        </p:txBody>
      </p:sp>
      <p:sp>
        <p:nvSpPr>
          <p:cNvPr id="15" name="Text 13"/>
          <p:cNvSpPr/>
          <p:nvPr/>
        </p:nvSpPr>
        <p:spPr>
          <a:xfrm>
            <a:off x="4206240" y="219456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Password Management Tools</a:t>
            </a:r>
            <a:endParaRPr lang="en-US" sz="1200" dirty="0"/>
          </a:p>
        </p:txBody>
      </p:sp>
      <p:sp>
        <p:nvSpPr>
          <p:cNvPr id="16" name="Text 14"/>
          <p:cNvSpPr/>
          <p:nvPr/>
        </p:nvSpPr>
        <p:spPr>
          <a:xfrm>
            <a:off x="3749040" y="256032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07</a:t>
            </a:r>
            <a:endParaRPr lang="en-US" sz="1200" dirty="0"/>
          </a:p>
        </p:txBody>
      </p:sp>
      <p:sp>
        <p:nvSpPr>
          <p:cNvPr id="17" name="Text 15"/>
          <p:cNvSpPr/>
          <p:nvPr/>
        </p:nvSpPr>
        <p:spPr>
          <a:xfrm>
            <a:off x="4206240" y="256032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Multi-Factor Authentication</a:t>
            </a:r>
            <a:endParaRPr lang="en-US" sz="1200" dirty="0"/>
          </a:p>
        </p:txBody>
      </p:sp>
      <p:sp>
        <p:nvSpPr>
          <p:cNvPr id="18" name="Text 16"/>
          <p:cNvSpPr/>
          <p:nvPr/>
        </p:nvSpPr>
        <p:spPr>
          <a:xfrm>
            <a:off x="3749040" y="292608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08</a:t>
            </a:r>
            <a:endParaRPr lang="en-US" sz="1200" dirty="0"/>
          </a:p>
        </p:txBody>
      </p:sp>
      <p:sp>
        <p:nvSpPr>
          <p:cNvPr id="19" name="Text 17"/>
          <p:cNvSpPr/>
          <p:nvPr/>
        </p:nvSpPr>
        <p:spPr>
          <a:xfrm>
            <a:off x="4206240" y="292608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Industry Security Statistics</a:t>
            </a:r>
            <a:endParaRPr lang="en-US" sz="1200" dirty="0"/>
          </a:p>
        </p:txBody>
      </p:sp>
      <p:sp>
        <p:nvSpPr>
          <p:cNvPr id="20" name="Text 18"/>
          <p:cNvSpPr/>
          <p:nvPr/>
        </p:nvSpPr>
        <p:spPr>
          <a:xfrm>
            <a:off x="3749040" y="329184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09</a:t>
            </a:r>
            <a:endParaRPr lang="en-US" sz="1200" dirty="0"/>
          </a:p>
        </p:txBody>
      </p:sp>
      <p:sp>
        <p:nvSpPr>
          <p:cNvPr id="21" name="Text 19"/>
          <p:cNvSpPr/>
          <p:nvPr/>
        </p:nvSpPr>
        <p:spPr>
          <a:xfrm>
            <a:off x="4206240" y="329184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Best Practices for Students</a:t>
            </a:r>
            <a:endParaRPr lang="en-US" sz="1200" dirty="0"/>
          </a:p>
        </p:txBody>
      </p:sp>
      <p:sp>
        <p:nvSpPr>
          <p:cNvPr id="22" name="Text 20"/>
          <p:cNvSpPr/>
          <p:nvPr/>
        </p:nvSpPr>
        <p:spPr>
          <a:xfrm>
            <a:off x="3749040" y="3657600"/>
            <a:ext cx="64008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10</a:t>
            </a:r>
            <a:endParaRPr lang="en-US" sz="1200" dirty="0"/>
          </a:p>
        </p:txBody>
      </p:sp>
      <p:sp>
        <p:nvSpPr>
          <p:cNvPr id="23" name="Text 21"/>
          <p:cNvSpPr/>
          <p:nvPr/>
        </p:nvSpPr>
        <p:spPr>
          <a:xfrm>
            <a:off x="4206240" y="3657600"/>
            <a:ext cx="4114800" cy="360045"/>
          </a:xfrm>
          <a:prstGeom prst="rect">
            <a:avLst/>
          </a:prstGeom>
          <a:noFill/>
          <a:ln/>
        </p:spPr>
        <p:txBody>
          <a:bodyPr wrap="square" rtlCol="0" anchor="ctr"/>
          <a:lstStyle/>
          <a:p>
            <a:pPr indent="0" marL="0">
              <a:buNone/>
            </a:pPr>
            <a:r>
              <a:rPr lang="en-US" sz="1200" dirty="0">
                <a:solidFill>
                  <a:srgbClr val="000000"/>
                </a:solidFill>
                <a:latin typeface="Outfit" pitchFamily="34" charset="0"/>
                <a:ea typeface="Outfit" pitchFamily="34" charset="-122"/>
                <a:cs typeface="Outfit" pitchFamily="34" charset="-120"/>
              </a:rPr>
              <a:t>Securing Your Digital Future</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www.seclore.com/wp-content/uploads/2025/02/data-security-pillar.pn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1</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Securing Your Digital Identity</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The critical role of password strength in modern defense.</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Password strength measures how effectively a credential resists unauthorized guessing or automated attacks. It serves as the primary barrier protecting sensitive personal and professional data from global cyber threats.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A password strength checker evaluates strings of characters to provide real-time feedback. These tools help users identify vulnerabilities and encourage the creation of complex, high-entropy secrets for online accounts.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Weak passwords remain a top entry point for hackers worldwide. Statistics show that nearly eighty-one percent of data breaches are directly linked to poor password hygiene or reused credentials.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In an era of sophisticated computing, simple passwords can be cracked in milliseconds. Strengthening your digital gates is no longer optional; it is a fundamental requirement for maintaining online privacy.</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miro.medium.com/0*kiSZAUhoxmRWbWsD.jp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2</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The Mechanics of Evaluation</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Understanding how strength checkers analyze your data.</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Strength checkers use information theory to calculate entropy, which quantifies randomness in bits. Higher entropy scores indicate a more unpredictable password that is significantly harder for automated tools to crack.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Advanced checkers compare inputs against massive databases of common words and leaked credentials. This ensures that even complex-looking passwords are not based on easily guessable patterns or previously compromised data.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Tools like the zxcvbn library detect predictable sequences such as keyboard patterns or dates. By identifying these non-random structures, the checker can provide a more accurate assessment of true security.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Modern interfaces use color-coded meters and progress bars to guide users. This immediate interaction educates individuals on how specific changes, like adding length, impact the overall security of their password.</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i.ytimg.com/vi/xQ0o9kIH5mU/sddefault.jp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3</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Why Length Trumps Complexity</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The mathematical advantage of longer credentials.</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Every additional character in a password exponentially increases the number of possible combinations. Adding just one letter can double the time required for an attacker to successfully guess the secret.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The National Institute of Standards and Technology currently recommends passwords of at least fifteen characters. This standard focuses on length to maximize entropy and protect against modern high-speed cracking hardware.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While special characters add security, they often make passwords harder for humans to remember. Increasing length provides a higher security return with less cognitive load than memorizing random symbols and numbers.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A short complex password might take days to crack, but a long simple phrase could take centuries. Checkers illustrate this difference to help users prioritize length over frustratingly complex character sets.</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www.fortinet.com/content/dam/fortinet/images/cyberglossary/black-hat-hacking.jp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4</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Common Cyber Attack Vectors</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How hackers bypass weak password protection.</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In a brute force attack, automated software systematically tests every possible combination of characters. Strength checkers prevent this by forcing users to create passwords that exceed the capacity of current hardware.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Hackers use lists of stolen usernames and passwords from one breach to attack other services. This technique exploits the common habit of password reuse, making even a strong password vulnerable elsewhere.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Attackers use pre-compiled lists of common words, names, and phrases to guess credentials. Checkers flag these common terms to ensure users avoid predictable language that is easily targeted by malicious scripts.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Sometimes the strongest password is lost through deception rather than cracking. Phishing attacks trick users into revealing credentials, highlighting the need for vigilance alongside strong, unique, and verified password practices.</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m.media-amazon.com/images/I/612dbibAMEL._AC_UF894,1000_QL80_.jp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5</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The Power of Passphrases</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Creating memorable yet unbreakable security keys.</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Using four or more random, unrelated words creates a high-entropy passphrase. These are significantly easier for humans to remember while remaining mathematically impossible for computers to guess in a reasonable timeframe.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Effective passphrases should never include birthdays, pet names, or campus landmarks. Hackers can easily find this information on social media, so selecting truly random words is essential for maintaining maximum security.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Mnemonic sentences can help users create long, secure passwords. By taking the first letter of each word in a unique phrase, you can generate a complex string that is easy to recall.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Many modern systems allow spaces within passphrases, which further increases entropy. Combining random words with spaces and a few symbols creates a robust defense that checkers will rate as highly secure.</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static0.pocketlintimages.com/wordpress/wp-content/uploads/2025/03/top-tier-password-managers.jp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6</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Password Management Tools</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Leveraging technology for better security habits.</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Password managers store unique, complex credentials for every account in an encrypted vault. This eliminates the need for users to remember dozens of different secrets, effectively solving the problem of reuse.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Most managers include built-in generators that create high-entropy strings automatically. These tools ensure every new account starts with a maximum-strength password that meets all modern complexity and length requirements.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Managers use industry-standard encryption to protect your data locally. By using one strong master passphrase, you can unlock access to all other credentials while keeping them safe from unauthorized external access.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Modern password management tools sync across phones, laptops, and tablets. This ensures that your strong, unique credentials are always available, making it easier to maintain high security standards on every device.</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3657600" y="0"/>
            <a:ext cx="91440" cy="1543050"/>
          </a:xfrm>
          <a:prstGeom prst="rect">
            <a:avLst/>
          </a:prstGeom>
          <a:solidFill>
            <a:srgbClr val="FFD600"/>
          </a:solidFill>
          <a:ln w="12700">
            <a:solidFill>
              <a:srgbClr val="FFD600"/>
            </a:solidFill>
            <a:prstDash val="solid"/>
          </a:ln>
        </p:spPr>
      </p:sp>
      <p:pic>
        <p:nvPicPr>
          <p:cNvPr id="3" name="Image 0" descr="https://mas.owasp.org/assets/masvs_cover.png">    </p:cNvPr>
          <p:cNvPicPr>
            <a:picLocks noChangeAspect="1"/>
          </p:cNvPicPr>
          <p:nvPr/>
        </p:nvPicPr>
        <p:blipFill>
          <a:blip r:embed="rId1"/>
          <a:stretch>
            <a:fillRect/>
          </a:stretch>
        </p:blipFill>
        <p:spPr>
          <a:xfrm>
            <a:off x="320040" y="0"/>
            <a:ext cx="3337560" cy="5143500"/>
          </a:xfrm>
          <a:prstGeom prst="rect">
            <a:avLst/>
          </a:prstGeom>
        </p:spPr>
      </p:pic>
      <p:pic>
        <p:nvPicPr>
          <p:cNvPr id="4" name="Image 1" descr="https://djgurnpwsdoqjscwqbsj.supabase.co/storage/v1/object/public/users_file_magicslides_io/grayscale_image.png">    </p:cNvPr>
          <p:cNvPicPr>
            <a:picLocks noChangeAspect="1"/>
          </p:cNvPicPr>
          <p:nvPr/>
        </p:nvPicPr>
        <p:blipFill>
          <a:blip r:embed="rId2"/>
          <a:stretch>
            <a:fillRect/>
          </a:stretch>
        </p:blipFill>
        <p:spPr>
          <a:xfrm>
            <a:off x="4206240" y="1800225"/>
            <a:ext cx="365760" cy="365760"/>
          </a:xfrm>
          <a:prstGeom prst="rect">
            <a:avLst/>
          </a:prstGeom>
        </p:spPr>
      </p:pic>
      <p:sp>
        <p:nvSpPr>
          <p:cNvPr id="5" name="Shape 1"/>
          <p:cNvSpPr/>
          <p:nvPr/>
        </p:nvSpPr>
        <p:spPr>
          <a:xfrm>
            <a:off x="0" y="0"/>
            <a:ext cx="320040" cy="5143500"/>
          </a:xfrm>
          <a:prstGeom prst="rect">
            <a:avLst/>
          </a:prstGeom>
          <a:solidFill>
            <a:srgbClr val="1A6847"/>
          </a:solidFill>
          <a:ln w="12700">
            <a:solidFill>
              <a:srgbClr val="1A6847"/>
            </a:solidFill>
            <a:prstDash val="solid"/>
          </a:ln>
        </p:spPr>
      </p:sp>
      <p:sp>
        <p:nvSpPr>
          <p:cNvPr id="6" name="Shape 2"/>
          <p:cNvSpPr/>
          <p:nvPr/>
        </p:nvSpPr>
        <p:spPr>
          <a:xfrm>
            <a:off x="4114800" y="0"/>
            <a:ext cx="457200" cy="457200"/>
          </a:xfrm>
          <a:prstGeom prst="rect">
            <a:avLst/>
          </a:prstGeom>
          <a:solidFill>
            <a:srgbClr val="1A6847"/>
          </a:solidFill>
          <a:ln w="12700">
            <a:solidFill>
              <a:srgbClr val="1A6847"/>
            </a:solidFill>
            <a:prstDash val="solid"/>
          </a:ln>
        </p:spPr>
      </p:sp>
      <p:sp>
        <p:nvSpPr>
          <p:cNvPr id="7" name="Text 3"/>
          <p:cNvSpPr/>
          <p:nvPr/>
        </p:nvSpPr>
        <p:spPr>
          <a:xfrm>
            <a:off x="4114800" y="0"/>
            <a:ext cx="457200" cy="457200"/>
          </a:xfrm>
          <a:prstGeom prst="rect">
            <a:avLst/>
          </a:prstGeom>
          <a:noFill/>
          <a:ln/>
        </p:spPr>
        <p:txBody>
          <a:bodyPr wrap="square" rtlCol="0" anchor="t"/>
          <a:lstStyle/>
          <a:p>
            <a:pPr algn="ctr" indent="0" marL="0">
              <a:buNone/>
            </a:pPr>
            <a:r>
              <a:rPr lang="en-US" sz="1800" b="1" dirty="0">
                <a:solidFill>
                  <a:srgbClr val="FFD600"/>
                </a:solidFill>
                <a:latin typeface="Outfit" pitchFamily="34" charset="0"/>
                <a:ea typeface="Outfit" pitchFamily="34" charset="-122"/>
                <a:cs typeface="Outfit" pitchFamily="34" charset="-120"/>
              </a:rPr>
              <a:t>7</a:t>
            </a:r>
            <a:endParaRPr lang="en-US" sz="1800" dirty="0"/>
          </a:p>
        </p:txBody>
      </p:sp>
      <p:sp>
        <p:nvSpPr>
          <p:cNvPr id="8" name="Text 4"/>
          <p:cNvSpPr/>
          <p:nvPr/>
        </p:nvSpPr>
        <p:spPr>
          <a:xfrm>
            <a:off x="4114800" y="925830"/>
            <a:ext cx="4389120" cy="514350"/>
          </a:xfrm>
          <a:prstGeom prst="rect">
            <a:avLst/>
          </a:prstGeom>
          <a:noFill/>
          <a:ln/>
        </p:spPr>
        <p:txBody>
          <a:bodyPr wrap="square" rtlCol="0" anchor="ctr"/>
          <a:lstStyle/>
          <a:p>
            <a:pPr indent="0" marL="0">
              <a:buNone/>
            </a:pPr>
            <a:r>
              <a:rPr lang="en-US" sz="2800" b="1" dirty="0">
                <a:solidFill>
                  <a:srgbClr val="1A6847"/>
                </a:solidFill>
                <a:latin typeface="Outfit" pitchFamily="34" charset="0"/>
                <a:ea typeface="Outfit" pitchFamily="34" charset="-122"/>
                <a:cs typeface="Outfit" pitchFamily="34" charset="-120"/>
              </a:rPr>
              <a:t>Multi-Factor Authentication</a:t>
            </a:r>
            <a:endParaRPr lang="en-US" sz="2800" dirty="0"/>
          </a:p>
        </p:txBody>
      </p:sp>
      <p:sp>
        <p:nvSpPr>
          <p:cNvPr id="9" name="Text 5"/>
          <p:cNvSpPr/>
          <p:nvPr/>
        </p:nvSpPr>
        <p:spPr>
          <a:xfrm>
            <a:off x="4572000" y="1697355"/>
            <a:ext cx="3749040" cy="514350"/>
          </a:xfrm>
          <a:prstGeom prst="rect">
            <a:avLst/>
          </a:prstGeom>
          <a:noFill/>
          <a:ln/>
        </p:spPr>
        <p:txBody>
          <a:bodyPr wrap="square" rtlCol="0" anchor="ctr"/>
          <a:lstStyle/>
          <a:p>
            <a:pPr indent="0" marL="0">
              <a:buNone/>
            </a:pPr>
            <a:r>
              <a:rPr lang="en-US" sz="1600" b="1" dirty="0">
                <a:solidFill>
                  <a:srgbClr val="000000"/>
                </a:solidFill>
                <a:latin typeface="Outfit" pitchFamily="34" charset="0"/>
                <a:ea typeface="Outfit" pitchFamily="34" charset="-122"/>
                <a:cs typeface="Outfit" pitchFamily="34" charset="-120"/>
              </a:rPr>
              <a:t>The vital second layer of digital protection.</a:t>
            </a:r>
            <a:endParaRPr lang="en-US" sz="1600" dirty="0"/>
          </a:p>
        </p:txBody>
      </p:sp>
      <p:sp>
        <p:nvSpPr>
          <p:cNvPr id="10" name="Text 6"/>
          <p:cNvSpPr/>
          <p:nvPr/>
        </p:nvSpPr>
        <p:spPr>
          <a:xfrm>
            <a:off x="4114800" y="2160270"/>
            <a:ext cx="4389120" cy="2314575"/>
          </a:xfrm>
          <a:prstGeom prst="rect">
            <a:avLst/>
          </a:prstGeom>
          <a:noFill/>
          <a:ln/>
        </p:spPr>
        <p:txBody>
          <a:bodyPr wrap="square" rtlCol="0" anchor="t"/>
          <a:lstStyle/>
          <a:p>
            <a:pPr algn="just" marL="342900" indent="-342900">
              <a:lnSpc>
                <a:spcPts val="2000"/>
              </a:lnSpc>
              <a:buSzPct val="100000"/>
              <a:buChar char="•"/>
            </a:pPr>
            <a:r>
              <a:rPr lang="en-US" sz="1200" dirty="0">
                <a:solidFill>
                  <a:srgbClr val="000000"/>
                </a:solidFill>
                <a:latin typeface="Outfit" pitchFamily="34" charset="0"/>
                <a:ea typeface="Outfit" pitchFamily="34" charset="-122"/>
                <a:cs typeface="Outfit" pitchFamily="34" charset="-120"/>
              </a:rPr>
              <a:t>Multi-factor authentication adds a second verification step, such as a mobile app code or biometric scan. This ensures that even if a password is stolen, the account remains protected from hackers.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MFA is one of the most effective ways to stop unauthorized access attempts. It acts as a safety net, preventing attackers from gaining entry even when they have acquired valid login credentials.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Common factors include something you know, something you have, or something you are. Using a combination of these factors significantly increases the difficulty for any attacker attempting to impersonate a user.
</a:t>
            </a:r>
            <a:pPr algn="just" indent="0" marL="0">
              <a:lnSpc>
                <a:spcPts val="2000"/>
              </a:lnSpc>
              <a:buNone/>
            </a:pPr>
            <a:r>
              <a:rPr lang="en-US" sz="1200" dirty="0">
                <a:solidFill>
                  <a:srgbClr val="000000"/>
                </a:solidFill>
                <a:latin typeface="Outfit" pitchFamily="34" charset="0"/>
                <a:ea typeface="Outfit" pitchFamily="34" charset="-122"/>
                <a:cs typeface="Outfit" pitchFamily="34" charset="-120"/>
              </a:rPr>
              <a:t>College students should enable MFA on all critical accounts, including university portals, email, and banking. This practice provides an essential layer of security that complements the use of strong, unique passwords.</a:t>
            </a:r>
            <a:endParaRPr lang="en-US" sz="1200" dirty="0"/>
          </a:p>
        </p:txBody>
      </p:sp>
      <p:sp>
        <p:nvSpPr>
          <p:cNvPr id="11" name="Text 7"/>
          <p:cNvSpPr/>
          <p:nvPr/>
        </p:nvSpPr>
        <p:spPr>
          <a:xfrm>
            <a:off x="2743200" y="4754880"/>
            <a:ext cx="1828800" cy="457200"/>
          </a:xfrm>
          <a:prstGeom prst="rect">
            <a:avLst/>
          </a:prstGeom>
          <a:noFill/>
          <a:ln/>
        </p:spPr>
        <p:txBody>
          <a:bodyPr wrap="square" rtlCol="0" anchor="ctr"/>
          <a:lstStyle/>
          <a:p>
            <a:pPr indent="0" marL="0">
              <a:buNone/>
            </a:pPr>
            <a:r>
              <a:rPr lang="en-US" sz="800" u="sng" dirty="0">
                <a:solidFill>
                  <a:srgbClr val="FFFFFF"/>
                </a:solidFill>
                <a:hlinkClick r:id="rId3" invalidUrl="" action="" tgtFrame="" tooltip="Google" history="1" highlightClick="0" endSnd="0">
                  <a:extLst>
                    <a:ext uri="{A12FA001-AC4F-418D-AE19-62706E023703}">
                      <ahyp:hlinkClr xmlns:ahyp="http://schemas.microsoft.com/office/drawing/2018/hyperlinkcolor" val="tx"/>
                    </a:ext>
                  </a:extLst>
                </a:hlinkClick>
              </a:rPr>
              <a:t>Photo by Google</a:t>
            </a:r>
            <a:endParaRPr lang="en-US" sz="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2026-02-04T04:04:58Z</dcterms:created>
  <dcterms:modified xsi:type="dcterms:W3CDTF">2026-02-04T04:04:58Z</dcterms:modified>
</cp:coreProperties>
</file>