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slideMasters/slideMaster8.xml" ContentType="application/vnd.openxmlformats-officedocument.presentationml.slideMaster+xml"/>
  <Override PartName="/ppt/slides/slide8.xml" ContentType="application/vnd.openxmlformats-officedocument.presentationml.slide+xml"/>
  <Override PartName="/ppt/slideMasters/slideMaster9.xml" ContentType="application/vnd.openxmlformats-officedocument.presentationml.slideMaster+xml"/>
  <Override PartName="/ppt/slides/slide9.xml" ContentType="application/vnd.openxmlformats-officedocument.presentationml.slide+xml"/>
  <Override PartName="/ppt/slideMasters/slideMaster10.xml" ContentType="application/vnd.openxmlformats-officedocument.presentationml.slideMaster+xml"/>
  <Override PartName="/ppt/slides/slide10.xml" ContentType="application/vnd.openxmlformats-officedocument.presentationml.slide+xml"/>
  <Override PartName="/ppt/slideMasters/slideMaster11.xml" ContentType="application/vnd.openxmlformats-officedocument.presentationml.slideMaster+xml"/>
  <Override PartName="/ppt/slides/slide11.xml" ContentType="application/vnd.openxmlformats-officedocument.presentationml.slide+xml"/>
  <Override PartName="/ppt/slideMasters/slideMaster12.xml" ContentType="application/vnd.openxmlformats-officedocument.presentationml.slideMaster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notesMasterIdLst>
    <p:notesMasterId r:id="rId14"/>
  </p:notesMasterIdLst>
  <p:sldSz cx="9144000" cy="5143500"/>
  <p:notesSz cx="5143500" cy="9144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notesMaster" Target="notesMasters/notesMaster1.xml"/><Relationship Id="rId15" Type="http://schemas.openxmlformats.org/officeDocument/2006/relationships/presProps" Target="presProps.xml"/><Relationship Id="rId16" Type="http://schemas.openxmlformats.org/officeDocument/2006/relationships/viewProps" Target="viewProps.xml"/><Relationship Id="rId17" Type="http://schemas.openxmlformats.org/officeDocument/2006/relationships/theme" Target="theme/theme1.xml"/><Relationship Id="rId18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10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0.xml"/>
		</Relationships>
</file>

<file path=ppt/notesSlides/_rels/notesSlide1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1.xml"/>
		</Relationships>
</file>

<file path=ppt/notesSlides/_rels/notesSlide1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2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_rels/notesSlide8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8.xml"/>
		</Relationships>
</file>

<file path=ppt/notesSlides/_rels/notesSlide9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9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914400" y="1800225"/>
            <a:ext cx="7315200" cy="257175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Navigating the Digital World Safely: Your Guide to Internet Safety
</a:t>
            </a:r>
            <a:pPr algn="ctr" indent="0" marL="0">
              <a:lnSpc>
                <a:spcPts val="1500"/>
              </a:lnSpc>
              <a:buNone/>
            </a:pPr>
            <a:r>
              <a:rPr lang="en-US" sz="11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Empowering College Students to Protect Themselves Online</a:t>
            </a:r>
            <a:endParaRPr lang="en-US" sz="3200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0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8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Gaming Safety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Adjust privacy settings in online games to control who can see your profile and communicate with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cautious of talking to strangers in online games and avoid sharing personal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aware of in-game purchase costs and set spending limits to avoid overspending.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Report cyberbullying or harassment within the game to the platform's moderators.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strong, unique passwords for your gaming accounts to prevent hacking.</a:t>
            </a:r>
            <a:endParaRPr lang="en-US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9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Updated on Internet Safety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Follow cybersecurity experts and organizations on social media for the latest news and advice.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informed by reading articles and blog posts about internet safety and cybersecurity threats.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Attend workshops or webinars on internet safety to learn new skills and best practices.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Periodically review your internet safety knowledge to identify areas for improvement.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knowledge with friends and family to help them stay safe online.</a:t>
            </a:r>
            <a:endParaRPr lang="en-US" sz="1200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Your safety and well-being online are of utmost importance, and we appreciate your commitment.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that internet safety is an ongoing process, and continuous learning is key.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 vigilant and proactive in protecting yourself from online threats and risks.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Share your knowledge with friends and family to create a safer online community for everyone.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Remember that resources and support are available if you ever need assistance with internet safety issues.</a:t>
            </a:r>
            <a:endParaRPr lang="en-US" sz="12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320040" cy="514350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3" name="Text 1"/>
          <p:cNvSpPr/>
          <p:nvPr/>
        </p:nvSpPr>
        <p:spPr>
          <a:xfrm>
            <a:off x="914400" y="514350"/>
            <a:ext cx="2286000" cy="914400"/>
          </a:xfrm>
          <a:prstGeom prst="rect">
            <a:avLst/>
          </a:prstGeom>
          <a:noFill/>
          <a:ln/>
        </p:spPr>
        <p:txBody>
          <a:bodyPr wrap="square" rtlCol="0" anchor="b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Table of Contents</a:t>
            </a:r>
            <a:endParaRPr lang="en-US" sz="2800" dirty="0"/>
          </a:p>
        </p:txBody>
      </p:sp>
      <p:sp>
        <p:nvSpPr>
          <p:cNvPr id="4" name="Text 2"/>
          <p:cNvSpPr/>
          <p:nvPr/>
        </p:nvSpPr>
        <p:spPr>
          <a:xfrm>
            <a:off x="3749040" y="3657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01</a:t>
            </a:r>
            <a:endParaRPr lang="en-US" sz="1200" dirty="0"/>
          </a:p>
        </p:txBody>
      </p:sp>
      <p:sp>
        <p:nvSpPr>
          <p:cNvPr id="5" name="Text 3"/>
          <p:cNvSpPr/>
          <p:nvPr/>
        </p:nvSpPr>
        <p:spPr>
          <a:xfrm>
            <a:off x="4206240" y="3657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Power of the Internet, Responsibly</a:t>
            </a:r>
            <a:endParaRPr lang="en-US" sz="1200" dirty="0"/>
          </a:p>
        </p:txBody>
      </p:sp>
      <p:sp>
        <p:nvSpPr>
          <p:cNvPr id="6" name="Text 4"/>
          <p:cNvSpPr/>
          <p:nvPr/>
        </p:nvSpPr>
        <p:spPr>
          <a:xfrm>
            <a:off x="3749040" y="7315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02</a:t>
            </a:r>
            <a:endParaRPr lang="en-US" sz="1200" dirty="0"/>
          </a:p>
        </p:txBody>
      </p:sp>
      <p:sp>
        <p:nvSpPr>
          <p:cNvPr id="7" name="Text 5"/>
          <p:cNvSpPr/>
          <p:nvPr/>
        </p:nvSpPr>
        <p:spPr>
          <a:xfrm>
            <a:off x="4206240" y="7315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Passwords: The First Line of Defense</a:t>
            </a:r>
            <a:endParaRPr lang="en-US" sz="1200" dirty="0"/>
          </a:p>
        </p:txBody>
      </p:sp>
      <p:sp>
        <p:nvSpPr>
          <p:cNvPr id="8" name="Text 6"/>
          <p:cNvSpPr/>
          <p:nvPr/>
        </p:nvSpPr>
        <p:spPr>
          <a:xfrm>
            <a:off x="3749040" y="10972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03</a:t>
            </a:r>
            <a:endParaRPr lang="en-US" sz="1200" dirty="0"/>
          </a:p>
        </p:txBody>
      </p:sp>
      <p:sp>
        <p:nvSpPr>
          <p:cNvPr id="9" name="Text 7"/>
          <p:cNvSpPr/>
          <p:nvPr/>
        </p:nvSpPr>
        <p:spPr>
          <a:xfrm>
            <a:off x="4206240" y="10972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Phishing: Spotting the Bait</a:t>
            </a:r>
            <a:endParaRPr lang="en-US" sz="1200" dirty="0"/>
          </a:p>
        </p:txBody>
      </p:sp>
      <p:sp>
        <p:nvSpPr>
          <p:cNvPr id="10" name="Text 8"/>
          <p:cNvSpPr/>
          <p:nvPr/>
        </p:nvSpPr>
        <p:spPr>
          <a:xfrm>
            <a:off x="3749040" y="14630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04</a:t>
            </a:r>
            <a:endParaRPr lang="en-US" sz="1200" dirty="0"/>
          </a:p>
        </p:txBody>
      </p:sp>
      <p:sp>
        <p:nvSpPr>
          <p:cNvPr id="11" name="Text 9"/>
          <p:cNvSpPr/>
          <p:nvPr/>
        </p:nvSpPr>
        <p:spPr>
          <a:xfrm>
            <a:off x="4206240" y="14630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Media Savvy</a:t>
            </a:r>
            <a:endParaRPr lang="en-US" sz="1200" dirty="0"/>
          </a:p>
        </p:txBody>
      </p:sp>
      <p:sp>
        <p:nvSpPr>
          <p:cNvPr id="12" name="Text 10"/>
          <p:cNvSpPr/>
          <p:nvPr/>
        </p:nvSpPr>
        <p:spPr>
          <a:xfrm>
            <a:off x="3749040" y="18288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05</a:t>
            </a:r>
            <a:endParaRPr lang="en-US" sz="1200" dirty="0"/>
          </a:p>
        </p:txBody>
      </p:sp>
      <p:sp>
        <p:nvSpPr>
          <p:cNvPr id="13" name="Text 11"/>
          <p:cNvSpPr/>
          <p:nvPr/>
        </p:nvSpPr>
        <p:spPr>
          <a:xfrm>
            <a:off x="4206240" y="18288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Safe Browsing Habits</a:t>
            </a:r>
            <a:endParaRPr lang="en-US" sz="1200" dirty="0"/>
          </a:p>
        </p:txBody>
      </p:sp>
      <p:sp>
        <p:nvSpPr>
          <p:cNvPr id="14" name="Text 12"/>
          <p:cNvSpPr/>
          <p:nvPr/>
        </p:nvSpPr>
        <p:spPr>
          <a:xfrm>
            <a:off x="3749040" y="219456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06</a:t>
            </a:r>
            <a:endParaRPr lang="en-US" sz="1200" dirty="0"/>
          </a:p>
        </p:txBody>
      </p:sp>
      <p:sp>
        <p:nvSpPr>
          <p:cNvPr id="15" name="Text 13"/>
          <p:cNvSpPr/>
          <p:nvPr/>
        </p:nvSpPr>
        <p:spPr>
          <a:xfrm>
            <a:off x="4206240" y="219456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Cyberbullying: Stand Up and Speak Out</a:t>
            </a:r>
            <a:endParaRPr lang="en-US" sz="1200" dirty="0"/>
          </a:p>
        </p:txBody>
      </p:sp>
      <p:sp>
        <p:nvSpPr>
          <p:cNvPr id="16" name="Text 14"/>
          <p:cNvSpPr/>
          <p:nvPr/>
        </p:nvSpPr>
        <p:spPr>
          <a:xfrm>
            <a:off x="3749040" y="256032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07</a:t>
            </a:r>
            <a:endParaRPr lang="en-US" sz="1200" dirty="0"/>
          </a:p>
        </p:txBody>
      </p:sp>
      <p:sp>
        <p:nvSpPr>
          <p:cNvPr id="17" name="Text 15"/>
          <p:cNvSpPr/>
          <p:nvPr/>
        </p:nvSpPr>
        <p:spPr>
          <a:xfrm>
            <a:off x="4206240" y="256032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Your Financial Information</a:t>
            </a:r>
            <a:endParaRPr lang="en-US" sz="1200" dirty="0"/>
          </a:p>
        </p:txBody>
      </p:sp>
      <p:sp>
        <p:nvSpPr>
          <p:cNvPr id="18" name="Text 16"/>
          <p:cNvSpPr/>
          <p:nvPr/>
        </p:nvSpPr>
        <p:spPr>
          <a:xfrm>
            <a:off x="3749040" y="292608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08</a:t>
            </a:r>
            <a:endParaRPr lang="en-US" sz="1200" dirty="0"/>
          </a:p>
        </p:txBody>
      </p:sp>
      <p:sp>
        <p:nvSpPr>
          <p:cNvPr id="19" name="Text 17"/>
          <p:cNvSpPr/>
          <p:nvPr/>
        </p:nvSpPr>
        <p:spPr>
          <a:xfrm>
            <a:off x="4206240" y="292608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Gaming Safety</a:t>
            </a:r>
            <a:endParaRPr lang="en-US" sz="1200" dirty="0"/>
          </a:p>
        </p:txBody>
      </p:sp>
      <p:sp>
        <p:nvSpPr>
          <p:cNvPr id="20" name="Text 18"/>
          <p:cNvSpPr/>
          <p:nvPr/>
        </p:nvSpPr>
        <p:spPr>
          <a:xfrm>
            <a:off x="3749040" y="329184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09</a:t>
            </a:r>
            <a:endParaRPr lang="en-US" sz="1200" dirty="0"/>
          </a:p>
        </p:txBody>
      </p:sp>
      <p:sp>
        <p:nvSpPr>
          <p:cNvPr id="21" name="Text 19"/>
          <p:cNvSpPr/>
          <p:nvPr/>
        </p:nvSpPr>
        <p:spPr>
          <a:xfrm>
            <a:off x="4206240" y="329184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Updated on Internet Safety</a:t>
            </a:r>
            <a:endParaRPr lang="en-US" sz="1200" dirty="0"/>
          </a:p>
        </p:txBody>
      </p:sp>
      <p:sp>
        <p:nvSpPr>
          <p:cNvPr id="22" name="Text 20"/>
          <p:cNvSpPr/>
          <p:nvPr/>
        </p:nvSpPr>
        <p:spPr>
          <a:xfrm>
            <a:off x="3749040" y="3657600"/>
            <a:ext cx="64008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10</a:t>
            </a:r>
            <a:endParaRPr lang="en-US" sz="1200" dirty="0"/>
          </a:p>
        </p:txBody>
      </p:sp>
      <p:sp>
        <p:nvSpPr>
          <p:cNvPr id="23" name="Text 21"/>
          <p:cNvSpPr/>
          <p:nvPr/>
        </p:nvSpPr>
        <p:spPr>
          <a:xfrm>
            <a:off x="4206240" y="3657600"/>
            <a:ext cx="4114800" cy="360045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Thank You</a:t>
            </a:r>
            <a:endParaRPr lang="en-US" sz="12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1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Unlocking the Power of the Internet, Responsibly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The internet offers immense opportunities for learning, connection, and growth, but it also presents unique challenges to personal safety.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your online identity and privacy is crucial for maintaining your well-being, both now and in the future.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Equipping you with the knowledge and tools to navigate the digital world with confidence and security is our goal.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Staying informed about the latest online threats and scams is the first step toward protecting yourself.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Taking preventative measures can significantly reduce your risk of becoming a victim of cybercrime.</a:t>
            </a:r>
            <a:endParaRPr lang="en-US" sz="12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2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Passwords: The First Line of Defense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 combination of upper and lowercase letters, numbers, and symbols to create passwords that are difficult to crack.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Don't use dictionary words, names, or dates that are easily associated with you.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a different password for each of your online accounts to prevent a breach in one account from compromising others.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Consider using a password manager to securely store and generate complex passwords for all your accounts.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Change your passwords regularly, especially for important accounts like email and banking.</a:t>
            </a:r>
            <a:endParaRPr lang="en-US" sz="12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3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Phishing: Spotting the Bait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wary of emails that ask for personal information, contain urgent requests, or have poor grammar and spelling.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Always check the sender's email address to ensure it matches the organization they claim to be from.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 clicking on links in suspicious emails. Instead, go directly to the website of the organization in question.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Report phishing emails to the organization they are impersonating and to your email provider.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If something feels off about an email, trust your instincts and avoid interacting with it.</a:t>
            </a:r>
            <a:endParaRPr lang="en-US" sz="12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4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Social Media Savvy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Review and adjust your privacy settings to control who can see your posts and personal information.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mindful of what you share online, as it can have lasting consequences for your reputation and future opportunities.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 sharing sensitive information like your address, phone number, or travel plans on social media.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Be cautious of friend requests from unknown individuals and report any suspicious profiles.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Google yourself to see what information is available about you online and take steps to manage your online presence.</a:t>
            </a:r>
            <a:endParaRPr lang="en-US" sz="12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5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Safe Browsing Habits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Enable your computer's firewall to block unauthorized access to your system.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Install and regularly update antivirus software to protect against malware and viruses.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your operating system and software up to date to patch security vulnerabilities.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 using public Wi-Fi networks for sensitive transactions, and use a VPN to encrypt your data.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Only download files from trusted sources to avoid installing malware on your computer.</a:t>
            </a:r>
            <a:endParaRPr lang="en-US" sz="1200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8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6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Cyberbullying: Stand Up and Speak Out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Cyberbullying includes online harassment, threats, and spreading rumors through digital platforms.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Keep records of cyberbullying incidents, including screenshots, messages, and posts.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Block or unfriend cyberbullies on social media and other online platforms.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Report cyberbullying to the platform where it occurs and to school authorities if it involves students.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Talk to a trusted adult, counselor, or friend for support if you are being cyberbullied or witnessing it.</a:t>
            </a:r>
            <a:endParaRPr lang="en-US" sz="12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9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731520" y="411480"/>
            <a:ext cx="64008" cy="1285875"/>
          </a:xfrm>
          <a:prstGeom prst="rect">
            <a:avLst/>
          </a:prstGeom>
          <a:solidFill>
            <a:srgbClr val="FFD600"/>
          </a:solidFill>
          <a:ln w="12700">
            <a:solidFill>
              <a:srgbClr val="FFD600"/>
            </a:solidFill>
            <a:prstDash val="solid"/>
          </a:ln>
        </p:spPr>
      </p:sp>
      <p:sp>
        <p:nvSpPr>
          <p:cNvPr id="3" name="Shape 1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solidFill>
            <a:srgbClr val="1A6847"/>
          </a:solidFill>
          <a:ln w="12700">
            <a:solidFill>
              <a:srgbClr val="1A6847"/>
            </a:solidFill>
            <a:prstDash val="solid"/>
          </a:ln>
        </p:spPr>
      </p:sp>
      <p:sp>
        <p:nvSpPr>
          <p:cNvPr id="4" name="Text 2"/>
          <p:cNvSpPr/>
          <p:nvPr/>
        </p:nvSpPr>
        <p:spPr>
          <a:xfrm>
            <a:off x="1280160" y="0"/>
            <a:ext cx="457200" cy="365760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ctr" indent="0" marL="0">
              <a:buNone/>
            </a:pPr>
            <a:r>
              <a:rPr lang="en-US" sz="1600" b="1" dirty="0">
                <a:solidFill>
                  <a:srgbClr val="FFD6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7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188720" y="925830"/>
            <a:ext cx="7315200" cy="51435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1A6847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Protecting Your Financial Information</a:t>
            </a:r>
            <a:endParaRPr lang="en-US" sz="2800" dirty="0"/>
          </a:p>
        </p:txBody>
      </p:sp>
      <p:sp>
        <p:nvSpPr>
          <p:cNvPr id="6" name="Text 4"/>
          <p:cNvSpPr/>
          <p:nvPr/>
        </p:nvSpPr>
        <p:spPr>
          <a:xfrm>
            <a:off x="1207008" y="1543050"/>
            <a:ext cx="7315200" cy="3343275"/>
          </a:xfrm>
          <a:prstGeom prst="rect">
            <a:avLst/>
          </a:prstGeom>
          <a:noFill/>
          <a:ln/>
        </p:spPr>
        <p:txBody>
          <a:bodyPr wrap="square" rtlCol="0" anchor="t"/>
          <a:lstStyle/>
          <a:p>
            <a:pPr algn="just" marL="342900" indent="-342900">
              <a:lnSpc>
                <a:spcPts val="2000"/>
              </a:lnSpc>
              <a:buSzPct val="100000"/>
              <a:buChar char="•"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Ensure websites are secure before entering financial information. Look for 'https' and a padlock icon.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Regularly check your bank and credit card statements for unauthorized transactions.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Avoid making financial transactions on public Wi-Fi networks, which are often unsecured.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Set up fraud alerts with your bank and credit card companies to be notified of suspicious activity.
</a:t>
            </a:r>
            <a:pPr algn="just" indent="0" marL="0">
              <a:lnSpc>
                <a:spcPts val="2000"/>
              </a:lnSpc>
              <a:buNone/>
            </a:pPr>
            <a:r>
              <a:rPr lang="en-US" sz="1200" dirty="0">
                <a:solidFill>
                  <a:srgbClr val="000000"/>
                </a:solidFill>
                <a:latin typeface="Outfit" pitchFamily="34" charset="0"/>
                <a:ea typeface="Outfit" pitchFamily="34" charset="-122"/>
                <a:cs typeface="Outfit" pitchFamily="34" charset="-120"/>
              </a:rPr>
              <a:t>Use secure payment methods like credit cards or PayPal when making online purchases.</a:t>
            </a:r>
            <a:endParaRPr lang="en-US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12</Slides>
  <Notes>12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2025-07-01T17:43:42Z</dcterms:created>
  <dcterms:modified xsi:type="dcterms:W3CDTF">2025-07-01T17:43:42Z</dcterms:modified>
</cp:coreProperties>
</file>