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1-image-1.png"/><Relationship Id="rId2" Type="http://schemas.openxmlformats.org/officeDocument/2006/relationships/image" Target="../media/image-1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10-image-1.jpeg"/><Relationship Id="rId2" Type="http://schemas.openxmlformats.org/officeDocument/2006/relationships/image" Target="../media/image-10-2.png"/><Relationship Id="rId3" Type="http://schemas.openxmlformats.org/officeDocument/2006/relationships/image" Target="../media/image-10-2.png"/><Relationship Id="rId4" Type="http://schemas.openxmlformats.org/officeDocument/2006/relationships/image" Target="../media/image-10-2.png"/><Relationship Id="rId5" Type="http://schemas.openxmlformats.org/officeDocument/2006/relationships/image" Target="../media/image-10-2.png"/><Relationship Id="rId6" Type="http://schemas.openxmlformats.org/officeDocument/2006/relationships/image" Target="../media/image-10-6.jpe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11-image-1.jpeg"/><Relationship Id="rId2" Type="http://schemas.openxmlformats.org/officeDocument/2006/relationships/image" Target="../media/image-11-2.png"/><Relationship Id="rId3" Type="http://schemas.openxmlformats.org/officeDocument/2006/relationships/image" Target="../media/image-11-2.png"/><Relationship Id="rId4" Type="http://schemas.openxmlformats.org/officeDocument/2006/relationships/image" Target="../media/image-11-2.png"/><Relationship Id="rId5" Type="http://schemas.openxmlformats.org/officeDocument/2006/relationships/image" Target="../media/image-11-2.png"/><Relationship Id="rId6" Type="http://schemas.openxmlformats.org/officeDocument/2006/relationships/image" Target="../media/image-11-6.jpe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12-image-1.jpeg"/><Relationship Id="rId2" Type="http://schemas.openxmlformats.org/officeDocument/2006/relationships/image" Target="../media/image-12-2.png"/><Relationship Id="rId3" Type="http://schemas.openxmlformats.org/officeDocument/2006/relationships/image" Target="../media/image-12-2.png"/><Relationship Id="rId4" Type="http://schemas.openxmlformats.org/officeDocument/2006/relationships/image" Target="../media/image-12-2.png"/><Relationship Id="rId5" Type="http://schemas.openxmlformats.org/officeDocument/2006/relationships/image" Target="../media/image-12-2.png"/><Relationship Id="rId6" Type="http://schemas.openxmlformats.org/officeDocument/2006/relationships/image" Target="../media/image-12-6.jpe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13-image-1.jpeg"/><Relationship Id="rId2" Type="http://schemas.openxmlformats.org/officeDocument/2006/relationships/image" Target="../media/image-13-2.png"/><Relationship Id="rId3" Type="http://schemas.openxmlformats.org/officeDocument/2006/relationships/image" Target="../media/image-13-2.png"/><Relationship Id="rId4" Type="http://schemas.openxmlformats.org/officeDocument/2006/relationships/image" Target="../media/image-13-2.png"/><Relationship Id="rId5" Type="http://schemas.openxmlformats.org/officeDocument/2006/relationships/image" Target="../media/image-13-2.png"/><Relationship Id="rId6" Type="http://schemas.openxmlformats.org/officeDocument/2006/relationships/image" Target="../media/image-13-6.jpe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jpe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2.png"/><Relationship Id="rId6" Type="http://schemas.openxmlformats.org/officeDocument/2006/relationships/image" Target="../media/image-2-3.png"/><Relationship Id="rId7" Type="http://schemas.openxmlformats.org/officeDocument/2006/relationships/image" Target="../media/image-2-4.png"/><Relationship Id="rId8" Type="http://schemas.openxmlformats.org/officeDocument/2006/relationships/image" Target="../media/image-2-2.png"/><Relationship Id="rId9" Type="http://schemas.openxmlformats.org/officeDocument/2006/relationships/image" Target="../media/image-2-3.png"/><Relationship Id="rId10" Type="http://schemas.openxmlformats.org/officeDocument/2006/relationships/image" Target="../media/image-2-4.png"/><Relationship Id="rId11" Type="http://schemas.openxmlformats.org/officeDocument/2006/relationships/image" Target="../media/image-2-2.png"/><Relationship Id="rId12" Type="http://schemas.openxmlformats.org/officeDocument/2006/relationships/image" Target="../media/image-2-3.png"/><Relationship Id="rId13" Type="http://schemas.openxmlformats.org/officeDocument/2006/relationships/image" Target="../media/image-2-4.png"/><Relationship Id="rId14" Type="http://schemas.openxmlformats.org/officeDocument/2006/relationships/image" Target="../media/image-2-2.png"/><Relationship Id="rId15" Type="http://schemas.openxmlformats.org/officeDocument/2006/relationships/image" Target="../media/image-2-3.png"/><Relationship Id="rId16" Type="http://schemas.openxmlformats.org/officeDocument/2006/relationships/image" Target="../media/image-2-4.png"/><Relationship Id="rId17" Type="http://schemas.openxmlformats.org/officeDocument/2006/relationships/image" Target="../media/image-2-2.png"/><Relationship Id="rId18" Type="http://schemas.openxmlformats.org/officeDocument/2006/relationships/image" Target="../media/image-2-3.png"/><Relationship Id="rId19" Type="http://schemas.openxmlformats.org/officeDocument/2006/relationships/image" Target="../media/image-2-4.png"/><Relationship Id="rId20" Type="http://schemas.openxmlformats.org/officeDocument/2006/relationships/image" Target="../media/image-2-2.png"/><Relationship Id="rId21" Type="http://schemas.openxmlformats.org/officeDocument/2006/relationships/image" Target="../media/image-2-3.png"/><Relationship Id="rId22" Type="http://schemas.openxmlformats.org/officeDocument/2006/relationships/image" Target="../media/image-2-4.png"/><Relationship Id="rId23" Type="http://schemas.openxmlformats.org/officeDocument/2006/relationships/image" Target="../media/image-2-2.png"/><Relationship Id="rId24" Type="http://schemas.openxmlformats.org/officeDocument/2006/relationships/image" Target="../media/image-2-3.png"/><Relationship Id="rId25" Type="http://schemas.openxmlformats.org/officeDocument/2006/relationships/image" Target="../media/image-2-4.png"/><Relationship Id="rId26" Type="http://schemas.openxmlformats.org/officeDocument/2006/relationships/slideLayout" Target="../slideLayouts/slideLayout1.xml"/><Relationship Id="rId2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jpe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2.png"/><Relationship Id="rId6" Type="http://schemas.openxmlformats.org/officeDocument/2006/relationships/image" Target="../media/image-3-3.png"/><Relationship Id="rId7" Type="http://schemas.openxmlformats.org/officeDocument/2006/relationships/image" Target="../media/image-3-4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4-image-1.jpeg"/><Relationship Id="rId2" Type="http://schemas.openxmlformats.org/officeDocument/2006/relationships/image" Target="../media/image-4-2.png"/><Relationship Id="rId3" Type="http://schemas.openxmlformats.org/officeDocument/2006/relationships/image" Target="../media/image-4-2.png"/><Relationship Id="rId4" Type="http://schemas.openxmlformats.org/officeDocument/2006/relationships/image" Target="../media/image-4-2.png"/><Relationship Id="rId5" Type="http://schemas.openxmlformats.org/officeDocument/2006/relationships/image" Target="../media/image-4-2.png"/><Relationship Id="rId6" Type="http://schemas.openxmlformats.org/officeDocument/2006/relationships/image" Target="../media/image-4-6.jpe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5-image-1.jpeg"/><Relationship Id="rId2" Type="http://schemas.openxmlformats.org/officeDocument/2006/relationships/image" Target="../media/image-5-2.png"/><Relationship Id="rId3" Type="http://schemas.openxmlformats.org/officeDocument/2006/relationships/image" Target="../media/image-5-2.png"/><Relationship Id="rId4" Type="http://schemas.openxmlformats.org/officeDocument/2006/relationships/image" Target="../media/image-5-2.png"/><Relationship Id="rId5" Type="http://schemas.openxmlformats.org/officeDocument/2006/relationships/image" Target="../media/image-5-2.png"/><Relationship Id="rId6" Type="http://schemas.openxmlformats.org/officeDocument/2006/relationships/image" Target="../media/image-5-6.jpe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6-image-1.jpeg"/><Relationship Id="rId2" Type="http://schemas.openxmlformats.org/officeDocument/2006/relationships/image" Target="../media/image-6-2.png"/><Relationship Id="rId3" Type="http://schemas.openxmlformats.org/officeDocument/2006/relationships/image" Target="../media/image-6-2.png"/><Relationship Id="rId4" Type="http://schemas.openxmlformats.org/officeDocument/2006/relationships/image" Target="../media/image-6-2.png"/><Relationship Id="rId5" Type="http://schemas.openxmlformats.org/officeDocument/2006/relationships/image" Target="../media/image-6-2.png"/><Relationship Id="rId6" Type="http://schemas.openxmlformats.org/officeDocument/2006/relationships/image" Target="../media/image-6-6.jpe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7-image-1.jpeg"/><Relationship Id="rId2" Type="http://schemas.openxmlformats.org/officeDocument/2006/relationships/image" Target="../media/image-7-2.png"/><Relationship Id="rId3" Type="http://schemas.openxmlformats.org/officeDocument/2006/relationships/image" Target="../media/image-7-2.png"/><Relationship Id="rId4" Type="http://schemas.openxmlformats.org/officeDocument/2006/relationships/image" Target="../media/image-7-2.png"/><Relationship Id="rId5" Type="http://schemas.openxmlformats.org/officeDocument/2006/relationships/image" Target="../media/image-7-2.png"/><Relationship Id="rId6" Type="http://schemas.openxmlformats.org/officeDocument/2006/relationships/image" Target="../media/image-7-6.jpe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8-image-1.jpeg"/><Relationship Id="rId2" Type="http://schemas.openxmlformats.org/officeDocument/2006/relationships/image" Target="../media/image-8-2.png"/><Relationship Id="rId3" Type="http://schemas.openxmlformats.org/officeDocument/2006/relationships/image" Target="../media/image-8-2.png"/><Relationship Id="rId4" Type="http://schemas.openxmlformats.org/officeDocument/2006/relationships/image" Target="../media/image-8-2.png"/><Relationship Id="rId5" Type="http://schemas.openxmlformats.org/officeDocument/2006/relationships/image" Target="../media/image-8-2.png"/><Relationship Id="rId6" Type="http://schemas.openxmlformats.org/officeDocument/2006/relationships/image" Target="../media/image-8-6.jpe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9-image-1.jpeg"/><Relationship Id="rId2" Type="http://schemas.openxmlformats.org/officeDocument/2006/relationships/image" Target="../media/image-9-2.png"/><Relationship Id="rId3" Type="http://schemas.openxmlformats.org/officeDocument/2006/relationships/image" Target="../media/image-9-2.png"/><Relationship Id="rId4" Type="http://schemas.openxmlformats.org/officeDocument/2006/relationships/image" Target="../media/image-9-2.png"/><Relationship Id="rId5" Type="http://schemas.openxmlformats.org/officeDocument/2006/relationships/image" Target="../media/image-9-2.png"/><Relationship Id="rId6" Type="http://schemas.openxmlformats.org/officeDocument/2006/relationships/image" Target="../media/image-9-6.jpe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69735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RFID Tag Creation: A Comprehensive Guide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3086100"/>
            <a:ext cx="502920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300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How to Make RFID Tags with Photos and Benefits</a:t>
            </a:r>
            <a:endParaRPr lang="en-US" sz="1300" dirty="0"/>
          </a:p>
        </p:txBody>
      </p:sp>
      <p:pic>
        <p:nvPicPr>
          <p:cNvPr id="4" name="Image 0" descr="https://images.pexels.com/photos/8148644/pexels-photo-8148644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20" y="257175"/>
            <a:ext cx="3108960" cy="462915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852160" y="437197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Step 4: Testing and Validation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Measure and verify the maximum read distance under various conditions to ensure tag meets performance specifications.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Subject tags to temperature extremes, moisture, and mechanical stress to validate durability and reliability.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Test tag performance in the presence of metals, liquids, and other RF interference sources to ensure robust operation.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Implement comprehensive testing protocols to identify and eliminate defective tags before deployment.</a:t>
            </a:r>
            <a:endParaRPr lang="en-US" sz="1000" dirty="0"/>
          </a:p>
        </p:txBody>
      </p:sp>
      <p:pic>
        <p:nvPicPr>
          <p:cNvPr id="11" name="Image 4" descr="https://images.pexels.com/photos/33388385/pexels-photo-33388385.jpeg?auto=compress&amp;cs=tinysrgb&amp;fit=crop&amp;h=1200&amp;w=800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680" y="1285875"/>
            <a:ext cx="2286000" cy="30861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67512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7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Benefits of RFID Technology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RFID technology enables faster data capture, reduced manual labor, and streamlined inventory management processes.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Automated identification eliminates human error, achieving near-perfect accuracy in tracking and data collection.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Long-term savings through reduced labor costs, minimized losses, and optimized inventory management workflows.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Provides instant access to location and status information, enabling better decision-making and operational control.</a:t>
            </a:r>
            <a:endParaRPr lang="en-US" sz="1000" dirty="0"/>
          </a:p>
        </p:txBody>
      </p:sp>
      <p:pic>
        <p:nvPicPr>
          <p:cNvPr id="11" name="Image 4" descr="https://images.pexels.com/photos/7948066/pexels-photo-7948066.jpeg?auto=compress&amp;cs=tinysrgb&amp;fit=crop&amp;h=1200&amp;w=800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680" y="1285875"/>
            <a:ext cx="2286000" cy="30861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67512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7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Practical Applications and Examples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RFID tags track goods from manufacturing through distribution, providing end-to-end visibility and reducing losses.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Contactless access cards and key fobs provide secure, convenient entry control for buildings and restricted areas.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Monitor valuable equipment, tools, and inventory in real-time, preventing loss and optimizing utilization.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Track medical equipment, manage pharmaceutical inventory, and ensure patient safety through automated identification.</a:t>
            </a:r>
            <a:endParaRPr lang="en-US" sz="1000" dirty="0"/>
          </a:p>
        </p:txBody>
      </p:sp>
      <p:pic>
        <p:nvPicPr>
          <p:cNvPr id="11" name="Image 4" descr="https://images.pexels.com/photos/14765792/pexels-photo-14765792.jpeg?auto=compress&amp;cs=tinysrgb&amp;fit=crop&amp;h=1200&amp;w=800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680" y="1285875"/>
            <a:ext cx="2286000" cy="30861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67512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7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Conclusion and Best Practices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Careful planning of frequency, materials, and environmental factors ensures optimal RFID tag performance and longevity.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Start with pilot programs, measure results, and scale gradually to ensure successful RFID technology adoption.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Regular testing, cleaning, and calibration ensure continued RFID system performance and reliability over time.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Advances in chip technology, printing methods, and integration techniques continue to expand RFID capabilities and applications.</a:t>
            </a:r>
            <a:endParaRPr lang="en-US" sz="1000" dirty="0"/>
          </a:p>
        </p:txBody>
      </p:sp>
      <p:pic>
        <p:nvPicPr>
          <p:cNvPr id="11" name="Image 4" descr="https://images.pexels.com/photos/8728289/pexels-photo-8728289.jpeg?auto=compress&amp;cs=tinysrgb&amp;fit=crop&amp;h=1200&amp;w=800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680" y="1285875"/>
            <a:ext cx="2286000" cy="30861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67512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7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28700"/>
            <a:ext cx="4206240" cy="51435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080135"/>
            <a:ext cx="411480" cy="41148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74320" y="113157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300" dirty="0"/>
          </a:p>
        </p:txBody>
      </p:sp>
      <p:sp>
        <p:nvSpPr>
          <p:cNvPr id="6" name="Text 2"/>
          <p:cNvSpPr/>
          <p:nvPr/>
        </p:nvSpPr>
        <p:spPr>
          <a:xfrm>
            <a:off x="731520" y="108013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Introduction to RFID Technology</a:t>
            </a:r>
            <a:endParaRPr lang="en-US" sz="1300" dirty="0"/>
          </a:p>
        </p:txBody>
      </p:sp>
      <p:pic>
        <p:nvPicPr>
          <p:cNvPr id="7" name="Image 2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080" y="1157288"/>
            <a:ext cx="274320" cy="257175"/>
          </a:xfrm>
          <a:prstGeom prst="rect">
            <a:avLst/>
          </a:prstGeom>
        </p:spPr>
      </p:pic>
      <p:pic>
        <p:nvPicPr>
          <p:cNvPr id="8" name="Image 3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60" y="1028700"/>
            <a:ext cx="4206240" cy="514350"/>
          </a:xfrm>
          <a:prstGeom prst="rect">
            <a:avLst/>
          </a:prstGeom>
        </p:spPr>
      </p:pic>
      <p:pic>
        <p:nvPicPr>
          <p:cNvPr id="9" name="Image 4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080135"/>
            <a:ext cx="411480" cy="411480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4572000" y="113157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300" dirty="0"/>
          </a:p>
        </p:txBody>
      </p:sp>
      <p:sp>
        <p:nvSpPr>
          <p:cNvPr id="11" name="Text 4"/>
          <p:cNvSpPr/>
          <p:nvPr/>
        </p:nvSpPr>
        <p:spPr>
          <a:xfrm>
            <a:off x="5029200" y="108013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Understanding RFID Tag Structure</a:t>
            </a:r>
            <a:endParaRPr lang="en-US" sz="1300" dirty="0"/>
          </a:p>
        </p:txBody>
      </p:sp>
      <p:pic>
        <p:nvPicPr>
          <p:cNvPr id="12" name="Image 5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6760" y="1157288"/>
            <a:ext cx="274320" cy="257175"/>
          </a:xfrm>
          <a:prstGeom prst="rect">
            <a:avLst/>
          </a:prstGeom>
        </p:spPr>
      </p:pic>
      <p:pic>
        <p:nvPicPr>
          <p:cNvPr id="13" name="Image 6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80" y="1748790"/>
            <a:ext cx="4206240" cy="514350"/>
          </a:xfrm>
          <a:prstGeom prst="rect">
            <a:avLst/>
          </a:prstGeom>
        </p:spPr>
      </p:pic>
      <p:pic>
        <p:nvPicPr>
          <p:cNvPr id="14" name="Image 7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320" y="1800225"/>
            <a:ext cx="411480" cy="411480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274320" y="185166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300" dirty="0"/>
          </a:p>
        </p:txBody>
      </p:sp>
      <p:sp>
        <p:nvSpPr>
          <p:cNvPr id="16" name="Text 6"/>
          <p:cNvSpPr/>
          <p:nvPr/>
        </p:nvSpPr>
        <p:spPr>
          <a:xfrm>
            <a:off x="731520" y="180022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Materials Needed for RFID Tag Creation</a:t>
            </a:r>
            <a:endParaRPr lang="en-US" sz="1300" dirty="0"/>
          </a:p>
        </p:txBody>
      </p:sp>
      <p:pic>
        <p:nvPicPr>
          <p:cNvPr id="17" name="Image 8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1877378"/>
            <a:ext cx="274320" cy="257175"/>
          </a:xfrm>
          <a:prstGeom prst="rect">
            <a:avLst/>
          </a:prstGeom>
        </p:spPr>
      </p:pic>
      <p:pic>
        <p:nvPicPr>
          <p:cNvPr id="18" name="Image 9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0560" y="1748790"/>
            <a:ext cx="4206240" cy="514350"/>
          </a:xfrm>
          <a:prstGeom prst="rect">
            <a:avLst/>
          </a:prstGeom>
        </p:spPr>
      </p:pic>
      <p:pic>
        <p:nvPicPr>
          <p:cNvPr id="19" name="Image 10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0" y="1800225"/>
            <a:ext cx="411480" cy="411480"/>
          </a:xfrm>
          <a:prstGeom prst="rect">
            <a:avLst/>
          </a:prstGeom>
        </p:spPr>
      </p:pic>
      <p:sp>
        <p:nvSpPr>
          <p:cNvPr id="20" name="Text 7"/>
          <p:cNvSpPr/>
          <p:nvPr/>
        </p:nvSpPr>
        <p:spPr>
          <a:xfrm>
            <a:off x="4572000" y="185166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300" dirty="0"/>
          </a:p>
        </p:txBody>
      </p:sp>
      <p:sp>
        <p:nvSpPr>
          <p:cNvPr id="21" name="Text 8"/>
          <p:cNvSpPr/>
          <p:nvPr/>
        </p:nvSpPr>
        <p:spPr>
          <a:xfrm>
            <a:off x="5029200" y="180022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Step 1: Designing Your RFID Tag</a:t>
            </a:r>
            <a:endParaRPr lang="en-US" sz="1300" dirty="0"/>
          </a:p>
        </p:txBody>
      </p:sp>
      <p:pic>
        <p:nvPicPr>
          <p:cNvPr id="22" name="Image 11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66760" y="1877378"/>
            <a:ext cx="274320" cy="257175"/>
          </a:xfrm>
          <a:prstGeom prst="rect">
            <a:avLst/>
          </a:prstGeom>
        </p:spPr>
      </p:pic>
      <p:pic>
        <p:nvPicPr>
          <p:cNvPr id="23" name="Image 12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2880" y="2468880"/>
            <a:ext cx="4206240" cy="514350"/>
          </a:xfrm>
          <a:prstGeom prst="rect">
            <a:avLst/>
          </a:prstGeom>
        </p:spPr>
      </p:pic>
      <p:pic>
        <p:nvPicPr>
          <p:cNvPr id="24" name="Image 13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4320" y="2520315"/>
            <a:ext cx="411480" cy="411480"/>
          </a:xfrm>
          <a:prstGeom prst="rect">
            <a:avLst/>
          </a:prstGeom>
        </p:spPr>
      </p:pic>
      <p:sp>
        <p:nvSpPr>
          <p:cNvPr id="25" name="Text 9"/>
          <p:cNvSpPr/>
          <p:nvPr/>
        </p:nvSpPr>
        <p:spPr>
          <a:xfrm>
            <a:off x="274320" y="257175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300" dirty="0"/>
          </a:p>
        </p:txBody>
      </p:sp>
      <p:sp>
        <p:nvSpPr>
          <p:cNvPr id="26" name="Text 10"/>
          <p:cNvSpPr/>
          <p:nvPr/>
        </p:nvSpPr>
        <p:spPr>
          <a:xfrm>
            <a:off x="731520" y="252031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Step 2: Fabricating the Antenna</a:t>
            </a:r>
            <a:endParaRPr lang="en-US" sz="1300" dirty="0"/>
          </a:p>
        </p:txBody>
      </p:sp>
      <p:pic>
        <p:nvPicPr>
          <p:cNvPr id="27" name="Image 14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69080" y="2597468"/>
            <a:ext cx="274320" cy="257175"/>
          </a:xfrm>
          <a:prstGeom prst="rect">
            <a:avLst/>
          </a:prstGeom>
        </p:spPr>
      </p:pic>
      <p:pic>
        <p:nvPicPr>
          <p:cNvPr id="28" name="Image 15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80560" y="2468880"/>
            <a:ext cx="4206240" cy="514350"/>
          </a:xfrm>
          <a:prstGeom prst="rect">
            <a:avLst/>
          </a:prstGeom>
        </p:spPr>
      </p:pic>
      <p:pic>
        <p:nvPicPr>
          <p:cNvPr id="29" name="Image 16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72000" y="2520315"/>
            <a:ext cx="411480" cy="411480"/>
          </a:xfrm>
          <a:prstGeom prst="rect">
            <a:avLst/>
          </a:prstGeom>
        </p:spPr>
      </p:pic>
      <p:sp>
        <p:nvSpPr>
          <p:cNvPr id="30" name="Text 11"/>
          <p:cNvSpPr/>
          <p:nvPr/>
        </p:nvSpPr>
        <p:spPr>
          <a:xfrm>
            <a:off x="4572000" y="257175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</a:t>
            </a:r>
            <a:endParaRPr lang="en-US" sz="1300" dirty="0"/>
          </a:p>
        </p:txBody>
      </p:sp>
      <p:sp>
        <p:nvSpPr>
          <p:cNvPr id="31" name="Text 12"/>
          <p:cNvSpPr/>
          <p:nvPr/>
        </p:nvSpPr>
        <p:spPr>
          <a:xfrm>
            <a:off x="5029200" y="252031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Step 3: Integrating the RFID Chip</a:t>
            </a:r>
            <a:endParaRPr lang="en-US" sz="1300" dirty="0"/>
          </a:p>
        </p:txBody>
      </p:sp>
      <p:pic>
        <p:nvPicPr>
          <p:cNvPr id="32" name="Image 17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66760" y="2597468"/>
            <a:ext cx="274320" cy="257175"/>
          </a:xfrm>
          <a:prstGeom prst="rect">
            <a:avLst/>
          </a:prstGeom>
        </p:spPr>
      </p:pic>
      <p:pic>
        <p:nvPicPr>
          <p:cNvPr id="33" name="Image 18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2880" y="3188970"/>
            <a:ext cx="4206240" cy="514350"/>
          </a:xfrm>
          <a:prstGeom prst="rect">
            <a:avLst/>
          </a:prstGeom>
        </p:spPr>
      </p:pic>
      <p:pic>
        <p:nvPicPr>
          <p:cNvPr id="34" name="Image 19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4320" y="3240405"/>
            <a:ext cx="411480" cy="411480"/>
          </a:xfrm>
          <a:prstGeom prst="rect">
            <a:avLst/>
          </a:prstGeom>
        </p:spPr>
      </p:pic>
      <p:sp>
        <p:nvSpPr>
          <p:cNvPr id="35" name="Text 13"/>
          <p:cNvSpPr/>
          <p:nvPr/>
        </p:nvSpPr>
        <p:spPr>
          <a:xfrm>
            <a:off x="274320" y="329184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07</a:t>
            </a:r>
            <a:endParaRPr lang="en-US" sz="1300" dirty="0"/>
          </a:p>
        </p:txBody>
      </p:sp>
      <p:sp>
        <p:nvSpPr>
          <p:cNvPr id="36" name="Text 14"/>
          <p:cNvSpPr/>
          <p:nvPr/>
        </p:nvSpPr>
        <p:spPr>
          <a:xfrm>
            <a:off x="731520" y="324040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Step 4: Testing and Validation</a:t>
            </a:r>
            <a:endParaRPr lang="en-US" sz="1300" dirty="0"/>
          </a:p>
        </p:txBody>
      </p:sp>
      <p:pic>
        <p:nvPicPr>
          <p:cNvPr id="37" name="Image 20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069080" y="3317558"/>
            <a:ext cx="274320" cy="257175"/>
          </a:xfrm>
          <a:prstGeom prst="rect">
            <a:avLst/>
          </a:prstGeom>
        </p:spPr>
      </p:pic>
      <p:pic>
        <p:nvPicPr>
          <p:cNvPr id="38" name="Image 21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480560" y="3188970"/>
            <a:ext cx="4206240" cy="514350"/>
          </a:xfrm>
          <a:prstGeom prst="rect">
            <a:avLst/>
          </a:prstGeom>
        </p:spPr>
      </p:pic>
      <p:pic>
        <p:nvPicPr>
          <p:cNvPr id="39" name="Image 22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72000" y="3240405"/>
            <a:ext cx="411480" cy="411480"/>
          </a:xfrm>
          <a:prstGeom prst="rect">
            <a:avLst/>
          </a:prstGeom>
        </p:spPr>
      </p:pic>
      <p:sp>
        <p:nvSpPr>
          <p:cNvPr id="40" name="Text 15"/>
          <p:cNvSpPr/>
          <p:nvPr/>
        </p:nvSpPr>
        <p:spPr>
          <a:xfrm>
            <a:off x="4572000" y="329184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08</a:t>
            </a:r>
            <a:endParaRPr lang="en-US" sz="1300" dirty="0"/>
          </a:p>
        </p:txBody>
      </p:sp>
      <p:sp>
        <p:nvSpPr>
          <p:cNvPr id="41" name="Text 16"/>
          <p:cNvSpPr/>
          <p:nvPr/>
        </p:nvSpPr>
        <p:spPr>
          <a:xfrm>
            <a:off x="5029200" y="324040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Benefits of RFID Technology</a:t>
            </a:r>
            <a:endParaRPr lang="en-US" sz="1300" dirty="0"/>
          </a:p>
        </p:txBody>
      </p:sp>
      <p:pic>
        <p:nvPicPr>
          <p:cNvPr id="42" name="Image 23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66760" y="3317558"/>
            <a:ext cx="274320" cy="257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28700"/>
            <a:ext cx="4206240" cy="51435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080135"/>
            <a:ext cx="411480" cy="41148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74320" y="113157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09</a:t>
            </a:r>
            <a:endParaRPr lang="en-US" sz="1300" dirty="0"/>
          </a:p>
        </p:txBody>
      </p:sp>
      <p:sp>
        <p:nvSpPr>
          <p:cNvPr id="6" name="Text 2"/>
          <p:cNvSpPr/>
          <p:nvPr/>
        </p:nvSpPr>
        <p:spPr>
          <a:xfrm>
            <a:off x="731520" y="108013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Practical Applications and Examples</a:t>
            </a:r>
            <a:endParaRPr lang="en-US" sz="1300" dirty="0"/>
          </a:p>
        </p:txBody>
      </p:sp>
      <p:pic>
        <p:nvPicPr>
          <p:cNvPr id="7" name="Image 2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080" y="1157288"/>
            <a:ext cx="274320" cy="257175"/>
          </a:xfrm>
          <a:prstGeom prst="rect">
            <a:avLst/>
          </a:prstGeom>
        </p:spPr>
      </p:pic>
      <p:pic>
        <p:nvPicPr>
          <p:cNvPr id="8" name="Image 3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60" y="1028700"/>
            <a:ext cx="4206240" cy="514350"/>
          </a:xfrm>
          <a:prstGeom prst="rect">
            <a:avLst/>
          </a:prstGeom>
        </p:spPr>
      </p:pic>
      <p:pic>
        <p:nvPicPr>
          <p:cNvPr id="9" name="Image 4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080135"/>
            <a:ext cx="411480" cy="411480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4572000" y="113157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</a:t>
            </a:r>
            <a:endParaRPr lang="en-US" sz="1300" dirty="0"/>
          </a:p>
        </p:txBody>
      </p:sp>
      <p:sp>
        <p:nvSpPr>
          <p:cNvPr id="11" name="Text 4"/>
          <p:cNvSpPr/>
          <p:nvPr/>
        </p:nvSpPr>
        <p:spPr>
          <a:xfrm>
            <a:off x="5029200" y="108013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Conclusion and Best Practices</a:t>
            </a:r>
            <a:endParaRPr lang="en-US" sz="1300" dirty="0"/>
          </a:p>
        </p:txBody>
      </p:sp>
      <p:pic>
        <p:nvPicPr>
          <p:cNvPr id="12" name="Image 5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6760" y="1157288"/>
            <a:ext cx="274320" cy="257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Introduction to RFID Technology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Radio Frequency Identification technology uses electromagnetic fields to automatically identify and track tags attached to objects.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RFID systems consist of tags, readers, and antennas working together to enable wireless communication and data transfer.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RFID tags come in various forms including passive, active, and semi-passive, each with different capabilities and applications.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RFID operates across different frequency bands including LF, HF, UHF, and microwave, each suited for specific use cases.</a:t>
            </a:r>
            <a:endParaRPr lang="en-US" sz="1000" dirty="0"/>
          </a:p>
        </p:txBody>
      </p:sp>
      <p:pic>
        <p:nvPicPr>
          <p:cNvPr id="11" name="Image 4" descr="https://images.pexels.com/photos/2582937/pexels-photo-2582937.jpeg?auto=compress&amp;cs=tinysrgb&amp;fit=crop&amp;h=1200&amp;w=800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680" y="1285875"/>
            <a:ext cx="2286000" cy="30861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67512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7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Understanding RFID Tag Structure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RFID chip stores data and processes signals, serving as the brain of the tag with varying memory capacities.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antenna enables communication between the tag and reader, with designs optimized for different frequencies and applications.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Tag substrates include paper, plastic, fabric, and metal, each affecting durability, cost, and performance characteristics.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Protective layers range from simple laminates to ruggedized coatings, ensuring tag longevity in various environments.</a:t>
            </a:r>
            <a:endParaRPr lang="en-US" sz="1000" dirty="0"/>
          </a:p>
        </p:txBody>
      </p:sp>
      <p:pic>
        <p:nvPicPr>
          <p:cNvPr id="11" name="Image 4" descr="https://images.pexels.com/photos/5584052/pexels-photo-5584052.jpeg?auto=compress&amp;cs=tinysrgb&amp;fit=crop&amp;h=1200&amp;w=800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680" y="1285875"/>
            <a:ext cx="2286000" cy="30861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67512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7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Materials Needed for RFID Tag Creation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Select appropriate RFID chips based on frequency requirements, memory size, and application needs for your specific project.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Copper, aluminum, or silver inks and foils are essential for creating functional antennas that can transmit and receive signals.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Choose substrates like PET, paper, or flexible materials based on durability requirements and intended application environment.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Precision tools including soldering equipment, cutting devices, and testing instruments are crucial for successful tag assembly.</a:t>
            </a:r>
            <a:endParaRPr lang="en-US" sz="1000" dirty="0"/>
          </a:p>
        </p:txBody>
      </p:sp>
      <p:pic>
        <p:nvPicPr>
          <p:cNvPr id="11" name="Image 4" descr="https://images.pexels.com/photos/5691545/pexels-photo-5691545.jpeg?auto=compress&amp;cs=tinysrgb&amp;fit=crop&amp;h=1200&amp;w=800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680" y="1285875"/>
            <a:ext cx="2286000" cy="30861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67512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7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Step 1: Designing Your RFID Tag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Determine the optimal frequency (LF, HF, UHF) based on read range requirements, material interference, and application environment.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Design antenna patterns considering impedance matching, radiation efficiency, and compatibility with the chosen RFID chip.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Consider physical constraints, application requirements, and manufacturing capabilities when determining tag dimensions and form factor.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Factor in temperature ranges, moisture exposure, and chemical environments to ensure tag durability and performance.</a:t>
            </a:r>
            <a:endParaRPr lang="en-US" sz="1000" dirty="0"/>
          </a:p>
        </p:txBody>
      </p:sp>
      <p:pic>
        <p:nvPicPr>
          <p:cNvPr id="11" name="Image 4" descr="https://images.pexels.com/photos/6598664/pexels-photo-6598664.jpeg?auto=compress&amp;cs=tinysrgb&amp;fit=crop&amp;h=1200&amp;w=800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680" y="1285875"/>
            <a:ext cx="2286000" cy="30861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67512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7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Step 2: Fabricating the Antenna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Utilize screen printing, flexography, or digital printing to apply conductive materials onto the substrate with precision.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Employ chemical etching or laser ablation to create intricate antenna patterns with high accuracy and consistency.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Apply protective layers through lamination to enhance durability and protect the antenna from environmental damage.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Conduct electrical testing to verify antenna performance, impedance matching, and signal transmission capabilities.</a:t>
            </a:r>
            <a:endParaRPr lang="en-US" sz="1000" dirty="0"/>
          </a:p>
        </p:txBody>
      </p:sp>
      <p:pic>
        <p:nvPicPr>
          <p:cNvPr id="11" name="Image 4" descr="https://images.pexels.com/photos/6660926/pexels-photo-6660926.jpeg?auto=compress&amp;cs=tinysrgb&amp;fit=crop&amp;h=1200&amp;w=800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680" y="1285875"/>
            <a:ext cx="2286000" cy="30861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67512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7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Step 3: Integrating the RFID Chip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Use adhesive bonding, thermal bonding, or mechanical attachment to securely connect the RFID chip to the antenna.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Employ wire bonding, conductive adhesives, or flip-chip technology to establish electrical connections between chip and antenna.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Write unique identifiers and application data to the chip memory using specialized programming equipment and software.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Complete the tag assembly by adding protective coatings, laminates, or enclosures based on application requirements.</a:t>
            </a:r>
            <a:endParaRPr lang="en-US" sz="1000" dirty="0"/>
          </a:p>
        </p:txBody>
      </p:sp>
      <p:pic>
        <p:nvPicPr>
          <p:cNvPr id="11" name="Image 4" descr="https://images.pexels.com/photos/9242900/pexels-photo-9242900.jpeg?auto=compress&amp;cs=tinysrgb&amp;fit=crop&amp;h=1200&amp;w=800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680" y="1285875"/>
            <a:ext cx="2286000" cy="30861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67512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7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2025-08-13T15:28:34Z</dcterms:created>
  <dcterms:modified xsi:type="dcterms:W3CDTF">2025-08-13T15:28:34Z</dcterms:modified>
</cp:coreProperties>
</file>