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Default Extension="jpg" ContentType="image/jpg"/>
  <Default Extension="svg" ContentType="image/svg+xml"/>
  <Default Extension="png" ContentType="image/png"/>
  <Default Extension="gif" ContentType="image/gif"/>
  <Default Extension="m4v" ContentType="video/mp4"/>
  <Default Extension="mp4" ContentType="video/mp4"/>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notesMasters/notesMaster1.xml" ContentType="application/vnd.openxmlformats-officedocument.presentationml.notesMaster+xml"/>
  <Override PartName="/ppt/slideMasters/slideMaster1.xml" ContentType="application/vnd.openxmlformats-officedocument.presentationml.slideMaster+xml"/>
  <Override PartName="/ppt/slides/slide1.xml" ContentType="application/vnd.openxmlformats-officedocument.presentationml.slide+xml"/>
  <Override PartName="/ppt/slideMasters/slideMaster2.xml" ContentType="application/vnd.openxmlformats-officedocument.presentationml.slideMaster+xml"/>
  <Override PartName="/ppt/slides/slide2.xml" ContentType="application/vnd.openxmlformats-officedocument.presentationml.slide+xml"/>
  <Override PartName="/ppt/slideMasters/slideMaster3.xml" ContentType="application/vnd.openxmlformats-officedocument.presentationml.slideMaster+xml"/>
  <Override PartName="/ppt/slides/slide3.xml" ContentType="application/vnd.openxmlformats-officedocument.presentationml.slide+xml"/>
  <Override PartName="/ppt/slideMasters/slideMaster4.xml" ContentType="application/vnd.openxmlformats-officedocument.presentationml.slideMaster+xml"/>
  <Override PartName="/ppt/slides/slide4.xml" ContentType="application/vnd.openxmlformats-officedocument.presentationml.slide+xml"/>
  <Override PartName="/ppt/slideMasters/slideMaster5.xml" ContentType="application/vnd.openxmlformats-officedocument.presentationml.slideMaster+xml"/>
  <Override PartName="/ppt/slides/slide5.xml" ContentType="application/vnd.openxmlformats-officedocument.presentationml.slide+xml"/>
  <Override PartName="/ppt/slideMasters/slideMaster6.xml" ContentType="application/vnd.openxmlformats-officedocument.presentationml.slideMaster+xml"/>
  <Override PartName="/ppt/slides/slide6.xml" ContentType="application/vnd.openxmlformats-officedocument.presentationml.slide+xml"/>
  <Override PartName="/ppt/slideMasters/slideMaster7.xml" ContentType="application/vnd.openxmlformats-officedocument.presentationml.slideMaster+xml"/>
  <Override PartName="/ppt/slides/slide7.xml" ContentType="application/vnd.openxmlformats-officedocument.presentationml.slide+xml"/>
  <Override PartName="/ppt/slideMasters/slideMaster8.xml" ContentType="application/vnd.openxmlformats-officedocument.presentationml.slideMaster+xml"/>
  <Override PartName="/ppt/slides/slide8.xml" ContentType="application/vnd.openxmlformats-officedocument.presentationml.slide+xml"/>
  <Override PartName="/ppt/slideMasters/slideMaster9.xml" ContentType="application/vnd.openxmlformats-officedocument.presentationml.slideMaster+xml"/>
  <Override PartName="/ppt/slides/slide9.xml" ContentType="application/vnd.openxmlformats-officedocument.presentationml.slide+xml"/>
  <Override PartName="/ppt/slideMasters/slideMaster10.xml" ContentType="application/vnd.openxmlformats-officedocument.presentationml.slideMaster+xml"/>
  <Override PartName="/ppt/slides/slide10.xml" ContentType="application/vnd.openxmlformats-officedocument.presentationml.slide+xml"/>
  <Override PartName="/ppt/slideMasters/slideMaster11.xml" ContentType="application/vnd.openxmlformats-officedocument.presentationml.slideMaster+xml"/>
  <Override PartName="/ppt/slides/slide11.xml" ContentType="application/vnd.openxmlformats-officedocument.presentationml.slide+xml"/>
  <Override PartName="/ppt/slideMasters/slideMaster12.xml" ContentType="application/vnd.openxmlformats-officedocument.presentationml.slideMaster+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
		<Relationship Id="rId1" Type="http://schemas.openxmlformats.org/officeDocument/2006/relationships/extended-properties" Target="docProps/app.xml"/>
		<Relationship Id="rId2" Type="http://schemas.openxmlformats.org/package/2006/relationships/metadata/core-properties" Target="docProps/core.xml"/>
		<Relationship Id="rId3"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notesMasterIdLst>
    <p:notesMasterId r:id="rId14"/>
  </p:notesMasterIdLst>
  <p:sldSz cx="9144000" cy="5143500"/>
  <p:notesSz cx="5143500" cy="9144000"/>
  <p:defaultText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4610"/>
  </p:normalViewPr>
  <p:slideViewPr>
    <p:cSldViewPr snapToGrid="0" snapToObjects="1">
      <p:cViewPr varScale="1">
        <p:scale>
          <a:sx n="136" d="100"/>
          <a:sy n="136" d="100"/>
        </p:scale>
        <p:origin x="216" y="3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s>
</file>

<file path=ppt/notesMasters/_rels/notesMaster1.xml.rels><?xml version="1.0" encoding="UTF-8" standalone="yes"?>
<Relationships xmlns="http://schemas.openxmlformats.org/package/2006/relationships">
		<Relationship Id="rId1" Type="http://schemas.openxmlformats.org/officeDocument/2006/relationships/theme" Target="../theme/theme1.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82F153-3F37-0F45-9E97-73ACFA13230C}" type="datetimeFigureOut">
              <a:rPr lang="en-US"/>
              <a:t>7/23/19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5E9CC1-C706-0F49-92D6-E571CC5EEA8F}" type="slidenum">
              <a:rPr lang="en-US"/>
              <a:t>‹#›</a:t>
            </a:fld>
            <a:endParaRPr lang="en-US"/>
          </a:p>
        </p:txBody>
      </p:sp>
    </p:spTree>
    <p:extLst>
      <p:ext uri="{BB962C8B-B14F-4D97-AF65-F5344CB8AC3E}">
        <p14:creationId xmlns:p14="http://schemas.microsoft.com/office/powerpoint/2010/main" val="10240869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xml"/>
		</Relationships>
</file>

<file path=ppt/notesSlides/_rels/notesSlide10.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0.xml"/>
		</Relationships>
</file>

<file path=ppt/notesSlides/_rels/notesSlide11.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1.xml"/>
		</Relationships>
</file>

<file path=ppt/notesSlides/_rels/notesSlide12.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2.xml"/>
		</Relationships>
</file>

<file path=ppt/notesSlides/_rels/notesSlide2.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xml"/>
		</Relationships>
</file>

<file path=ppt/notesSlides/_rels/notesSlide3.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3.xml"/>
		</Relationships>
</file>

<file path=ppt/notesSlides/_rels/notesSlide4.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4.xml"/>
		</Relationships>
</file>

<file path=ppt/notesSlides/_rels/notesSlide5.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5.xml"/>
		</Relationships>
</file>

<file path=ppt/notesSlides/_rels/notesSlide6.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6.xml"/>
		</Relationships>
</file>

<file path=ppt/notesSlides/_rels/notesSlide7.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7.xml"/>
		</Relationships>
</file>

<file path=ppt/notesSlides/_rels/notesSlide8.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8.xml"/>
		</Relationships>
</file>

<file path=ppt/notesSlides/_rels/notesSlide9.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9.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10</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11</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12</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2</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3</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4</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5</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6</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7</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8</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9</a:t>
            </a:fld>
            <a:endParaRPr lang="en-US"/>
          </a:p>
        </p:txBody>
      </p:sp>
    </p:spTree>
    <p:extLst>
      <p:ext uri="{BB962C8B-B14F-4D97-AF65-F5344CB8AC3E}">
        <p14:creationId xmlns:p14="http://schemas.microsoft.com/office/powerpoint/2010/main" val="1024086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DEFAULT">
    <p:bg>
      <p:bgRef idx="1001">
        <a:schemeClr val="bg1"/>
      </p:bgRef>
    </p:bg>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name="Slide 1">
    <p:spTree>
      <p:nvGrpSpPr>
        <p:cNvPr id="1" name=""/>
        <p:cNvGrpSpPr/>
        <p:nvPr/>
      </p:nvGrpSpPr>
      <p:grpSpPr>
        <a:xfrm>
          <a:off x="0" y="0"/>
          <a:ext cx="0" cy="0"/>
          <a:chOff x="0" y="0"/>
          <a:chExt cx="0" cy="0"/>
        </a:xfrm>
      </p:grpSpPr>
      <p:sp>
        <p:nvSpPr>
          <p:cNvPr id="2" name="Text 0"/>
          <p:cNvSpPr/>
          <p:nvPr/>
        </p:nvSpPr>
        <p:spPr>
          <a:xfrm>
            <a:off x="914400" y="1800225"/>
            <a:ext cx="7315200" cy="2571750"/>
          </a:xfrm>
          <a:prstGeom prst="rect">
            <a:avLst/>
          </a:prstGeom>
          <a:noFill/>
          <a:ln/>
        </p:spPr>
        <p:txBody>
          <a:bodyPr wrap="square" rtlCol="0" anchor="t"/>
          <a:lstStyle/>
          <a:p>
            <a:pPr algn="ctr" indent="0" marL="0">
              <a:buNone/>
            </a:pPr>
            <a:r>
              <a:rPr lang="en-US" sz="3200" b="1" dirty="0">
                <a:solidFill>
                  <a:srgbClr val="1A6847"/>
                </a:solidFill>
                <a:latin typeface="Outfit" pitchFamily="34" charset="0"/>
                <a:ea typeface="Outfit" pitchFamily="34" charset="-122"/>
                <a:cs typeface="Outfit" pitchFamily="34" charset="-120"/>
              </a:rPr>
              <a:t>Reality Redefined: Exploring the Metaverse Frontier
</a:t>
            </a:r>
            <a:pPr algn="ctr" indent="0" marL="0">
              <a:lnSpc>
                <a:spcPts val="1500"/>
              </a:lnSpc>
              <a:buNone/>
            </a:pPr>
            <a:r>
              <a:rPr lang="en-US" sz="1100" dirty="0">
                <a:solidFill>
                  <a:srgbClr val="000000"/>
                </a:solidFill>
                <a:latin typeface="Outfit" pitchFamily="34" charset="0"/>
                <a:ea typeface="Outfit" pitchFamily="34" charset="-122"/>
                <a:cs typeface="Outfit" pitchFamily="34" charset="-120"/>
              </a:rPr>
              <a:t>Unveiling the potential and possibilities of virtual worlds in shaping our future.</a:t>
            </a:r>
            <a:endParaRPr lang="en-US" sz="3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name="Slide 10">
    <p:spTree>
      <p:nvGrpSpPr>
        <p:cNvPr id="1" name=""/>
        <p:cNvGrpSpPr/>
        <p:nvPr/>
      </p:nvGrpSpPr>
      <p:grpSpPr>
        <a:xfrm>
          <a:off x="0" y="0"/>
          <a:ext cx="0" cy="0"/>
          <a:chOff x="0" y="0"/>
          <a:chExt cx="0" cy="0"/>
        </a:xfrm>
      </p:grpSpPr>
      <p:sp>
        <p:nvSpPr>
          <p:cNvPr id="2" name="Shape 0"/>
          <p:cNvSpPr/>
          <p:nvPr/>
        </p:nvSpPr>
        <p:spPr>
          <a:xfrm>
            <a:off x="731520" y="411480"/>
            <a:ext cx="64008" cy="1285875"/>
          </a:xfrm>
          <a:prstGeom prst="rect">
            <a:avLst/>
          </a:prstGeom>
          <a:solidFill>
            <a:srgbClr val="FFD600"/>
          </a:solidFill>
          <a:ln w="12700">
            <a:solidFill>
              <a:srgbClr val="FFD600"/>
            </a:solidFill>
            <a:prstDash val="solid"/>
          </a:ln>
        </p:spPr>
      </p:sp>
      <p:sp>
        <p:nvSpPr>
          <p:cNvPr id="3" name="Shape 1"/>
          <p:cNvSpPr/>
          <p:nvPr/>
        </p:nvSpPr>
        <p:spPr>
          <a:xfrm>
            <a:off x="1280160" y="0"/>
            <a:ext cx="457200" cy="365760"/>
          </a:xfrm>
          <a:prstGeom prst="rect">
            <a:avLst/>
          </a:prstGeom>
          <a:solidFill>
            <a:srgbClr val="1A6847"/>
          </a:solidFill>
          <a:ln w="12700">
            <a:solidFill>
              <a:srgbClr val="1A6847"/>
            </a:solidFill>
            <a:prstDash val="solid"/>
          </a:ln>
        </p:spPr>
      </p:sp>
      <p:sp>
        <p:nvSpPr>
          <p:cNvPr id="4" name="Text 2"/>
          <p:cNvSpPr/>
          <p:nvPr/>
        </p:nvSpPr>
        <p:spPr>
          <a:xfrm>
            <a:off x="1280160" y="0"/>
            <a:ext cx="457200" cy="365760"/>
          </a:xfrm>
          <a:prstGeom prst="rect">
            <a:avLst/>
          </a:prstGeom>
          <a:noFill/>
          <a:ln/>
        </p:spPr>
        <p:txBody>
          <a:bodyPr wrap="square" rtlCol="0" anchor="t"/>
          <a:lstStyle/>
          <a:p>
            <a:pPr algn="ctr" indent="0" marL="0">
              <a:buNone/>
            </a:pPr>
            <a:r>
              <a:rPr lang="en-US" sz="1600" b="1" dirty="0">
                <a:solidFill>
                  <a:srgbClr val="FFD600"/>
                </a:solidFill>
                <a:latin typeface="Outfit" pitchFamily="34" charset="0"/>
                <a:ea typeface="Outfit" pitchFamily="34" charset="-122"/>
                <a:cs typeface="Outfit" pitchFamily="34" charset="-120"/>
              </a:rPr>
              <a:t>8</a:t>
            </a:r>
            <a:endParaRPr lang="en-US" sz="1600" dirty="0"/>
          </a:p>
        </p:txBody>
      </p:sp>
      <p:sp>
        <p:nvSpPr>
          <p:cNvPr id="5" name="Text 3"/>
          <p:cNvSpPr/>
          <p:nvPr/>
        </p:nvSpPr>
        <p:spPr>
          <a:xfrm>
            <a:off x="1188720" y="925830"/>
            <a:ext cx="7315200" cy="514350"/>
          </a:xfrm>
          <a:prstGeom prst="rect">
            <a:avLst/>
          </a:prstGeom>
          <a:noFill/>
          <a:ln/>
        </p:spPr>
        <p:txBody>
          <a:bodyPr wrap="square" rtlCol="0" anchor="ctr"/>
          <a:lstStyle/>
          <a:p>
            <a:pPr indent="0" marL="0">
              <a:buNone/>
            </a:pPr>
            <a:r>
              <a:rPr lang="en-US" sz="2800" b="1" dirty="0">
                <a:solidFill>
                  <a:srgbClr val="1A6847"/>
                </a:solidFill>
                <a:latin typeface="Outfit" pitchFamily="34" charset="0"/>
                <a:ea typeface="Outfit" pitchFamily="34" charset="-122"/>
                <a:cs typeface="Outfit" pitchFamily="34" charset="-120"/>
              </a:rPr>
              <a:t>The Psychology of Virtual Existence</a:t>
            </a:r>
            <a:endParaRPr lang="en-US" sz="2800" dirty="0"/>
          </a:p>
        </p:txBody>
      </p:sp>
      <p:sp>
        <p:nvSpPr>
          <p:cNvPr id="6" name="Text 4"/>
          <p:cNvSpPr/>
          <p:nvPr/>
        </p:nvSpPr>
        <p:spPr>
          <a:xfrm>
            <a:off x="1207008" y="1543050"/>
            <a:ext cx="7315200" cy="3343275"/>
          </a:xfrm>
          <a:prstGeom prst="rect">
            <a:avLst/>
          </a:prstGeom>
          <a:noFill/>
          <a:ln/>
        </p:spPr>
        <p:txBody>
          <a:bodyPr wrap="square" rtlCol="0" anchor="t"/>
          <a:lstStyle/>
          <a:p>
            <a:pPr algn="just" marL="342900" indent="-342900">
              <a:lnSpc>
                <a:spcPts val="2000"/>
              </a:lnSpc>
              <a:buSzPct val="100000"/>
              <a:buChar char="•"/>
            </a:pPr>
            <a:r>
              <a:rPr lang="en-US" sz="1200" dirty="0">
                <a:solidFill>
                  <a:srgbClr val="000000"/>
                </a:solidFill>
                <a:latin typeface="Outfit" pitchFamily="34" charset="0"/>
                <a:ea typeface="Outfit" pitchFamily="34" charset="-122"/>
                <a:cs typeface="Outfit" pitchFamily="34" charset="-120"/>
              </a:rPr>
              <a:t>Within psychology, there is so much to investigate, understand, and theorize it is in and of itself a massive area of investigation.
</a:t>
            </a:r>
            <a:pPr algn="just" indent="0" marL="0">
              <a:lnSpc>
                <a:spcPts val="2000"/>
              </a:lnSpc>
              <a:buNone/>
            </a:pPr>
            <a:r>
              <a:rPr lang="en-US" sz="1200" dirty="0">
                <a:solidFill>
                  <a:srgbClr val="000000"/>
                </a:solidFill>
                <a:latin typeface="Outfit" pitchFamily="34" charset="0"/>
                <a:ea typeface="Outfit" pitchFamily="34" charset="-122"/>
                <a:cs typeface="Outfit" pitchFamily="34" charset="-120"/>
              </a:rPr>
              <a:t>Consider the immersive experience and how it will affect current lifestyles.
</a:t>
            </a:r>
            <a:pPr algn="just" indent="0" marL="0">
              <a:lnSpc>
                <a:spcPts val="2000"/>
              </a:lnSpc>
              <a:buNone/>
            </a:pPr>
            <a:r>
              <a:rPr lang="en-US" sz="1200" dirty="0">
                <a:solidFill>
                  <a:srgbClr val="000000"/>
                </a:solidFill>
                <a:latin typeface="Outfit" pitchFamily="34" charset="0"/>
                <a:ea typeface="Outfit" pitchFamily="34" charset="-122"/>
                <a:cs typeface="Outfit" pitchFamily="34" charset="-120"/>
              </a:rPr>
              <a:t>Consider the requirements for maintaining a real and virtual identity and the possibility of developing a “Dissociative Identity Disorder.”
</a:t>
            </a:r>
            <a:pPr algn="just" indent="0" marL="0">
              <a:lnSpc>
                <a:spcPts val="2000"/>
              </a:lnSpc>
              <a:buNone/>
            </a:pPr>
            <a:r>
              <a:rPr lang="en-US" sz="1200" dirty="0">
                <a:solidFill>
                  <a:srgbClr val="000000"/>
                </a:solidFill>
                <a:latin typeface="Outfit" pitchFamily="34" charset="0"/>
                <a:ea typeface="Outfit" pitchFamily="34" charset="-122"/>
                <a:cs typeface="Outfit" pitchFamily="34" charset="-120"/>
              </a:rPr>
              <a:t>Consider the effect on study and education.
</a:t>
            </a:r>
            <a:pPr algn="just" indent="0" marL="0">
              <a:lnSpc>
                <a:spcPts val="2000"/>
              </a:lnSpc>
              <a:buNone/>
            </a:pPr>
            <a:r>
              <a:rPr lang="en-US" sz="1200" dirty="0">
                <a:solidFill>
                  <a:srgbClr val="000000"/>
                </a:solidFill>
                <a:latin typeface="Outfit" pitchFamily="34" charset="0"/>
                <a:ea typeface="Outfit" pitchFamily="34" charset="-122"/>
                <a:cs typeface="Outfit" pitchFamily="34" charset="-120"/>
              </a:rPr>
              <a:t>Consider the effect on a real business within a virtual environment.</a:t>
            </a:r>
            <a:endParaRPr lang="en-US" sz="12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name="Slide 11">
    <p:spTree>
      <p:nvGrpSpPr>
        <p:cNvPr id="1" name=""/>
        <p:cNvGrpSpPr/>
        <p:nvPr/>
      </p:nvGrpSpPr>
      <p:grpSpPr>
        <a:xfrm>
          <a:off x="0" y="0"/>
          <a:ext cx="0" cy="0"/>
          <a:chOff x="0" y="0"/>
          <a:chExt cx="0" cy="0"/>
        </a:xfrm>
      </p:grpSpPr>
      <p:sp>
        <p:nvSpPr>
          <p:cNvPr id="2" name="Shape 0"/>
          <p:cNvSpPr/>
          <p:nvPr/>
        </p:nvSpPr>
        <p:spPr>
          <a:xfrm>
            <a:off x="731520" y="411480"/>
            <a:ext cx="64008" cy="1285875"/>
          </a:xfrm>
          <a:prstGeom prst="rect">
            <a:avLst/>
          </a:prstGeom>
          <a:solidFill>
            <a:srgbClr val="FFD600"/>
          </a:solidFill>
          <a:ln w="12700">
            <a:solidFill>
              <a:srgbClr val="FFD600"/>
            </a:solidFill>
            <a:prstDash val="solid"/>
          </a:ln>
        </p:spPr>
      </p:sp>
      <p:sp>
        <p:nvSpPr>
          <p:cNvPr id="3" name="Shape 1"/>
          <p:cNvSpPr/>
          <p:nvPr/>
        </p:nvSpPr>
        <p:spPr>
          <a:xfrm>
            <a:off x="1280160" y="0"/>
            <a:ext cx="457200" cy="365760"/>
          </a:xfrm>
          <a:prstGeom prst="rect">
            <a:avLst/>
          </a:prstGeom>
          <a:solidFill>
            <a:srgbClr val="1A6847"/>
          </a:solidFill>
          <a:ln w="12700">
            <a:solidFill>
              <a:srgbClr val="1A6847"/>
            </a:solidFill>
            <a:prstDash val="solid"/>
          </a:ln>
        </p:spPr>
      </p:sp>
      <p:sp>
        <p:nvSpPr>
          <p:cNvPr id="4" name="Text 2"/>
          <p:cNvSpPr/>
          <p:nvPr/>
        </p:nvSpPr>
        <p:spPr>
          <a:xfrm>
            <a:off x="1280160" y="0"/>
            <a:ext cx="457200" cy="365760"/>
          </a:xfrm>
          <a:prstGeom prst="rect">
            <a:avLst/>
          </a:prstGeom>
          <a:noFill/>
          <a:ln/>
        </p:spPr>
        <p:txBody>
          <a:bodyPr wrap="square" rtlCol="0" anchor="t"/>
          <a:lstStyle/>
          <a:p>
            <a:pPr algn="ctr" indent="0" marL="0">
              <a:buNone/>
            </a:pPr>
            <a:r>
              <a:rPr lang="en-US" sz="1600" b="1" dirty="0">
                <a:solidFill>
                  <a:srgbClr val="FFD600"/>
                </a:solidFill>
                <a:latin typeface="Outfit" pitchFamily="34" charset="0"/>
                <a:ea typeface="Outfit" pitchFamily="34" charset="-122"/>
                <a:cs typeface="Outfit" pitchFamily="34" charset="-120"/>
              </a:rPr>
              <a:t>9</a:t>
            </a:r>
            <a:endParaRPr lang="en-US" sz="1600" dirty="0"/>
          </a:p>
        </p:txBody>
      </p:sp>
      <p:sp>
        <p:nvSpPr>
          <p:cNvPr id="5" name="Text 3"/>
          <p:cNvSpPr/>
          <p:nvPr/>
        </p:nvSpPr>
        <p:spPr>
          <a:xfrm>
            <a:off x="1188720" y="925830"/>
            <a:ext cx="7315200" cy="514350"/>
          </a:xfrm>
          <a:prstGeom prst="rect">
            <a:avLst/>
          </a:prstGeom>
          <a:noFill/>
          <a:ln/>
        </p:spPr>
        <p:txBody>
          <a:bodyPr wrap="square" rtlCol="0" anchor="ctr"/>
          <a:lstStyle/>
          <a:p>
            <a:pPr indent="0" marL="0">
              <a:buNone/>
            </a:pPr>
            <a:r>
              <a:rPr lang="en-US" sz="2800" b="1" dirty="0">
                <a:solidFill>
                  <a:srgbClr val="1A6847"/>
                </a:solidFill>
                <a:latin typeface="Outfit" pitchFamily="34" charset="0"/>
                <a:ea typeface="Outfit" pitchFamily="34" charset="-122"/>
                <a:cs typeface="Outfit" pitchFamily="34" charset="-120"/>
              </a:rPr>
              <a:t>Legal and Ethical Frontiers</a:t>
            </a:r>
            <a:endParaRPr lang="en-US" sz="2800" dirty="0"/>
          </a:p>
        </p:txBody>
      </p:sp>
      <p:sp>
        <p:nvSpPr>
          <p:cNvPr id="6" name="Text 4"/>
          <p:cNvSpPr/>
          <p:nvPr/>
        </p:nvSpPr>
        <p:spPr>
          <a:xfrm>
            <a:off x="1207008" y="1543050"/>
            <a:ext cx="7315200" cy="3343275"/>
          </a:xfrm>
          <a:prstGeom prst="rect">
            <a:avLst/>
          </a:prstGeom>
          <a:noFill/>
          <a:ln/>
        </p:spPr>
        <p:txBody>
          <a:bodyPr wrap="square" rtlCol="0" anchor="t"/>
          <a:lstStyle/>
          <a:p>
            <a:pPr algn="just" marL="342900" indent="-342900">
              <a:lnSpc>
                <a:spcPts val="2000"/>
              </a:lnSpc>
              <a:buSzPct val="100000"/>
              <a:buChar char="•"/>
            </a:pPr>
            <a:r>
              <a:rPr lang="en-US" sz="1200" dirty="0">
                <a:solidFill>
                  <a:srgbClr val="000000"/>
                </a:solidFill>
                <a:latin typeface="Outfit" pitchFamily="34" charset="0"/>
                <a:ea typeface="Outfit" pitchFamily="34" charset="-122"/>
                <a:cs typeface="Outfit" pitchFamily="34" charset="-120"/>
              </a:rPr>
              <a:t>The legal ramifications will affect “freedom of choice” and our own identities.
</a:t>
            </a:r>
            <a:pPr algn="just" indent="0" marL="0">
              <a:lnSpc>
                <a:spcPts val="2000"/>
              </a:lnSpc>
              <a:buNone/>
            </a:pPr>
            <a:r>
              <a:rPr lang="en-US" sz="1200" dirty="0">
                <a:solidFill>
                  <a:srgbClr val="000000"/>
                </a:solidFill>
                <a:latin typeface="Outfit" pitchFamily="34" charset="0"/>
                <a:ea typeface="Outfit" pitchFamily="34" charset="-122"/>
                <a:cs typeface="Outfit" pitchFamily="34" charset="-120"/>
              </a:rPr>
              <a:t>Crypto Currencies can they or should they even be regulated? And if so, how do we go about doing it.
</a:t>
            </a:r>
            <a:pPr algn="just" indent="0" marL="0">
              <a:lnSpc>
                <a:spcPts val="2000"/>
              </a:lnSpc>
              <a:buNone/>
            </a:pPr>
            <a:r>
              <a:rPr lang="en-US" sz="1200" dirty="0">
                <a:solidFill>
                  <a:srgbClr val="000000"/>
                </a:solidFill>
                <a:latin typeface="Outfit" pitchFamily="34" charset="0"/>
                <a:ea typeface="Outfit" pitchFamily="34" charset="-122"/>
                <a:cs typeface="Outfit" pitchFamily="34" charset="-120"/>
              </a:rPr>
              <a:t>Who owns what? Do the corporations own the objects you maintain in the VR or the user? Who has to indemnify the end-user if that stock is lost through server faults?
</a:t>
            </a:r>
            <a:pPr algn="just" indent="0" marL="0">
              <a:lnSpc>
                <a:spcPts val="2000"/>
              </a:lnSpc>
              <a:buNone/>
            </a:pPr>
            <a:r>
              <a:rPr lang="en-US" sz="1200" dirty="0">
                <a:solidFill>
                  <a:srgbClr val="000000"/>
                </a:solidFill>
                <a:latin typeface="Outfit" pitchFamily="34" charset="0"/>
                <a:ea typeface="Outfit" pitchFamily="34" charset="-122"/>
                <a:cs typeface="Outfit" pitchFamily="34" charset="-120"/>
              </a:rPr>
              <a:t>Will business carried out in a virtual environment and contracts signed by virtual users take on the same validity as an actual contract?
</a:t>
            </a:r>
            <a:pPr algn="just" indent="0" marL="0">
              <a:lnSpc>
                <a:spcPts val="2000"/>
              </a:lnSpc>
              <a:buNone/>
            </a:pPr>
            <a:r>
              <a:rPr lang="en-US" sz="1200" dirty="0">
                <a:solidFill>
                  <a:srgbClr val="000000"/>
                </a:solidFill>
                <a:latin typeface="Outfit" pitchFamily="34" charset="0"/>
                <a:ea typeface="Outfit" pitchFamily="34" charset="-122"/>
                <a:cs typeface="Outfit" pitchFamily="34" charset="-120"/>
              </a:rPr>
              <a:t>Will it be ethical to connect a virtual user to their physical counterpart without permission?</a:t>
            </a:r>
            <a:endParaRPr lang="en-US" sz="1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name="Slide 12">
    <p:spTree>
      <p:nvGrpSpPr>
        <p:cNvPr id="1" name=""/>
        <p:cNvGrpSpPr/>
        <p:nvPr/>
      </p:nvGrpSpPr>
      <p:grpSpPr>
        <a:xfrm>
          <a:off x="0" y="0"/>
          <a:ext cx="0" cy="0"/>
          <a:chOff x="0" y="0"/>
          <a:chExt cx="0" cy="0"/>
        </a:xfrm>
      </p:grpSpPr>
      <p:sp>
        <p:nvSpPr>
          <p:cNvPr id="2" name="Shape 0"/>
          <p:cNvSpPr/>
          <p:nvPr/>
        </p:nvSpPr>
        <p:spPr>
          <a:xfrm>
            <a:off x="731520" y="411480"/>
            <a:ext cx="64008" cy="1285875"/>
          </a:xfrm>
          <a:prstGeom prst="rect">
            <a:avLst/>
          </a:prstGeom>
          <a:solidFill>
            <a:srgbClr val="FFD600"/>
          </a:solidFill>
          <a:ln w="12700">
            <a:solidFill>
              <a:srgbClr val="FFD600"/>
            </a:solidFill>
            <a:prstDash val="solid"/>
          </a:ln>
        </p:spPr>
      </p:sp>
      <p:sp>
        <p:nvSpPr>
          <p:cNvPr id="3" name="Shape 1"/>
          <p:cNvSpPr/>
          <p:nvPr/>
        </p:nvSpPr>
        <p:spPr>
          <a:xfrm>
            <a:off x="1280160" y="0"/>
            <a:ext cx="457200" cy="365760"/>
          </a:xfrm>
          <a:prstGeom prst="rect">
            <a:avLst/>
          </a:prstGeom>
          <a:solidFill>
            <a:srgbClr val="1A6847"/>
          </a:solidFill>
          <a:ln w="12700">
            <a:solidFill>
              <a:srgbClr val="1A6847"/>
            </a:solidFill>
            <a:prstDash val="solid"/>
          </a:ln>
        </p:spPr>
      </p:sp>
      <p:sp>
        <p:nvSpPr>
          <p:cNvPr id="4" name="Text 2"/>
          <p:cNvSpPr/>
          <p:nvPr/>
        </p:nvSpPr>
        <p:spPr>
          <a:xfrm>
            <a:off x="1280160" y="0"/>
            <a:ext cx="457200" cy="365760"/>
          </a:xfrm>
          <a:prstGeom prst="rect">
            <a:avLst/>
          </a:prstGeom>
          <a:noFill/>
          <a:ln/>
        </p:spPr>
        <p:txBody>
          <a:bodyPr wrap="square" rtlCol="0" anchor="t"/>
          <a:lstStyle/>
          <a:p>
            <a:pPr algn="ctr" indent="0" marL="0">
              <a:buNone/>
            </a:pPr>
            <a:r>
              <a:rPr lang="en-US" sz="1600" b="1" dirty="0">
                <a:solidFill>
                  <a:srgbClr val="FFD600"/>
                </a:solidFill>
                <a:latin typeface="Outfit" pitchFamily="34" charset="0"/>
                <a:ea typeface="Outfit" pitchFamily="34" charset="-122"/>
                <a:cs typeface="Outfit" pitchFamily="34" charset="-120"/>
              </a:rPr>
              <a:t>10</a:t>
            </a:r>
            <a:endParaRPr lang="en-US" sz="1600" dirty="0"/>
          </a:p>
        </p:txBody>
      </p:sp>
      <p:sp>
        <p:nvSpPr>
          <p:cNvPr id="5" name="Text 3"/>
          <p:cNvSpPr/>
          <p:nvPr/>
        </p:nvSpPr>
        <p:spPr>
          <a:xfrm>
            <a:off x="1188720" y="925830"/>
            <a:ext cx="7315200" cy="514350"/>
          </a:xfrm>
          <a:prstGeom prst="rect">
            <a:avLst/>
          </a:prstGeom>
          <a:noFill/>
          <a:ln/>
        </p:spPr>
        <p:txBody>
          <a:bodyPr wrap="square" rtlCol="0" anchor="ctr"/>
          <a:lstStyle/>
          <a:p>
            <a:pPr indent="0" marL="0">
              <a:buNone/>
            </a:pPr>
            <a:r>
              <a:rPr lang="en-US" sz="2800" b="1" dirty="0">
                <a:solidFill>
                  <a:srgbClr val="1A6847"/>
                </a:solidFill>
                <a:latin typeface="Outfit" pitchFamily="34" charset="0"/>
                <a:ea typeface="Outfit" pitchFamily="34" charset="-122"/>
                <a:cs typeface="Outfit" pitchFamily="34" charset="-120"/>
              </a:rPr>
              <a:t>Thank You</a:t>
            </a:r>
            <a:endParaRPr lang="en-US" sz="2800" dirty="0"/>
          </a:p>
        </p:txBody>
      </p:sp>
      <p:sp>
        <p:nvSpPr>
          <p:cNvPr id="6" name="Text 4"/>
          <p:cNvSpPr/>
          <p:nvPr/>
        </p:nvSpPr>
        <p:spPr>
          <a:xfrm>
            <a:off x="1207008" y="1543050"/>
            <a:ext cx="7315200" cy="3343275"/>
          </a:xfrm>
          <a:prstGeom prst="rect">
            <a:avLst/>
          </a:prstGeom>
          <a:noFill/>
          <a:ln/>
        </p:spPr>
        <p:txBody>
          <a:bodyPr wrap="square" rtlCol="0" anchor="t"/>
          <a:lstStyle/>
          <a:p>
            <a:pPr algn="just" marL="342900" indent="-342900">
              <a:lnSpc>
                <a:spcPts val="2000"/>
              </a:lnSpc>
              <a:buSzPct val="100000"/>
              <a:buChar char="•"/>
            </a:pPr>
            <a:r>
              <a:rPr lang="en-US" sz="1200" dirty="0">
                <a:solidFill>
                  <a:srgbClr val="000000"/>
                </a:solidFill>
                <a:latin typeface="Outfit" pitchFamily="34" charset="0"/>
                <a:ea typeface="Outfit" pitchFamily="34" charset="-122"/>
                <a:cs typeface="Outfit" pitchFamily="34" charset="-120"/>
              </a:rPr>
              <a:t>Thank you for taking the time to explore the metaverse.
</a:t>
            </a:r>
            <a:pPr algn="just" indent="0" marL="0">
              <a:lnSpc>
                <a:spcPts val="2000"/>
              </a:lnSpc>
              <a:buNone/>
            </a:pPr>
            <a:r>
              <a:rPr lang="en-US" sz="1200" dirty="0">
                <a:solidFill>
                  <a:srgbClr val="000000"/>
                </a:solidFill>
                <a:latin typeface="Outfit" pitchFamily="34" charset="0"/>
                <a:ea typeface="Outfit" pitchFamily="34" charset="-122"/>
                <a:cs typeface="Outfit" pitchFamily="34" charset="-120"/>
              </a:rPr>
              <a:t>We hope this presentation has inspired you.
</a:t>
            </a:r>
            <a:pPr algn="just" indent="0" marL="0">
              <a:lnSpc>
                <a:spcPts val="2000"/>
              </a:lnSpc>
              <a:buNone/>
            </a:pPr>
            <a:r>
              <a:rPr lang="en-US" sz="1200" dirty="0">
                <a:solidFill>
                  <a:srgbClr val="000000"/>
                </a:solidFill>
                <a:latin typeface="Outfit" pitchFamily="34" charset="0"/>
                <a:ea typeface="Outfit" pitchFamily="34" charset="-122"/>
                <a:cs typeface="Outfit" pitchFamily="34" charset="-120"/>
              </a:rPr>
              <a:t>We hope this presentation has informed you.
</a:t>
            </a:r>
            <a:pPr algn="just" indent="0" marL="0">
              <a:lnSpc>
                <a:spcPts val="2000"/>
              </a:lnSpc>
              <a:buNone/>
            </a:pPr>
            <a:r>
              <a:rPr lang="en-US" sz="1200" dirty="0">
                <a:solidFill>
                  <a:srgbClr val="000000"/>
                </a:solidFill>
                <a:latin typeface="Outfit" pitchFamily="34" charset="0"/>
                <a:ea typeface="Outfit" pitchFamily="34" charset="-122"/>
                <a:cs typeface="Outfit" pitchFamily="34" charset="-120"/>
              </a:rPr>
              <a:t>May our discussions in the metaverse, be filled with more fruitful knowledge in the near future.
</a:t>
            </a:r>
            <a:pPr algn="just" indent="0" marL="0">
              <a:lnSpc>
                <a:spcPts val="2000"/>
              </a:lnSpc>
              <a:buNone/>
            </a:pPr>
            <a:r>
              <a:rPr lang="en-US" sz="1200" dirty="0">
                <a:solidFill>
                  <a:srgbClr val="000000"/>
                </a:solidFill>
                <a:latin typeface="Outfit" pitchFamily="34" charset="0"/>
                <a:ea typeface="Outfit" pitchFamily="34" charset="-122"/>
                <a:cs typeface="Outfit" pitchFamily="34" charset="-120"/>
              </a:rPr>
              <a:t>Thank you for being part of this immersive experience.</a:t>
            </a:r>
            <a:endParaRPr lang="en-US" sz="1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 2">
    <p:spTree>
      <p:nvGrpSpPr>
        <p:cNvPr id="1" name=""/>
        <p:cNvGrpSpPr/>
        <p:nvPr/>
      </p:nvGrpSpPr>
      <p:grpSpPr>
        <a:xfrm>
          <a:off x="0" y="0"/>
          <a:ext cx="0" cy="0"/>
          <a:chOff x="0" y="0"/>
          <a:chExt cx="0" cy="0"/>
        </a:xfrm>
      </p:grpSpPr>
      <p:sp>
        <p:nvSpPr>
          <p:cNvPr id="2" name="Shape 0"/>
          <p:cNvSpPr/>
          <p:nvPr/>
        </p:nvSpPr>
        <p:spPr>
          <a:xfrm>
            <a:off x="0" y="0"/>
            <a:ext cx="320040" cy="5143500"/>
          </a:xfrm>
          <a:prstGeom prst="rect">
            <a:avLst/>
          </a:prstGeom>
          <a:solidFill>
            <a:srgbClr val="1A6847"/>
          </a:solidFill>
          <a:ln w="12700">
            <a:solidFill>
              <a:srgbClr val="1A6847"/>
            </a:solidFill>
            <a:prstDash val="solid"/>
          </a:ln>
        </p:spPr>
      </p:sp>
      <p:sp>
        <p:nvSpPr>
          <p:cNvPr id="3" name="Text 1"/>
          <p:cNvSpPr/>
          <p:nvPr/>
        </p:nvSpPr>
        <p:spPr>
          <a:xfrm>
            <a:off x="914400" y="514350"/>
            <a:ext cx="2286000" cy="914400"/>
          </a:xfrm>
          <a:prstGeom prst="rect">
            <a:avLst/>
          </a:prstGeom>
          <a:noFill/>
          <a:ln/>
        </p:spPr>
        <p:txBody>
          <a:bodyPr wrap="square" rtlCol="0" anchor="b"/>
          <a:lstStyle/>
          <a:p>
            <a:pPr indent="0" marL="0">
              <a:buNone/>
            </a:pPr>
            <a:r>
              <a:rPr lang="en-US" sz="2800" b="1" dirty="0">
                <a:solidFill>
                  <a:srgbClr val="1A6847"/>
                </a:solidFill>
                <a:latin typeface="Outfit" pitchFamily="34" charset="0"/>
                <a:ea typeface="Outfit" pitchFamily="34" charset="-122"/>
                <a:cs typeface="Outfit" pitchFamily="34" charset="-120"/>
              </a:rPr>
              <a:t>Table of Contents</a:t>
            </a:r>
            <a:endParaRPr lang="en-US" sz="2800" dirty="0"/>
          </a:p>
        </p:txBody>
      </p:sp>
      <p:sp>
        <p:nvSpPr>
          <p:cNvPr id="4" name="Text 2"/>
          <p:cNvSpPr/>
          <p:nvPr/>
        </p:nvSpPr>
        <p:spPr>
          <a:xfrm>
            <a:off x="3749040" y="365760"/>
            <a:ext cx="640080" cy="360045"/>
          </a:xfrm>
          <a:prstGeom prst="rect">
            <a:avLst/>
          </a:prstGeom>
          <a:noFill/>
          <a:ln/>
        </p:spPr>
        <p:txBody>
          <a:bodyPr wrap="square" rtlCol="0" anchor="ctr"/>
          <a:lstStyle/>
          <a:p>
            <a:pPr indent="0" marL="0">
              <a:buNone/>
            </a:pPr>
            <a:r>
              <a:rPr lang="en-US" sz="1200" dirty="0">
                <a:solidFill>
                  <a:srgbClr val="000000"/>
                </a:solidFill>
                <a:latin typeface="Outfit" pitchFamily="34" charset="0"/>
                <a:ea typeface="Outfit" pitchFamily="34" charset="-122"/>
                <a:cs typeface="Outfit" pitchFamily="34" charset="-120"/>
              </a:rPr>
              <a:t>01</a:t>
            </a:r>
            <a:endParaRPr lang="en-US" sz="1200" dirty="0"/>
          </a:p>
        </p:txBody>
      </p:sp>
      <p:sp>
        <p:nvSpPr>
          <p:cNvPr id="5" name="Text 3"/>
          <p:cNvSpPr/>
          <p:nvPr/>
        </p:nvSpPr>
        <p:spPr>
          <a:xfrm>
            <a:off x="4206240" y="365760"/>
            <a:ext cx="4114800" cy="360045"/>
          </a:xfrm>
          <a:prstGeom prst="rect">
            <a:avLst/>
          </a:prstGeom>
          <a:noFill/>
          <a:ln/>
        </p:spPr>
        <p:txBody>
          <a:bodyPr wrap="square" rtlCol="0" anchor="ctr"/>
          <a:lstStyle/>
          <a:p>
            <a:pPr indent="0" marL="0">
              <a:buNone/>
            </a:pPr>
            <a:r>
              <a:rPr lang="en-US" sz="1200" dirty="0">
                <a:solidFill>
                  <a:srgbClr val="000000"/>
                </a:solidFill>
                <a:latin typeface="Outfit" pitchFamily="34" charset="0"/>
                <a:ea typeface="Outfit" pitchFamily="34" charset="-122"/>
                <a:cs typeface="Outfit" pitchFamily="34" charset="-120"/>
              </a:rPr>
              <a:t>Beyond Reality: The Metaverse Beckons</a:t>
            </a:r>
            <a:endParaRPr lang="en-US" sz="1200" dirty="0"/>
          </a:p>
        </p:txBody>
      </p:sp>
      <p:sp>
        <p:nvSpPr>
          <p:cNvPr id="6" name="Text 4"/>
          <p:cNvSpPr/>
          <p:nvPr/>
        </p:nvSpPr>
        <p:spPr>
          <a:xfrm>
            <a:off x="3749040" y="731520"/>
            <a:ext cx="640080" cy="360045"/>
          </a:xfrm>
          <a:prstGeom prst="rect">
            <a:avLst/>
          </a:prstGeom>
          <a:noFill/>
          <a:ln/>
        </p:spPr>
        <p:txBody>
          <a:bodyPr wrap="square" rtlCol="0" anchor="ctr"/>
          <a:lstStyle/>
          <a:p>
            <a:pPr indent="0" marL="0">
              <a:buNone/>
            </a:pPr>
            <a:r>
              <a:rPr lang="en-US" sz="1200" dirty="0">
                <a:solidFill>
                  <a:srgbClr val="000000"/>
                </a:solidFill>
                <a:latin typeface="Outfit" pitchFamily="34" charset="0"/>
                <a:ea typeface="Outfit" pitchFamily="34" charset="-122"/>
                <a:cs typeface="Outfit" pitchFamily="34" charset="-120"/>
              </a:rPr>
              <a:t>02</a:t>
            </a:r>
            <a:endParaRPr lang="en-US" sz="1200" dirty="0"/>
          </a:p>
        </p:txBody>
      </p:sp>
      <p:sp>
        <p:nvSpPr>
          <p:cNvPr id="7" name="Text 5"/>
          <p:cNvSpPr/>
          <p:nvPr/>
        </p:nvSpPr>
        <p:spPr>
          <a:xfrm>
            <a:off x="4206240" y="731520"/>
            <a:ext cx="4114800" cy="360045"/>
          </a:xfrm>
          <a:prstGeom prst="rect">
            <a:avLst/>
          </a:prstGeom>
          <a:noFill/>
          <a:ln/>
        </p:spPr>
        <p:txBody>
          <a:bodyPr wrap="square" rtlCol="0" anchor="ctr"/>
          <a:lstStyle/>
          <a:p>
            <a:pPr indent="0" marL="0">
              <a:buNone/>
            </a:pPr>
            <a:r>
              <a:rPr lang="en-US" sz="1200" dirty="0">
                <a:solidFill>
                  <a:srgbClr val="000000"/>
                </a:solidFill>
                <a:latin typeface="Outfit" pitchFamily="34" charset="0"/>
                <a:ea typeface="Outfit" pitchFamily="34" charset="-122"/>
                <a:cs typeface="Outfit" pitchFamily="34" charset="-120"/>
              </a:rPr>
              <a:t>VR and AR: Defining the Landscape</a:t>
            </a:r>
            <a:endParaRPr lang="en-US" sz="1200" dirty="0"/>
          </a:p>
        </p:txBody>
      </p:sp>
      <p:sp>
        <p:nvSpPr>
          <p:cNvPr id="8" name="Text 6"/>
          <p:cNvSpPr/>
          <p:nvPr/>
        </p:nvSpPr>
        <p:spPr>
          <a:xfrm>
            <a:off x="3749040" y="1097280"/>
            <a:ext cx="640080" cy="360045"/>
          </a:xfrm>
          <a:prstGeom prst="rect">
            <a:avLst/>
          </a:prstGeom>
          <a:noFill/>
          <a:ln/>
        </p:spPr>
        <p:txBody>
          <a:bodyPr wrap="square" rtlCol="0" anchor="ctr"/>
          <a:lstStyle/>
          <a:p>
            <a:pPr indent="0" marL="0">
              <a:buNone/>
            </a:pPr>
            <a:r>
              <a:rPr lang="en-US" sz="1200" dirty="0">
                <a:solidFill>
                  <a:srgbClr val="000000"/>
                </a:solidFill>
                <a:latin typeface="Outfit" pitchFamily="34" charset="0"/>
                <a:ea typeface="Outfit" pitchFamily="34" charset="-122"/>
                <a:cs typeface="Outfit" pitchFamily="34" charset="-120"/>
              </a:rPr>
              <a:t>03</a:t>
            </a:r>
            <a:endParaRPr lang="en-US" sz="1200" dirty="0"/>
          </a:p>
        </p:txBody>
      </p:sp>
      <p:sp>
        <p:nvSpPr>
          <p:cNvPr id="9" name="Text 7"/>
          <p:cNvSpPr/>
          <p:nvPr/>
        </p:nvSpPr>
        <p:spPr>
          <a:xfrm>
            <a:off x="4206240" y="1097280"/>
            <a:ext cx="4114800" cy="360045"/>
          </a:xfrm>
          <a:prstGeom prst="rect">
            <a:avLst/>
          </a:prstGeom>
          <a:noFill/>
          <a:ln/>
        </p:spPr>
        <p:txBody>
          <a:bodyPr wrap="square" rtlCol="0" anchor="ctr"/>
          <a:lstStyle/>
          <a:p>
            <a:pPr indent="0" marL="0">
              <a:buNone/>
            </a:pPr>
            <a:r>
              <a:rPr lang="en-US" sz="1200" dirty="0">
                <a:solidFill>
                  <a:srgbClr val="000000"/>
                </a:solidFill>
                <a:latin typeface="Outfit" pitchFamily="34" charset="0"/>
                <a:ea typeface="Outfit" pitchFamily="34" charset="-122"/>
                <a:cs typeface="Outfit" pitchFamily="34" charset="-120"/>
              </a:rPr>
              <a:t>The Rise of Virtual Intelligence</a:t>
            </a:r>
            <a:endParaRPr lang="en-US" sz="1200" dirty="0"/>
          </a:p>
        </p:txBody>
      </p:sp>
      <p:sp>
        <p:nvSpPr>
          <p:cNvPr id="10" name="Text 8"/>
          <p:cNvSpPr/>
          <p:nvPr/>
        </p:nvSpPr>
        <p:spPr>
          <a:xfrm>
            <a:off x="3749040" y="1463040"/>
            <a:ext cx="640080" cy="360045"/>
          </a:xfrm>
          <a:prstGeom prst="rect">
            <a:avLst/>
          </a:prstGeom>
          <a:noFill/>
          <a:ln/>
        </p:spPr>
        <p:txBody>
          <a:bodyPr wrap="square" rtlCol="0" anchor="ctr"/>
          <a:lstStyle/>
          <a:p>
            <a:pPr indent="0" marL="0">
              <a:buNone/>
            </a:pPr>
            <a:r>
              <a:rPr lang="en-US" sz="1200" dirty="0">
                <a:solidFill>
                  <a:srgbClr val="000000"/>
                </a:solidFill>
                <a:latin typeface="Outfit" pitchFamily="34" charset="0"/>
                <a:ea typeface="Outfit" pitchFamily="34" charset="-122"/>
                <a:cs typeface="Outfit" pitchFamily="34" charset="-120"/>
              </a:rPr>
              <a:t>04</a:t>
            </a:r>
            <a:endParaRPr lang="en-US" sz="1200" dirty="0"/>
          </a:p>
        </p:txBody>
      </p:sp>
      <p:sp>
        <p:nvSpPr>
          <p:cNvPr id="11" name="Text 9"/>
          <p:cNvSpPr/>
          <p:nvPr/>
        </p:nvSpPr>
        <p:spPr>
          <a:xfrm>
            <a:off x="4206240" y="1463040"/>
            <a:ext cx="4114800" cy="360045"/>
          </a:xfrm>
          <a:prstGeom prst="rect">
            <a:avLst/>
          </a:prstGeom>
          <a:noFill/>
          <a:ln/>
        </p:spPr>
        <p:txBody>
          <a:bodyPr wrap="square" rtlCol="0" anchor="ctr"/>
          <a:lstStyle/>
          <a:p>
            <a:pPr indent="0" marL="0">
              <a:buNone/>
            </a:pPr>
            <a:r>
              <a:rPr lang="en-US" sz="1200" dirty="0">
                <a:solidFill>
                  <a:srgbClr val="000000"/>
                </a:solidFill>
                <a:latin typeface="Outfit" pitchFamily="34" charset="0"/>
                <a:ea typeface="Outfit" pitchFamily="34" charset="-122"/>
                <a:cs typeface="Outfit" pitchFamily="34" charset="-120"/>
              </a:rPr>
              <a:t>Data in the Metaverse: A New Paradigm</a:t>
            </a:r>
            <a:endParaRPr lang="en-US" sz="1200" dirty="0"/>
          </a:p>
        </p:txBody>
      </p:sp>
      <p:sp>
        <p:nvSpPr>
          <p:cNvPr id="12" name="Text 10"/>
          <p:cNvSpPr/>
          <p:nvPr/>
        </p:nvSpPr>
        <p:spPr>
          <a:xfrm>
            <a:off x="3749040" y="1828800"/>
            <a:ext cx="640080" cy="360045"/>
          </a:xfrm>
          <a:prstGeom prst="rect">
            <a:avLst/>
          </a:prstGeom>
          <a:noFill/>
          <a:ln/>
        </p:spPr>
        <p:txBody>
          <a:bodyPr wrap="square" rtlCol="0" anchor="ctr"/>
          <a:lstStyle/>
          <a:p>
            <a:pPr indent="0" marL="0">
              <a:buNone/>
            </a:pPr>
            <a:r>
              <a:rPr lang="en-US" sz="1200" dirty="0">
                <a:solidFill>
                  <a:srgbClr val="000000"/>
                </a:solidFill>
                <a:latin typeface="Outfit" pitchFamily="34" charset="0"/>
                <a:ea typeface="Outfit" pitchFamily="34" charset="-122"/>
                <a:cs typeface="Outfit" pitchFamily="34" charset="-120"/>
              </a:rPr>
              <a:t>05</a:t>
            </a:r>
            <a:endParaRPr lang="en-US" sz="1200" dirty="0"/>
          </a:p>
        </p:txBody>
      </p:sp>
      <p:sp>
        <p:nvSpPr>
          <p:cNvPr id="13" name="Text 11"/>
          <p:cNvSpPr/>
          <p:nvPr/>
        </p:nvSpPr>
        <p:spPr>
          <a:xfrm>
            <a:off x="4206240" y="1828800"/>
            <a:ext cx="4114800" cy="360045"/>
          </a:xfrm>
          <a:prstGeom prst="rect">
            <a:avLst/>
          </a:prstGeom>
          <a:noFill/>
          <a:ln/>
        </p:spPr>
        <p:txBody>
          <a:bodyPr wrap="square" rtlCol="0" anchor="ctr"/>
          <a:lstStyle/>
          <a:p>
            <a:pPr indent="0" marL="0">
              <a:buNone/>
            </a:pPr>
            <a:r>
              <a:rPr lang="en-US" sz="1200" dirty="0">
                <a:solidFill>
                  <a:srgbClr val="000000"/>
                </a:solidFill>
                <a:latin typeface="Outfit" pitchFamily="34" charset="0"/>
                <a:ea typeface="Outfit" pitchFamily="34" charset="-122"/>
                <a:cs typeface="Outfit" pitchFamily="34" charset="-120"/>
              </a:rPr>
              <a:t>Finance and the Metaverse Economy</a:t>
            </a:r>
            <a:endParaRPr lang="en-US" sz="1200" dirty="0"/>
          </a:p>
        </p:txBody>
      </p:sp>
      <p:sp>
        <p:nvSpPr>
          <p:cNvPr id="14" name="Text 12"/>
          <p:cNvSpPr/>
          <p:nvPr/>
        </p:nvSpPr>
        <p:spPr>
          <a:xfrm>
            <a:off x="3749040" y="2194560"/>
            <a:ext cx="640080" cy="360045"/>
          </a:xfrm>
          <a:prstGeom prst="rect">
            <a:avLst/>
          </a:prstGeom>
          <a:noFill/>
          <a:ln/>
        </p:spPr>
        <p:txBody>
          <a:bodyPr wrap="square" rtlCol="0" anchor="ctr"/>
          <a:lstStyle/>
          <a:p>
            <a:pPr indent="0" marL="0">
              <a:buNone/>
            </a:pPr>
            <a:r>
              <a:rPr lang="en-US" sz="1200" dirty="0">
                <a:solidFill>
                  <a:srgbClr val="000000"/>
                </a:solidFill>
                <a:latin typeface="Outfit" pitchFamily="34" charset="0"/>
                <a:ea typeface="Outfit" pitchFamily="34" charset="-122"/>
                <a:cs typeface="Outfit" pitchFamily="34" charset="-120"/>
              </a:rPr>
              <a:t>06</a:t>
            </a:r>
            <a:endParaRPr lang="en-US" sz="1200" dirty="0"/>
          </a:p>
        </p:txBody>
      </p:sp>
      <p:sp>
        <p:nvSpPr>
          <p:cNvPr id="15" name="Text 13"/>
          <p:cNvSpPr/>
          <p:nvPr/>
        </p:nvSpPr>
        <p:spPr>
          <a:xfrm>
            <a:off x="4206240" y="2194560"/>
            <a:ext cx="4114800" cy="360045"/>
          </a:xfrm>
          <a:prstGeom prst="rect">
            <a:avLst/>
          </a:prstGeom>
          <a:noFill/>
          <a:ln/>
        </p:spPr>
        <p:txBody>
          <a:bodyPr wrap="square" rtlCol="0" anchor="ctr"/>
          <a:lstStyle/>
          <a:p>
            <a:pPr indent="0" marL="0">
              <a:buNone/>
            </a:pPr>
            <a:r>
              <a:rPr lang="en-US" sz="1200" dirty="0">
                <a:solidFill>
                  <a:srgbClr val="000000"/>
                </a:solidFill>
                <a:latin typeface="Outfit" pitchFamily="34" charset="0"/>
                <a:ea typeface="Outfit" pitchFamily="34" charset="-122"/>
                <a:cs typeface="Outfit" pitchFamily="34" charset="-120"/>
              </a:rPr>
              <a:t>Business Unleashed: The Virtual Advantage</a:t>
            </a:r>
            <a:endParaRPr lang="en-US" sz="1200" dirty="0"/>
          </a:p>
        </p:txBody>
      </p:sp>
      <p:sp>
        <p:nvSpPr>
          <p:cNvPr id="16" name="Text 14"/>
          <p:cNvSpPr/>
          <p:nvPr/>
        </p:nvSpPr>
        <p:spPr>
          <a:xfrm>
            <a:off x="3749040" y="2560320"/>
            <a:ext cx="640080" cy="360045"/>
          </a:xfrm>
          <a:prstGeom prst="rect">
            <a:avLst/>
          </a:prstGeom>
          <a:noFill/>
          <a:ln/>
        </p:spPr>
        <p:txBody>
          <a:bodyPr wrap="square" rtlCol="0" anchor="ctr"/>
          <a:lstStyle/>
          <a:p>
            <a:pPr indent="0" marL="0">
              <a:buNone/>
            </a:pPr>
            <a:r>
              <a:rPr lang="en-US" sz="1200" dirty="0">
                <a:solidFill>
                  <a:srgbClr val="000000"/>
                </a:solidFill>
                <a:latin typeface="Outfit" pitchFamily="34" charset="0"/>
                <a:ea typeface="Outfit" pitchFamily="34" charset="-122"/>
                <a:cs typeface="Outfit" pitchFamily="34" charset="-120"/>
              </a:rPr>
              <a:t>07</a:t>
            </a:r>
            <a:endParaRPr lang="en-US" sz="1200" dirty="0"/>
          </a:p>
        </p:txBody>
      </p:sp>
      <p:sp>
        <p:nvSpPr>
          <p:cNvPr id="17" name="Text 15"/>
          <p:cNvSpPr/>
          <p:nvPr/>
        </p:nvSpPr>
        <p:spPr>
          <a:xfrm>
            <a:off x="4206240" y="2560320"/>
            <a:ext cx="4114800" cy="360045"/>
          </a:xfrm>
          <a:prstGeom prst="rect">
            <a:avLst/>
          </a:prstGeom>
          <a:noFill/>
          <a:ln/>
        </p:spPr>
        <p:txBody>
          <a:bodyPr wrap="square" rtlCol="0" anchor="ctr"/>
          <a:lstStyle/>
          <a:p>
            <a:pPr indent="0" marL="0">
              <a:buNone/>
            </a:pPr>
            <a:r>
              <a:rPr lang="en-US" sz="1200" dirty="0">
                <a:solidFill>
                  <a:srgbClr val="000000"/>
                </a:solidFill>
                <a:latin typeface="Outfit" pitchFamily="34" charset="0"/>
                <a:ea typeface="Outfit" pitchFamily="34" charset="-122"/>
                <a:cs typeface="Outfit" pitchFamily="34" charset="-120"/>
              </a:rPr>
              <a:t>Innovation in the Metaverse: A Playground for Creation</a:t>
            </a:r>
            <a:endParaRPr lang="en-US" sz="1200" dirty="0"/>
          </a:p>
        </p:txBody>
      </p:sp>
      <p:sp>
        <p:nvSpPr>
          <p:cNvPr id="18" name="Text 16"/>
          <p:cNvSpPr/>
          <p:nvPr/>
        </p:nvSpPr>
        <p:spPr>
          <a:xfrm>
            <a:off x="3749040" y="2926080"/>
            <a:ext cx="640080" cy="360045"/>
          </a:xfrm>
          <a:prstGeom prst="rect">
            <a:avLst/>
          </a:prstGeom>
          <a:noFill/>
          <a:ln/>
        </p:spPr>
        <p:txBody>
          <a:bodyPr wrap="square" rtlCol="0" anchor="ctr"/>
          <a:lstStyle/>
          <a:p>
            <a:pPr indent="0" marL="0">
              <a:buNone/>
            </a:pPr>
            <a:r>
              <a:rPr lang="en-US" sz="1200" dirty="0">
                <a:solidFill>
                  <a:srgbClr val="000000"/>
                </a:solidFill>
                <a:latin typeface="Outfit" pitchFamily="34" charset="0"/>
                <a:ea typeface="Outfit" pitchFamily="34" charset="-122"/>
                <a:cs typeface="Outfit" pitchFamily="34" charset="-120"/>
              </a:rPr>
              <a:t>08</a:t>
            </a:r>
            <a:endParaRPr lang="en-US" sz="1200" dirty="0"/>
          </a:p>
        </p:txBody>
      </p:sp>
      <p:sp>
        <p:nvSpPr>
          <p:cNvPr id="19" name="Text 17"/>
          <p:cNvSpPr/>
          <p:nvPr/>
        </p:nvSpPr>
        <p:spPr>
          <a:xfrm>
            <a:off x="4206240" y="2926080"/>
            <a:ext cx="4114800" cy="360045"/>
          </a:xfrm>
          <a:prstGeom prst="rect">
            <a:avLst/>
          </a:prstGeom>
          <a:noFill/>
          <a:ln/>
        </p:spPr>
        <p:txBody>
          <a:bodyPr wrap="square" rtlCol="0" anchor="ctr"/>
          <a:lstStyle/>
          <a:p>
            <a:pPr indent="0" marL="0">
              <a:buNone/>
            </a:pPr>
            <a:r>
              <a:rPr lang="en-US" sz="1200" dirty="0">
                <a:solidFill>
                  <a:srgbClr val="000000"/>
                </a:solidFill>
                <a:latin typeface="Outfit" pitchFamily="34" charset="0"/>
                <a:ea typeface="Outfit" pitchFamily="34" charset="-122"/>
                <a:cs typeface="Outfit" pitchFamily="34" charset="-120"/>
              </a:rPr>
              <a:t>The Psychology of Virtual Existence</a:t>
            </a:r>
            <a:endParaRPr lang="en-US" sz="1200" dirty="0"/>
          </a:p>
        </p:txBody>
      </p:sp>
      <p:sp>
        <p:nvSpPr>
          <p:cNvPr id="20" name="Text 18"/>
          <p:cNvSpPr/>
          <p:nvPr/>
        </p:nvSpPr>
        <p:spPr>
          <a:xfrm>
            <a:off x="3749040" y="3291840"/>
            <a:ext cx="640080" cy="360045"/>
          </a:xfrm>
          <a:prstGeom prst="rect">
            <a:avLst/>
          </a:prstGeom>
          <a:noFill/>
          <a:ln/>
        </p:spPr>
        <p:txBody>
          <a:bodyPr wrap="square" rtlCol="0" anchor="ctr"/>
          <a:lstStyle/>
          <a:p>
            <a:pPr indent="0" marL="0">
              <a:buNone/>
            </a:pPr>
            <a:r>
              <a:rPr lang="en-US" sz="1200" dirty="0">
                <a:solidFill>
                  <a:srgbClr val="000000"/>
                </a:solidFill>
                <a:latin typeface="Outfit" pitchFamily="34" charset="0"/>
                <a:ea typeface="Outfit" pitchFamily="34" charset="-122"/>
                <a:cs typeface="Outfit" pitchFamily="34" charset="-120"/>
              </a:rPr>
              <a:t>09</a:t>
            </a:r>
            <a:endParaRPr lang="en-US" sz="1200" dirty="0"/>
          </a:p>
        </p:txBody>
      </p:sp>
      <p:sp>
        <p:nvSpPr>
          <p:cNvPr id="21" name="Text 19"/>
          <p:cNvSpPr/>
          <p:nvPr/>
        </p:nvSpPr>
        <p:spPr>
          <a:xfrm>
            <a:off x="4206240" y="3291840"/>
            <a:ext cx="4114800" cy="360045"/>
          </a:xfrm>
          <a:prstGeom prst="rect">
            <a:avLst/>
          </a:prstGeom>
          <a:noFill/>
          <a:ln/>
        </p:spPr>
        <p:txBody>
          <a:bodyPr wrap="square" rtlCol="0" anchor="ctr"/>
          <a:lstStyle/>
          <a:p>
            <a:pPr indent="0" marL="0">
              <a:buNone/>
            </a:pPr>
            <a:r>
              <a:rPr lang="en-US" sz="1200" dirty="0">
                <a:solidFill>
                  <a:srgbClr val="000000"/>
                </a:solidFill>
                <a:latin typeface="Outfit" pitchFamily="34" charset="0"/>
                <a:ea typeface="Outfit" pitchFamily="34" charset="-122"/>
                <a:cs typeface="Outfit" pitchFamily="34" charset="-120"/>
              </a:rPr>
              <a:t>Legal and Ethical Frontiers</a:t>
            </a:r>
            <a:endParaRPr lang="en-US" sz="1200" dirty="0"/>
          </a:p>
        </p:txBody>
      </p:sp>
      <p:sp>
        <p:nvSpPr>
          <p:cNvPr id="22" name="Text 20"/>
          <p:cNvSpPr/>
          <p:nvPr/>
        </p:nvSpPr>
        <p:spPr>
          <a:xfrm>
            <a:off x="3749040" y="3657600"/>
            <a:ext cx="640080" cy="360045"/>
          </a:xfrm>
          <a:prstGeom prst="rect">
            <a:avLst/>
          </a:prstGeom>
          <a:noFill/>
          <a:ln/>
        </p:spPr>
        <p:txBody>
          <a:bodyPr wrap="square" rtlCol="0" anchor="ctr"/>
          <a:lstStyle/>
          <a:p>
            <a:pPr indent="0" marL="0">
              <a:buNone/>
            </a:pPr>
            <a:r>
              <a:rPr lang="en-US" sz="1200" dirty="0">
                <a:solidFill>
                  <a:srgbClr val="000000"/>
                </a:solidFill>
                <a:latin typeface="Outfit" pitchFamily="34" charset="0"/>
                <a:ea typeface="Outfit" pitchFamily="34" charset="-122"/>
                <a:cs typeface="Outfit" pitchFamily="34" charset="-120"/>
              </a:rPr>
              <a:t>10</a:t>
            </a:r>
            <a:endParaRPr lang="en-US" sz="1200" dirty="0"/>
          </a:p>
        </p:txBody>
      </p:sp>
      <p:sp>
        <p:nvSpPr>
          <p:cNvPr id="23" name="Text 21"/>
          <p:cNvSpPr/>
          <p:nvPr/>
        </p:nvSpPr>
        <p:spPr>
          <a:xfrm>
            <a:off x="4206240" y="3657600"/>
            <a:ext cx="4114800" cy="360045"/>
          </a:xfrm>
          <a:prstGeom prst="rect">
            <a:avLst/>
          </a:prstGeom>
          <a:noFill/>
          <a:ln/>
        </p:spPr>
        <p:txBody>
          <a:bodyPr wrap="square" rtlCol="0" anchor="ctr"/>
          <a:lstStyle/>
          <a:p>
            <a:pPr indent="0" marL="0">
              <a:buNone/>
            </a:pPr>
            <a:r>
              <a:rPr lang="en-US" sz="1200" dirty="0">
                <a:solidFill>
                  <a:srgbClr val="000000"/>
                </a:solidFill>
                <a:latin typeface="Outfit" pitchFamily="34" charset="0"/>
                <a:ea typeface="Outfit" pitchFamily="34" charset="-122"/>
                <a:cs typeface="Outfit" pitchFamily="34" charset="-120"/>
              </a:rPr>
              <a:t>Thank You</a:t>
            </a:r>
            <a:endParaRPr lang="en-US" sz="1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 3">
    <p:spTree>
      <p:nvGrpSpPr>
        <p:cNvPr id="1" name=""/>
        <p:cNvGrpSpPr/>
        <p:nvPr/>
      </p:nvGrpSpPr>
      <p:grpSpPr>
        <a:xfrm>
          <a:off x="0" y="0"/>
          <a:ext cx="0" cy="0"/>
          <a:chOff x="0" y="0"/>
          <a:chExt cx="0" cy="0"/>
        </a:xfrm>
      </p:grpSpPr>
      <p:sp>
        <p:nvSpPr>
          <p:cNvPr id="2" name="Shape 0"/>
          <p:cNvSpPr/>
          <p:nvPr/>
        </p:nvSpPr>
        <p:spPr>
          <a:xfrm>
            <a:off x="731520" y="411480"/>
            <a:ext cx="64008" cy="1285875"/>
          </a:xfrm>
          <a:prstGeom prst="rect">
            <a:avLst/>
          </a:prstGeom>
          <a:solidFill>
            <a:srgbClr val="FFD600"/>
          </a:solidFill>
          <a:ln w="12700">
            <a:solidFill>
              <a:srgbClr val="FFD600"/>
            </a:solidFill>
            <a:prstDash val="solid"/>
          </a:ln>
        </p:spPr>
      </p:sp>
      <p:sp>
        <p:nvSpPr>
          <p:cNvPr id="3" name="Shape 1"/>
          <p:cNvSpPr/>
          <p:nvPr/>
        </p:nvSpPr>
        <p:spPr>
          <a:xfrm>
            <a:off x="1280160" y="0"/>
            <a:ext cx="457200" cy="365760"/>
          </a:xfrm>
          <a:prstGeom prst="rect">
            <a:avLst/>
          </a:prstGeom>
          <a:solidFill>
            <a:srgbClr val="1A6847"/>
          </a:solidFill>
          <a:ln w="12700">
            <a:solidFill>
              <a:srgbClr val="1A6847"/>
            </a:solidFill>
            <a:prstDash val="solid"/>
          </a:ln>
        </p:spPr>
      </p:sp>
      <p:sp>
        <p:nvSpPr>
          <p:cNvPr id="4" name="Text 2"/>
          <p:cNvSpPr/>
          <p:nvPr/>
        </p:nvSpPr>
        <p:spPr>
          <a:xfrm>
            <a:off x="1280160" y="0"/>
            <a:ext cx="457200" cy="365760"/>
          </a:xfrm>
          <a:prstGeom prst="rect">
            <a:avLst/>
          </a:prstGeom>
          <a:noFill/>
          <a:ln/>
        </p:spPr>
        <p:txBody>
          <a:bodyPr wrap="square" rtlCol="0" anchor="t"/>
          <a:lstStyle/>
          <a:p>
            <a:pPr algn="ctr" indent="0" marL="0">
              <a:buNone/>
            </a:pPr>
            <a:r>
              <a:rPr lang="en-US" sz="1600" b="1" dirty="0">
                <a:solidFill>
                  <a:srgbClr val="FFD600"/>
                </a:solidFill>
                <a:latin typeface="Outfit" pitchFamily="34" charset="0"/>
                <a:ea typeface="Outfit" pitchFamily="34" charset="-122"/>
                <a:cs typeface="Outfit" pitchFamily="34" charset="-120"/>
              </a:rPr>
              <a:t>1</a:t>
            </a:r>
            <a:endParaRPr lang="en-US" sz="1600" dirty="0"/>
          </a:p>
        </p:txBody>
      </p:sp>
      <p:sp>
        <p:nvSpPr>
          <p:cNvPr id="5" name="Text 3"/>
          <p:cNvSpPr/>
          <p:nvPr/>
        </p:nvSpPr>
        <p:spPr>
          <a:xfrm>
            <a:off x="1188720" y="925830"/>
            <a:ext cx="7315200" cy="514350"/>
          </a:xfrm>
          <a:prstGeom prst="rect">
            <a:avLst/>
          </a:prstGeom>
          <a:noFill/>
          <a:ln/>
        </p:spPr>
        <p:txBody>
          <a:bodyPr wrap="square" rtlCol="0" anchor="ctr"/>
          <a:lstStyle/>
          <a:p>
            <a:pPr indent="0" marL="0">
              <a:buNone/>
            </a:pPr>
            <a:r>
              <a:rPr lang="en-US" sz="2800" b="1" dirty="0">
                <a:solidFill>
                  <a:srgbClr val="1A6847"/>
                </a:solidFill>
                <a:latin typeface="Outfit" pitchFamily="34" charset="0"/>
                <a:ea typeface="Outfit" pitchFamily="34" charset="-122"/>
                <a:cs typeface="Outfit" pitchFamily="34" charset="-120"/>
              </a:rPr>
              <a:t>Beyond Reality: The Metaverse Beckons</a:t>
            </a:r>
            <a:endParaRPr lang="en-US" sz="2800" dirty="0"/>
          </a:p>
        </p:txBody>
      </p:sp>
      <p:sp>
        <p:nvSpPr>
          <p:cNvPr id="6" name="Text 4"/>
          <p:cNvSpPr/>
          <p:nvPr/>
        </p:nvSpPr>
        <p:spPr>
          <a:xfrm>
            <a:off x="1207008" y="1543050"/>
            <a:ext cx="7315200" cy="3343275"/>
          </a:xfrm>
          <a:prstGeom prst="rect">
            <a:avLst/>
          </a:prstGeom>
          <a:noFill/>
          <a:ln/>
        </p:spPr>
        <p:txBody>
          <a:bodyPr wrap="square" rtlCol="0" anchor="t"/>
          <a:lstStyle/>
          <a:p>
            <a:pPr algn="just" marL="342900" indent="-342900">
              <a:lnSpc>
                <a:spcPts val="2000"/>
              </a:lnSpc>
              <a:buSzPct val="100000"/>
              <a:buChar char="•"/>
            </a:pPr>
            <a:r>
              <a:rPr lang="en-US" sz="1200" dirty="0">
                <a:solidFill>
                  <a:srgbClr val="000000"/>
                </a:solidFill>
                <a:latin typeface="Outfit" pitchFamily="34" charset="0"/>
                <a:ea typeface="Outfit" pitchFamily="34" charset="-122"/>
                <a:cs typeface="Outfit" pitchFamily="34" charset="-120"/>
              </a:rPr>
              <a:t>Meta is placing a significant bet on the metaverse. CEO Mark Zuckerberg indicated that Meta would invest $10 billion in its metaverse projects in 2021.
</a:t>
            </a:r>
            <a:pPr algn="just" indent="0" marL="0">
              <a:lnSpc>
                <a:spcPts val="2000"/>
              </a:lnSpc>
              <a:buNone/>
            </a:pPr>
            <a:r>
              <a:rPr lang="en-US" sz="1200" dirty="0">
                <a:solidFill>
                  <a:srgbClr val="000000"/>
                </a:solidFill>
                <a:latin typeface="Outfit" pitchFamily="34" charset="0"/>
                <a:ea typeface="Outfit" pitchFamily="34" charset="-122"/>
                <a:cs typeface="Outfit" pitchFamily="34" charset="-120"/>
              </a:rPr>
              <a:t>The Metaverse isn't about Facebook's relevance, Zuckerberg bets the young generation will flourish here during the next 20 years
</a:t>
            </a:r>
            <a:pPr algn="just" indent="0" marL="0">
              <a:lnSpc>
                <a:spcPts val="2000"/>
              </a:lnSpc>
              <a:buNone/>
            </a:pPr>
            <a:r>
              <a:rPr lang="en-US" sz="1200" dirty="0">
                <a:solidFill>
                  <a:srgbClr val="000000"/>
                </a:solidFill>
                <a:latin typeface="Outfit" pitchFamily="34" charset="0"/>
                <a:ea typeface="Outfit" pitchFamily="34" charset="-122"/>
                <a:cs typeface="Outfit" pitchFamily="34" charset="-120"/>
              </a:rPr>
              <a:t>Zuckerberg possesses a 'reality-distortion field' (RDF). Individuals possessed that trait saw what technology is and will be capable of doing.
</a:t>
            </a:r>
            <a:pPr algn="just" indent="0" marL="0">
              <a:lnSpc>
                <a:spcPts val="2000"/>
              </a:lnSpc>
              <a:buNone/>
            </a:pPr>
            <a:r>
              <a:rPr lang="en-US" sz="1200" dirty="0">
                <a:solidFill>
                  <a:srgbClr val="000000"/>
                </a:solidFill>
                <a:latin typeface="Outfit" pitchFamily="34" charset="0"/>
                <a:ea typeface="Outfit" pitchFamily="34" charset="-122"/>
                <a:cs typeface="Outfit" pitchFamily="34" charset="-120"/>
              </a:rPr>
              <a:t>Virtual Reality (VR) and Augmented Reality (AR) have been around for quite some time. Zuckerberg just bet that this is where the young generation will flourish during the next 20 years.
</a:t>
            </a:r>
            <a:pPr algn="just" indent="0" marL="0">
              <a:lnSpc>
                <a:spcPts val="2000"/>
              </a:lnSpc>
              <a:buNone/>
            </a:pPr>
            <a:r>
              <a:rPr lang="en-US" sz="1200" dirty="0">
                <a:solidFill>
                  <a:srgbClr val="000000"/>
                </a:solidFill>
                <a:latin typeface="Outfit" pitchFamily="34" charset="0"/>
                <a:ea typeface="Outfit" pitchFamily="34" charset="-122"/>
                <a:cs typeface="Outfit" pitchFamily="34" charset="-120"/>
              </a:rPr>
              <a:t>Philip Rosedale the original visionary of SL, suddenly announced his return in January 2022. He suddenly saw the vindication of his dream in the Metaverse’s creation.</a:t>
            </a:r>
            <a:endParaRPr lang="en-US" sz="1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 4">
    <p:spTree>
      <p:nvGrpSpPr>
        <p:cNvPr id="1" name=""/>
        <p:cNvGrpSpPr/>
        <p:nvPr/>
      </p:nvGrpSpPr>
      <p:grpSpPr>
        <a:xfrm>
          <a:off x="0" y="0"/>
          <a:ext cx="0" cy="0"/>
          <a:chOff x="0" y="0"/>
          <a:chExt cx="0" cy="0"/>
        </a:xfrm>
      </p:grpSpPr>
      <p:sp>
        <p:nvSpPr>
          <p:cNvPr id="2" name="Shape 0"/>
          <p:cNvSpPr/>
          <p:nvPr/>
        </p:nvSpPr>
        <p:spPr>
          <a:xfrm>
            <a:off x="731520" y="411480"/>
            <a:ext cx="64008" cy="1285875"/>
          </a:xfrm>
          <a:prstGeom prst="rect">
            <a:avLst/>
          </a:prstGeom>
          <a:solidFill>
            <a:srgbClr val="FFD600"/>
          </a:solidFill>
          <a:ln w="12700">
            <a:solidFill>
              <a:srgbClr val="FFD600"/>
            </a:solidFill>
            <a:prstDash val="solid"/>
          </a:ln>
        </p:spPr>
      </p:sp>
      <p:sp>
        <p:nvSpPr>
          <p:cNvPr id="3" name="Shape 1"/>
          <p:cNvSpPr/>
          <p:nvPr/>
        </p:nvSpPr>
        <p:spPr>
          <a:xfrm>
            <a:off x="1280160" y="0"/>
            <a:ext cx="457200" cy="365760"/>
          </a:xfrm>
          <a:prstGeom prst="rect">
            <a:avLst/>
          </a:prstGeom>
          <a:solidFill>
            <a:srgbClr val="1A6847"/>
          </a:solidFill>
          <a:ln w="12700">
            <a:solidFill>
              <a:srgbClr val="1A6847"/>
            </a:solidFill>
            <a:prstDash val="solid"/>
          </a:ln>
        </p:spPr>
      </p:sp>
      <p:sp>
        <p:nvSpPr>
          <p:cNvPr id="4" name="Text 2"/>
          <p:cNvSpPr/>
          <p:nvPr/>
        </p:nvSpPr>
        <p:spPr>
          <a:xfrm>
            <a:off x="1280160" y="0"/>
            <a:ext cx="457200" cy="365760"/>
          </a:xfrm>
          <a:prstGeom prst="rect">
            <a:avLst/>
          </a:prstGeom>
          <a:noFill/>
          <a:ln/>
        </p:spPr>
        <p:txBody>
          <a:bodyPr wrap="square" rtlCol="0" anchor="t"/>
          <a:lstStyle/>
          <a:p>
            <a:pPr algn="ctr" indent="0" marL="0">
              <a:buNone/>
            </a:pPr>
            <a:r>
              <a:rPr lang="en-US" sz="1600" b="1" dirty="0">
                <a:solidFill>
                  <a:srgbClr val="FFD600"/>
                </a:solidFill>
                <a:latin typeface="Outfit" pitchFamily="34" charset="0"/>
                <a:ea typeface="Outfit" pitchFamily="34" charset="-122"/>
                <a:cs typeface="Outfit" pitchFamily="34" charset="-120"/>
              </a:rPr>
              <a:t>2</a:t>
            </a:r>
            <a:endParaRPr lang="en-US" sz="1600" dirty="0"/>
          </a:p>
        </p:txBody>
      </p:sp>
      <p:sp>
        <p:nvSpPr>
          <p:cNvPr id="5" name="Text 3"/>
          <p:cNvSpPr/>
          <p:nvPr/>
        </p:nvSpPr>
        <p:spPr>
          <a:xfrm>
            <a:off x="1188720" y="925830"/>
            <a:ext cx="7315200" cy="514350"/>
          </a:xfrm>
          <a:prstGeom prst="rect">
            <a:avLst/>
          </a:prstGeom>
          <a:noFill/>
          <a:ln/>
        </p:spPr>
        <p:txBody>
          <a:bodyPr wrap="square" rtlCol="0" anchor="ctr"/>
          <a:lstStyle/>
          <a:p>
            <a:pPr indent="0" marL="0">
              <a:buNone/>
            </a:pPr>
            <a:r>
              <a:rPr lang="en-US" sz="2800" b="1" dirty="0">
                <a:solidFill>
                  <a:srgbClr val="1A6847"/>
                </a:solidFill>
                <a:latin typeface="Outfit" pitchFamily="34" charset="0"/>
                <a:ea typeface="Outfit" pitchFamily="34" charset="-122"/>
                <a:cs typeface="Outfit" pitchFamily="34" charset="-120"/>
              </a:rPr>
              <a:t>VR and AR: Defining the Landscape</a:t>
            </a:r>
            <a:endParaRPr lang="en-US" sz="2800" dirty="0"/>
          </a:p>
        </p:txBody>
      </p:sp>
      <p:sp>
        <p:nvSpPr>
          <p:cNvPr id="6" name="Text 4"/>
          <p:cNvSpPr/>
          <p:nvPr/>
        </p:nvSpPr>
        <p:spPr>
          <a:xfrm>
            <a:off x="1207008" y="1543050"/>
            <a:ext cx="7315200" cy="3343275"/>
          </a:xfrm>
          <a:prstGeom prst="rect">
            <a:avLst/>
          </a:prstGeom>
          <a:noFill/>
          <a:ln/>
        </p:spPr>
        <p:txBody>
          <a:bodyPr wrap="square" rtlCol="0" anchor="t"/>
          <a:lstStyle/>
          <a:p>
            <a:pPr algn="just" marL="342900" indent="-342900">
              <a:lnSpc>
                <a:spcPts val="2000"/>
              </a:lnSpc>
              <a:buSzPct val="100000"/>
              <a:buChar char="•"/>
            </a:pPr>
            <a:r>
              <a:rPr lang="en-US" sz="1200" dirty="0">
                <a:solidFill>
                  <a:srgbClr val="000000"/>
                </a:solidFill>
                <a:latin typeface="Outfit" pitchFamily="34" charset="0"/>
                <a:ea typeface="Outfit" pitchFamily="34" charset="-122"/>
                <a:cs typeface="Outfit" pitchFamily="34" charset="-120"/>
              </a:rPr>
              <a:t>Virtual Reality and Augmented Reality are two different areas currently converging. They are part of the same theories, applications, and sciences.
</a:t>
            </a:r>
            <a:pPr algn="just" indent="0" marL="0">
              <a:lnSpc>
                <a:spcPts val="2000"/>
              </a:lnSpc>
              <a:buNone/>
            </a:pPr>
            <a:r>
              <a:rPr lang="en-US" sz="1200" dirty="0">
                <a:solidFill>
                  <a:srgbClr val="000000"/>
                </a:solidFill>
                <a:latin typeface="Outfit" pitchFamily="34" charset="0"/>
                <a:ea typeface="Outfit" pitchFamily="34" charset="-122"/>
                <a:cs typeface="Outfit" pitchFamily="34" charset="-120"/>
              </a:rPr>
              <a:t>VR concentrates on the user experience within a predefined world. RPGs allow users to build their own experience requiring interaction with the user, known as an 'avatar.'
</a:t>
            </a:r>
            <a:pPr algn="just" indent="0" marL="0">
              <a:lnSpc>
                <a:spcPts val="2000"/>
              </a:lnSpc>
              <a:buNone/>
            </a:pPr>
            <a:r>
              <a:rPr lang="en-US" sz="1200" dirty="0">
                <a:solidFill>
                  <a:srgbClr val="000000"/>
                </a:solidFill>
                <a:latin typeface="Outfit" pitchFamily="34" charset="0"/>
                <a:ea typeface="Outfit" pitchFamily="34" charset="-122"/>
                <a:cs typeface="Outfit" pitchFamily="34" charset="-120"/>
              </a:rPr>
              <a:t>AR refers to the tools we use to process a VR environment with allowances in a 3D environment. These tools may be special glasses and sound devices.
</a:t>
            </a:r>
            <a:pPr algn="just" indent="0" marL="0">
              <a:lnSpc>
                <a:spcPts val="2000"/>
              </a:lnSpc>
              <a:buNone/>
            </a:pPr>
            <a:r>
              <a:rPr lang="en-US" sz="1200" dirty="0">
                <a:solidFill>
                  <a:srgbClr val="000000"/>
                </a:solidFill>
                <a:latin typeface="Outfit" pitchFamily="34" charset="0"/>
                <a:ea typeface="Outfit" pitchFamily="34" charset="-122"/>
                <a:cs typeface="Outfit" pitchFamily="34" charset="-120"/>
              </a:rPr>
              <a:t>We do not use AR only in VR. It is utilized within our own normal reality to augment our view. The applications of AR are numerous, and in the medical and automotive industry, it is already implemented.
</a:t>
            </a:r>
            <a:pPr algn="just" indent="0" marL="0">
              <a:lnSpc>
                <a:spcPts val="2000"/>
              </a:lnSpc>
              <a:buNone/>
            </a:pPr>
            <a:r>
              <a:rPr lang="en-US" sz="1200" dirty="0">
                <a:solidFill>
                  <a:srgbClr val="000000"/>
                </a:solidFill>
                <a:latin typeface="Outfit" pitchFamily="34" charset="0"/>
                <a:ea typeface="Outfit" pitchFamily="34" charset="-122"/>
                <a:cs typeface="Outfit" pitchFamily="34" charset="-120"/>
              </a:rPr>
              <a:t>AR requires the creation of a VR so that it can operate within the parameters of that VR. VR alone needs only a computer with an excellent graphics card and connection.</a:t>
            </a:r>
            <a:endParaRPr lang="en-US" sz="1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 5">
    <p:spTree>
      <p:nvGrpSpPr>
        <p:cNvPr id="1" name=""/>
        <p:cNvGrpSpPr/>
        <p:nvPr/>
      </p:nvGrpSpPr>
      <p:grpSpPr>
        <a:xfrm>
          <a:off x="0" y="0"/>
          <a:ext cx="0" cy="0"/>
          <a:chOff x="0" y="0"/>
          <a:chExt cx="0" cy="0"/>
        </a:xfrm>
      </p:grpSpPr>
      <p:sp>
        <p:nvSpPr>
          <p:cNvPr id="2" name="Shape 0"/>
          <p:cNvSpPr/>
          <p:nvPr/>
        </p:nvSpPr>
        <p:spPr>
          <a:xfrm>
            <a:off x="731520" y="411480"/>
            <a:ext cx="64008" cy="1285875"/>
          </a:xfrm>
          <a:prstGeom prst="rect">
            <a:avLst/>
          </a:prstGeom>
          <a:solidFill>
            <a:srgbClr val="FFD600"/>
          </a:solidFill>
          <a:ln w="12700">
            <a:solidFill>
              <a:srgbClr val="FFD600"/>
            </a:solidFill>
            <a:prstDash val="solid"/>
          </a:ln>
        </p:spPr>
      </p:sp>
      <p:sp>
        <p:nvSpPr>
          <p:cNvPr id="3" name="Shape 1"/>
          <p:cNvSpPr/>
          <p:nvPr/>
        </p:nvSpPr>
        <p:spPr>
          <a:xfrm>
            <a:off x="1280160" y="0"/>
            <a:ext cx="457200" cy="365760"/>
          </a:xfrm>
          <a:prstGeom prst="rect">
            <a:avLst/>
          </a:prstGeom>
          <a:solidFill>
            <a:srgbClr val="1A6847"/>
          </a:solidFill>
          <a:ln w="12700">
            <a:solidFill>
              <a:srgbClr val="1A6847"/>
            </a:solidFill>
            <a:prstDash val="solid"/>
          </a:ln>
        </p:spPr>
      </p:sp>
      <p:sp>
        <p:nvSpPr>
          <p:cNvPr id="4" name="Text 2"/>
          <p:cNvSpPr/>
          <p:nvPr/>
        </p:nvSpPr>
        <p:spPr>
          <a:xfrm>
            <a:off x="1280160" y="0"/>
            <a:ext cx="457200" cy="365760"/>
          </a:xfrm>
          <a:prstGeom prst="rect">
            <a:avLst/>
          </a:prstGeom>
          <a:noFill/>
          <a:ln/>
        </p:spPr>
        <p:txBody>
          <a:bodyPr wrap="square" rtlCol="0" anchor="t"/>
          <a:lstStyle/>
          <a:p>
            <a:pPr algn="ctr" indent="0" marL="0">
              <a:buNone/>
            </a:pPr>
            <a:r>
              <a:rPr lang="en-US" sz="1600" b="1" dirty="0">
                <a:solidFill>
                  <a:srgbClr val="FFD600"/>
                </a:solidFill>
                <a:latin typeface="Outfit" pitchFamily="34" charset="0"/>
                <a:ea typeface="Outfit" pitchFamily="34" charset="-122"/>
                <a:cs typeface="Outfit" pitchFamily="34" charset="-120"/>
              </a:rPr>
              <a:t>3</a:t>
            </a:r>
            <a:endParaRPr lang="en-US" sz="1600" dirty="0"/>
          </a:p>
        </p:txBody>
      </p:sp>
      <p:sp>
        <p:nvSpPr>
          <p:cNvPr id="5" name="Text 3"/>
          <p:cNvSpPr/>
          <p:nvPr/>
        </p:nvSpPr>
        <p:spPr>
          <a:xfrm>
            <a:off x="1188720" y="925830"/>
            <a:ext cx="7315200" cy="514350"/>
          </a:xfrm>
          <a:prstGeom prst="rect">
            <a:avLst/>
          </a:prstGeom>
          <a:noFill/>
          <a:ln/>
        </p:spPr>
        <p:txBody>
          <a:bodyPr wrap="square" rtlCol="0" anchor="ctr"/>
          <a:lstStyle/>
          <a:p>
            <a:pPr indent="0" marL="0">
              <a:buNone/>
            </a:pPr>
            <a:r>
              <a:rPr lang="en-US" sz="2800" b="1" dirty="0">
                <a:solidFill>
                  <a:srgbClr val="1A6847"/>
                </a:solidFill>
                <a:latin typeface="Outfit" pitchFamily="34" charset="0"/>
                <a:ea typeface="Outfit" pitchFamily="34" charset="-122"/>
                <a:cs typeface="Outfit" pitchFamily="34" charset="-120"/>
              </a:rPr>
              <a:t>The Rise of Virtual Intelligence</a:t>
            </a:r>
            <a:endParaRPr lang="en-US" sz="2800" dirty="0"/>
          </a:p>
        </p:txBody>
      </p:sp>
      <p:sp>
        <p:nvSpPr>
          <p:cNvPr id="6" name="Text 4"/>
          <p:cNvSpPr/>
          <p:nvPr/>
        </p:nvSpPr>
        <p:spPr>
          <a:xfrm>
            <a:off x="1207008" y="1543050"/>
            <a:ext cx="7315200" cy="3343275"/>
          </a:xfrm>
          <a:prstGeom prst="rect">
            <a:avLst/>
          </a:prstGeom>
          <a:noFill/>
          <a:ln/>
        </p:spPr>
        <p:txBody>
          <a:bodyPr wrap="square" rtlCol="0" anchor="t"/>
          <a:lstStyle/>
          <a:p>
            <a:pPr algn="just" marL="342900" indent="-342900">
              <a:lnSpc>
                <a:spcPts val="2000"/>
              </a:lnSpc>
              <a:buSzPct val="100000"/>
              <a:buChar char="•"/>
            </a:pPr>
            <a:r>
              <a:rPr lang="en-US" sz="1200" dirty="0">
                <a:solidFill>
                  <a:srgbClr val="000000"/>
                </a:solidFill>
                <a:latin typeface="Outfit" pitchFamily="34" charset="0"/>
                <a:ea typeface="Outfit" pitchFamily="34" charset="-122"/>
                <a:cs typeface="Outfit" pitchFamily="34" charset="-120"/>
              </a:rPr>
              <a:t>There is a programming language open to developers, they can apply programming to virtual objects causing them to work in diverse ways.
</a:t>
            </a:r>
            <a:pPr algn="just" indent="0" marL="0">
              <a:lnSpc>
                <a:spcPts val="2000"/>
              </a:lnSpc>
              <a:buNone/>
            </a:pPr>
            <a:r>
              <a:rPr lang="en-US" sz="1200" dirty="0">
                <a:solidFill>
                  <a:srgbClr val="000000"/>
                </a:solidFill>
                <a:latin typeface="Outfit" pitchFamily="34" charset="0"/>
                <a:ea typeface="Outfit" pitchFamily="34" charset="-122"/>
                <a:cs typeface="Outfit" pitchFamily="34" charset="-120"/>
              </a:rPr>
              <a:t>Data can leave and return to the system, it also opens up the door for AI algorithms to be run upon collected avatar data on the server end.
</a:t>
            </a:r>
            <a:pPr algn="just" indent="0" marL="0">
              <a:lnSpc>
                <a:spcPts val="2000"/>
              </a:lnSpc>
              <a:buNone/>
            </a:pPr>
            <a:r>
              <a:rPr lang="en-US" sz="1200" dirty="0">
                <a:solidFill>
                  <a:srgbClr val="000000"/>
                </a:solidFill>
                <a:latin typeface="Outfit" pitchFamily="34" charset="0"/>
                <a:ea typeface="Outfit" pitchFamily="34" charset="-122"/>
                <a:cs typeface="Outfit" pitchFamily="34" charset="-120"/>
              </a:rPr>
              <a:t>Avatars will soon experience the same type of individual tagging and advertisements that their real identities already have on the Web.
</a:t>
            </a:r>
            <a:pPr algn="just" indent="0" marL="0">
              <a:lnSpc>
                <a:spcPts val="2000"/>
              </a:lnSpc>
              <a:buNone/>
            </a:pPr>
            <a:r>
              <a:rPr lang="en-US" sz="1200" dirty="0">
                <a:solidFill>
                  <a:srgbClr val="000000"/>
                </a:solidFill>
                <a:latin typeface="Outfit" pitchFamily="34" charset="0"/>
                <a:ea typeface="Outfit" pitchFamily="34" charset="-122"/>
                <a:cs typeface="Outfit" pitchFamily="34" charset="-120"/>
              </a:rPr>
              <a:t>One real person can have many virtual personas each acting differently. In VR &amp; AR, the world of AI will face incredible challenges.
</a:t>
            </a:r>
            <a:pPr algn="just" indent="0" marL="0">
              <a:lnSpc>
                <a:spcPts val="2000"/>
              </a:lnSpc>
              <a:buNone/>
            </a:pPr>
            <a:r>
              <a:rPr lang="en-US" sz="1200" dirty="0">
                <a:solidFill>
                  <a:srgbClr val="000000"/>
                </a:solidFill>
                <a:latin typeface="Outfit" pitchFamily="34" charset="0"/>
                <a:ea typeface="Outfit" pitchFamily="34" charset="-122"/>
                <a:cs typeface="Outfit" pitchFamily="34" charset="-120"/>
              </a:rPr>
              <a:t>Coupling AI with Avatar behavior is crucial for the system to grow. Companies operating within the Metaverse will be built upon this foundation.</a:t>
            </a:r>
            <a:endParaRPr lang="en-US" sz="1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Slide 6">
    <p:spTree>
      <p:nvGrpSpPr>
        <p:cNvPr id="1" name=""/>
        <p:cNvGrpSpPr/>
        <p:nvPr/>
      </p:nvGrpSpPr>
      <p:grpSpPr>
        <a:xfrm>
          <a:off x="0" y="0"/>
          <a:ext cx="0" cy="0"/>
          <a:chOff x="0" y="0"/>
          <a:chExt cx="0" cy="0"/>
        </a:xfrm>
      </p:grpSpPr>
      <p:sp>
        <p:nvSpPr>
          <p:cNvPr id="2" name="Shape 0"/>
          <p:cNvSpPr/>
          <p:nvPr/>
        </p:nvSpPr>
        <p:spPr>
          <a:xfrm>
            <a:off x="731520" y="411480"/>
            <a:ext cx="64008" cy="1285875"/>
          </a:xfrm>
          <a:prstGeom prst="rect">
            <a:avLst/>
          </a:prstGeom>
          <a:solidFill>
            <a:srgbClr val="FFD600"/>
          </a:solidFill>
          <a:ln w="12700">
            <a:solidFill>
              <a:srgbClr val="FFD600"/>
            </a:solidFill>
            <a:prstDash val="solid"/>
          </a:ln>
        </p:spPr>
      </p:sp>
      <p:sp>
        <p:nvSpPr>
          <p:cNvPr id="3" name="Shape 1"/>
          <p:cNvSpPr/>
          <p:nvPr/>
        </p:nvSpPr>
        <p:spPr>
          <a:xfrm>
            <a:off x="1280160" y="0"/>
            <a:ext cx="457200" cy="365760"/>
          </a:xfrm>
          <a:prstGeom prst="rect">
            <a:avLst/>
          </a:prstGeom>
          <a:solidFill>
            <a:srgbClr val="1A6847"/>
          </a:solidFill>
          <a:ln w="12700">
            <a:solidFill>
              <a:srgbClr val="1A6847"/>
            </a:solidFill>
            <a:prstDash val="solid"/>
          </a:ln>
        </p:spPr>
      </p:sp>
      <p:sp>
        <p:nvSpPr>
          <p:cNvPr id="4" name="Text 2"/>
          <p:cNvSpPr/>
          <p:nvPr/>
        </p:nvSpPr>
        <p:spPr>
          <a:xfrm>
            <a:off x="1280160" y="0"/>
            <a:ext cx="457200" cy="365760"/>
          </a:xfrm>
          <a:prstGeom prst="rect">
            <a:avLst/>
          </a:prstGeom>
          <a:noFill/>
          <a:ln/>
        </p:spPr>
        <p:txBody>
          <a:bodyPr wrap="square" rtlCol="0" anchor="t"/>
          <a:lstStyle/>
          <a:p>
            <a:pPr algn="ctr" indent="0" marL="0">
              <a:buNone/>
            </a:pPr>
            <a:r>
              <a:rPr lang="en-US" sz="1600" b="1" dirty="0">
                <a:solidFill>
                  <a:srgbClr val="FFD600"/>
                </a:solidFill>
                <a:latin typeface="Outfit" pitchFamily="34" charset="0"/>
                <a:ea typeface="Outfit" pitchFamily="34" charset="-122"/>
                <a:cs typeface="Outfit" pitchFamily="34" charset="-120"/>
              </a:rPr>
              <a:t>4</a:t>
            </a:r>
            <a:endParaRPr lang="en-US" sz="1600" dirty="0"/>
          </a:p>
        </p:txBody>
      </p:sp>
      <p:sp>
        <p:nvSpPr>
          <p:cNvPr id="5" name="Text 3"/>
          <p:cNvSpPr/>
          <p:nvPr/>
        </p:nvSpPr>
        <p:spPr>
          <a:xfrm>
            <a:off x="1188720" y="925830"/>
            <a:ext cx="7315200" cy="514350"/>
          </a:xfrm>
          <a:prstGeom prst="rect">
            <a:avLst/>
          </a:prstGeom>
          <a:noFill/>
          <a:ln/>
        </p:spPr>
        <p:txBody>
          <a:bodyPr wrap="square" rtlCol="0" anchor="ctr"/>
          <a:lstStyle/>
          <a:p>
            <a:pPr indent="0" marL="0">
              <a:buNone/>
            </a:pPr>
            <a:r>
              <a:rPr lang="en-US" sz="2800" b="1" dirty="0">
                <a:solidFill>
                  <a:srgbClr val="1A6847"/>
                </a:solidFill>
                <a:latin typeface="Outfit" pitchFamily="34" charset="0"/>
                <a:ea typeface="Outfit" pitchFamily="34" charset="-122"/>
                <a:cs typeface="Outfit" pitchFamily="34" charset="-120"/>
              </a:rPr>
              <a:t>Data in the Metaverse: A New Paradigm</a:t>
            </a:r>
            <a:endParaRPr lang="en-US" sz="2800" dirty="0"/>
          </a:p>
        </p:txBody>
      </p:sp>
      <p:sp>
        <p:nvSpPr>
          <p:cNvPr id="6" name="Text 4"/>
          <p:cNvSpPr/>
          <p:nvPr/>
        </p:nvSpPr>
        <p:spPr>
          <a:xfrm>
            <a:off x="1207008" y="1543050"/>
            <a:ext cx="7315200" cy="3343275"/>
          </a:xfrm>
          <a:prstGeom prst="rect">
            <a:avLst/>
          </a:prstGeom>
          <a:noFill/>
          <a:ln/>
        </p:spPr>
        <p:txBody>
          <a:bodyPr wrap="square" rtlCol="0" anchor="t"/>
          <a:lstStyle/>
          <a:p>
            <a:pPr algn="just" marL="342900" indent="-342900">
              <a:lnSpc>
                <a:spcPts val="2000"/>
              </a:lnSpc>
              <a:buSzPct val="100000"/>
              <a:buChar char="•"/>
            </a:pPr>
            <a:r>
              <a:rPr lang="en-US" sz="1200" dirty="0">
                <a:solidFill>
                  <a:srgbClr val="000000"/>
                </a:solidFill>
                <a:latin typeface="Outfit" pitchFamily="34" charset="0"/>
                <a:ea typeface="Outfit" pitchFamily="34" charset="-122"/>
                <a:cs typeface="Outfit" pitchFamily="34" charset="-120"/>
              </a:rPr>
              <a:t>The data collected on what an avatar does, likes, and dislikes will point to a 'real person.' The very idea of RPG and Metaverse is that there is an alter-ego wholly separated from the actual individual.
</a:t>
            </a:r>
            <a:pPr algn="just" indent="0" marL="0">
              <a:lnSpc>
                <a:spcPts val="2000"/>
              </a:lnSpc>
              <a:buNone/>
            </a:pPr>
            <a:r>
              <a:rPr lang="en-US" sz="1200" dirty="0">
                <a:solidFill>
                  <a:srgbClr val="000000"/>
                </a:solidFill>
                <a:latin typeface="Outfit" pitchFamily="34" charset="0"/>
                <a:ea typeface="Outfit" pitchFamily="34" charset="-122"/>
                <a:cs typeface="Outfit" pitchFamily="34" charset="-120"/>
              </a:rPr>
              <a:t>In most cases, the actual user will want to remain anonymous behind that alter-ego, especially in RPGs. Predictive analytics becomes a whole other science here.
</a:t>
            </a:r>
            <a:pPr algn="just" indent="0" marL="0">
              <a:lnSpc>
                <a:spcPts val="2000"/>
              </a:lnSpc>
              <a:buNone/>
            </a:pPr>
            <a:r>
              <a:rPr lang="en-US" sz="1200" dirty="0">
                <a:solidFill>
                  <a:srgbClr val="000000"/>
                </a:solidFill>
                <a:latin typeface="Outfit" pitchFamily="34" charset="0"/>
                <a:ea typeface="Outfit" pitchFamily="34" charset="-122"/>
                <a:cs typeface="Outfit" pitchFamily="34" charset="-120"/>
              </a:rPr>
              <a:t>The data collected will be from virtual people within a virtual universe. Strict laws will be legislated on connecting a virtual user to the physical counterpart. 
</a:t>
            </a:r>
            <a:pPr algn="just" indent="0" marL="0">
              <a:lnSpc>
                <a:spcPts val="2000"/>
              </a:lnSpc>
              <a:buNone/>
            </a:pPr>
            <a:r>
              <a:rPr lang="en-US" sz="1200" dirty="0">
                <a:solidFill>
                  <a:srgbClr val="000000"/>
                </a:solidFill>
                <a:latin typeface="Outfit" pitchFamily="34" charset="0"/>
                <a:ea typeface="Outfit" pitchFamily="34" charset="-122"/>
                <a:cs typeface="Outfit" pitchFamily="34" charset="-120"/>
              </a:rPr>
              <a:t>This will create 'split personalities' in the data world. Data lakes, data integrity, and bias are all affected here.
</a:t>
            </a:r>
            <a:pPr algn="just" indent="0" marL="0">
              <a:lnSpc>
                <a:spcPts val="2000"/>
              </a:lnSpc>
              <a:buNone/>
            </a:pPr>
            <a:r>
              <a:rPr lang="en-US" sz="1200" dirty="0">
                <a:solidFill>
                  <a:srgbClr val="000000"/>
                </a:solidFill>
                <a:latin typeface="Outfit" pitchFamily="34" charset="0"/>
                <a:ea typeface="Outfit" pitchFamily="34" charset="-122"/>
                <a:cs typeface="Outfit" pitchFamily="34" charset="-120"/>
              </a:rPr>
              <a:t>There is the traditional security of the technological systems involved. The second mode of security results from keeping the 'virtual user' secure from the 'physical user.'</a:t>
            </a:r>
            <a:endParaRPr lang="en-US" sz="1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Slide 7">
    <p:spTree>
      <p:nvGrpSpPr>
        <p:cNvPr id="1" name=""/>
        <p:cNvGrpSpPr/>
        <p:nvPr/>
      </p:nvGrpSpPr>
      <p:grpSpPr>
        <a:xfrm>
          <a:off x="0" y="0"/>
          <a:ext cx="0" cy="0"/>
          <a:chOff x="0" y="0"/>
          <a:chExt cx="0" cy="0"/>
        </a:xfrm>
      </p:grpSpPr>
      <p:sp>
        <p:nvSpPr>
          <p:cNvPr id="2" name="Shape 0"/>
          <p:cNvSpPr/>
          <p:nvPr/>
        </p:nvSpPr>
        <p:spPr>
          <a:xfrm>
            <a:off x="731520" y="411480"/>
            <a:ext cx="64008" cy="1285875"/>
          </a:xfrm>
          <a:prstGeom prst="rect">
            <a:avLst/>
          </a:prstGeom>
          <a:solidFill>
            <a:srgbClr val="FFD600"/>
          </a:solidFill>
          <a:ln w="12700">
            <a:solidFill>
              <a:srgbClr val="FFD600"/>
            </a:solidFill>
            <a:prstDash val="solid"/>
          </a:ln>
        </p:spPr>
      </p:sp>
      <p:sp>
        <p:nvSpPr>
          <p:cNvPr id="3" name="Shape 1"/>
          <p:cNvSpPr/>
          <p:nvPr/>
        </p:nvSpPr>
        <p:spPr>
          <a:xfrm>
            <a:off x="1280160" y="0"/>
            <a:ext cx="457200" cy="365760"/>
          </a:xfrm>
          <a:prstGeom prst="rect">
            <a:avLst/>
          </a:prstGeom>
          <a:solidFill>
            <a:srgbClr val="1A6847"/>
          </a:solidFill>
          <a:ln w="12700">
            <a:solidFill>
              <a:srgbClr val="1A6847"/>
            </a:solidFill>
            <a:prstDash val="solid"/>
          </a:ln>
        </p:spPr>
      </p:sp>
      <p:sp>
        <p:nvSpPr>
          <p:cNvPr id="4" name="Text 2"/>
          <p:cNvSpPr/>
          <p:nvPr/>
        </p:nvSpPr>
        <p:spPr>
          <a:xfrm>
            <a:off x="1280160" y="0"/>
            <a:ext cx="457200" cy="365760"/>
          </a:xfrm>
          <a:prstGeom prst="rect">
            <a:avLst/>
          </a:prstGeom>
          <a:noFill/>
          <a:ln/>
        </p:spPr>
        <p:txBody>
          <a:bodyPr wrap="square" rtlCol="0" anchor="t"/>
          <a:lstStyle/>
          <a:p>
            <a:pPr algn="ctr" indent="0" marL="0">
              <a:buNone/>
            </a:pPr>
            <a:r>
              <a:rPr lang="en-US" sz="1600" b="1" dirty="0">
                <a:solidFill>
                  <a:srgbClr val="FFD600"/>
                </a:solidFill>
                <a:latin typeface="Outfit" pitchFamily="34" charset="0"/>
                <a:ea typeface="Outfit" pitchFamily="34" charset="-122"/>
                <a:cs typeface="Outfit" pitchFamily="34" charset="-120"/>
              </a:rPr>
              <a:t>5</a:t>
            </a:r>
            <a:endParaRPr lang="en-US" sz="1600" dirty="0"/>
          </a:p>
        </p:txBody>
      </p:sp>
      <p:sp>
        <p:nvSpPr>
          <p:cNvPr id="5" name="Text 3"/>
          <p:cNvSpPr/>
          <p:nvPr/>
        </p:nvSpPr>
        <p:spPr>
          <a:xfrm>
            <a:off x="1188720" y="925830"/>
            <a:ext cx="7315200" cy="514350"/>
          </a:xfrm>
          <a:prstGeom prst="rect">
            <a:avLst/>
          </a:prstGeom>
          <a:noFill/>
          <a:ln/>
        </p:spPr>
        <p:txBody>
          <a:bodyPr wrap="square" rtlCol="0" anchor="ctr"/>
          <a:lstStyle/>
          <a:p>
            <a:pPr indent="0" marL="0">
              <a:buNone/>
            </a:pPr>
            <a:r>
              <a:rPr lang="en-US" sz="2800" b="1" dirty="0">
                <a:solidFill>
                  <a:srgbClr val="1A6847"/>
                </a:solidFill>
                <a:latin typeface="Outfit" pitchFamily="34" charset="0"/>
                <a:ea typeface="Outfit" pitchFamily="34" charset="-122"/>
                <a:cs typeface="Outfit" pitchFamily="34" charset="-120"/>
              </a:rPr>
              <a:t>Finance and the Metaverse Economy</a:t>
            </a:r>
            <a:endParaRPr lang="en-US" sz="2800" dirty="0"/>
          </a:p>
        </p:txBody>
      </p:sp>
      <p:sp>
        <p:nvSpPr>
          <p:cNvPr id="6" name="Text 4"/>
          <p:cNvSpPr/>
          <p:nvPr/>
        </p:nvSpPr>
        <p:spPr>
          <a:xfrm>
            <a:off x="1207008" y="1543050"/>
            <a:ext cx="7315200" cy="3343275"/>
          </a:xfrm>
          <a:prstGeom prst="rect">
            <a:avLst/>
          </a:prstGeom>
          <a:noFill/>
          <a:ln/>
        </p:spPr>
        <p:txBody>
          <a:bodyPr wrap="square" rtlCol="0" anchor="t"/>
          <a:lstStyle/>
          <a:p>
            <a:pPr algn="just" marL="342900" indent="-342900">
              <a:lnSpc>
                <a:spcPts val="2000"/>
              </a:lnSpc>
              <a:buSzPct val="100000"/>
              <a:buChar char="•"/>
            </a:pPr>
            <a:r>
              <a:rPr lang="en-US" sz="1200" dirty="0">
                <a:solidFill>
                  <a:srgbClr val="000000"/>
                </a:solidFill>
                <a:latin typeface="Outfit" pitchFamily="34" charset="0"/>
                <a:ea typeface="Outfit" pitchFamily="34" charset="-122"/>
                <a:cs typeface="Outfit" pitchFamily="34" charset="-120"/>
              </a:rPr>
              <a:t>The considerable difference in the Metaverse will be the acceptance of the cryptocurrency. This may help bring Bitcoin and other currencies into the mainstream.
</a:t>
            </a:r>
            <a:pPr algn="just" indent="0" marL="0">
              <a:lnSpc>
                <a:spcPts val="2000"/>
              </a:lnSpc>
              <a:buNone/>
            </a:pPr>
            <a:r>
              <a:rPr lang="en-US" sz="1200" dirty="0">
                <a:solidFill>
                  <a:srgbClr val="000000"/>
                </a:solidFill>
                <a:latin typeface="Outfit" pitchFamily="34" charset="0"/>
                <a:ea typeface="Outfit" pitchFamily="34" charset="-122"/>
                <a:cs typeface="Outfit" pitchFamily="34" charset="-120"/>
              </a:rPr>
              <a:t>It will also bring distributed systems on which cryptocurrencies are based into maturity. Research into spending habits and profits made is another area not to be ignored.
</a:t>
            </a:r>
            <a:pPr algn="just" indent="0" marL="0">
              <a:lnSpc>
                <a:spcPts val="2000"/>
              </a:lnSpc>
              <a:buNone/>
            </a:pPr>
            <a:r>
              <a:rPr lang="en-US" sz="1200" dirty="0">
                <a:solidFill>
                  <a:srgbClr val="000000"/>
                </a:solidFill>
                <a:latin typeface="Outfit" pitchFamily="34" charset="0"/>
                <a:ea typeface="Outfit" pitchFamily="34" charset="-122"/>
                <a:cs typeface="Outfit" pitchFamily="34" charset="-120"/>
              </a:rPr>
              <a:t>Many RPG systems such as Second Life run their own currencies based on real currencies. They even have a currency exchange market, where the price fluctuates minute by minute depending on demand.
</a:t>
            </a:r>
            <a:pPr algn="just" indent="0" marL="0">
              <a:lnSpc>
                <a:spcPts val="2000"/>
              </a:lnSpc>
              <a:buNone/>
            </a:pPr>
            <a:r>
              <a:rPr lang="en-US" sz="1200" dirty="0">
                <a:solidFill>
                  <a:srgbClr val="000000"/>
                </a:solidFill>
                <a:latin typeface="Outfit" pitchFamily="34" charset="0"/>
                <a:ea typeface="Outfit" pitchFamily="34" charset="-122"/>
                <a:cs typeface="Outfit" pitchFamily="34" charset="-120"/>
              </a:rPr>
              <a:t>When I convert real USD to Lindens, the SL currency, my receipt comes back with my SL avatar name, while my real name, the one on the credit card, never appears.
</a:t>
            </a:r>
            <a:pPr algn="just" indent="0" marL="0">
              <a:lnSpc>
                <a:spcPts val="2000"/>
              </a:lnSpc>
              <a:buNone/>
            </a:pPr>
            <a:r>
              <a:rPr lang="en-US" sz="1200" dirty="0">
                <a:solidFill>
                  <a:srgbClr val="000000"/>
                </a:solidFill>
                <a:latin typeface="Outfit" pitchFamily="34" charset="0"/>
                <a:ea typeface="Outfit" pitchFamily="34" charset="-122"/>
                <a:cs typeface="Outfit" pitchFamily="34" charset="-120"/>
              </a:rPr>
              <a:t>The natural tendency is to think of it as a cryptocurrency, which it is not, though the Metaverse may change that paradigm.</a:t>
            </a:r>
            <a:endParaRPr lang="en-US" sz="1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name="Slide 8">
    <p:spTree>
      <p:nvGrpSpPr>
        <p:cNvPr id="1" name=""/>
        <p:cNvGrpSpPr/>
        <p:nvPr/>
      </p:nvGrpSpPr>
      <p:grpSpPr>
        <a:xfrm>
          <a:off x="0" y="0"/>
          <a:ext cx="0" cy="0"/>
          <a:chOff x="0" y="0"/>
          <a:chExt cx="0" cy="0"/>
        </a:xfrm>
      </p:grpSpPr>
      <p:sp>
        <p:nvSpPr>
          <p:cNvPr id="2" name="Shape 0"/>
          <p:cNvSpPr/>
          <p:nvPr/>
        </p:nvSpPr>
        <p:spPr>
          <a:xfrm>
            <a:off x="731520" y="411480"/>
            <a:ext cx="64008" cy="1285875"/>
          </a:xfrm>
          <a:prstGeom prst="rect">
            <a:avLst/>
          </a:prstGeom>
          <a:solidFill>
            <a:srgbClr val="FFD600"/>
          </a:solidFill>
          <a:ln w="12700">
            <a:solidFill>
              <a:srgbClr val="FFD600"/>
            </a:solidFill>
            <a:prstDash val="solid"/>
          </a:ln>
        </p:spPr>
      </p:sp>
      <p:sp>
        <p:nvSpPr>
          <p:cNvPr id="3" name="Shape 1"/>
          <p:cNvSpPr/>
          <p:nvPr/>
        </p:nvSpPr>
        <p:spPr>
          <a:xfrm>
            <a:off x="1280160" y="0"/>
            <a:ext cx="457200" cy="365760"/>
          </a:xfrm>
          <a:prstGeom prst="rect">
            <a:avLst/>
          </a:prstGeom>
          <a:solidFill>
            <a:srgbClr val="1A6847"/>
          </a:solidFill>
          <a:ln w="12700">
            <a:solidFill>
              <a:srgbClr val="1A6847"/>
            </a:solidFill>
            <a:prstDash val="solid"/>
          </a:ln>
        </p:spPr>
      </p:sp>
      <p:sp>
        <p:nvSpPr>
          <p:cNvPr id="4" name="Text 2"/>
          <p:cNvSpPr/>
          <p:nvPr/>
        </p:nvSpPr>
        <p:spPr>
          <a:xfrm>
            <a:off x="1280160" y="0"/>
            <a:ext cx="457200" cy="365760"/>
          </a:xfrm>
          <a:prstGeom prst="rect">
            <a:avLst/>
          </a:prstGeom>
          <a:noFill/>
          <a:ln/>
        </p:spPr>
        <p:txBody>
          <a:bodyPr wrap="square" rtlCol="0" anchor="t"/>
          <a:lstStyle/>
          <a:p>
            <a:pPr algn="ctr" indent="0" marL="0">
              <a:buNone/>
            </a:pPr>
            <a:r>
              <a:rPr lang="en-US" sz="1600" b="1" dirty="0">
                <a:solidFill>
                  <a:srgbClr val="FFD600"/>
                </a:solidFill>
                <a:latin typeface="Outfit" pitchFamily="34" charset="0"/>
                <a:ea typeface="Outfit" pitchFamily="34" charset="-122"/>
                <a:cs typeface="Outfit" pitchFamily="34" charset="-120"/>
              </a:rPr>
              <a:t>6</a:t>
            </a:r>
            <a:endParaRPr lang="en-US" sz="1600" dirty="0"/>
          </a:p>
        </p:txBody>
      </p:sp>
      <p:sp>
        <p:nvSpPr>
          <p:cNvPr id="5" name="Text 3"/>
          <p:cNvSpPr/>
          <p:nvPr/>
        </p:nvSpPr>
        <p:spPr>
          <a:xfrm>
            <a:off x="1188720" y="925830"/>
            <a:ext cx="7315200" cy="514350"/>
          </a:xfrm>
          <a:prstGeom prst="rect">
            <a:avLst/>
          </a:prstGeom>
          <a:noFill/>
          <a:ln/>
        </p:spPr>
        <p:txBody>
          <a:bodyPr wrap="square" rtlCol="0" anchor="ctr"/>
          <a:lstStyle/>
          <a:p>
            <a:pPr indent="0" marL="0">
              <a:buNone/>
            </a:pPr>
            <a:r>
              <a:rPr lang="en-US" sz="2800" b="1" dirty="0">
                <a:solidFill>
                  <a:srgbClr val="1A6847"/>
                </a:solidFill>
                <a:latin typeface="Outfit" pitchFamily="34" charset="0"/>
                <a:ea typeface="Outfit" pitchFamily="34" charset="-122"/>
                <a:cs typeface="Outfit" pitchFamily="34" charset="-120"/>
              </a:rPr>
              <a:t>Business Unleashed: The Virtual Advantage</a:t>
            </a:r>
            <a:endParaRPr lang="en-US" sz="2800" dirty="0"/>
          </a:p>
        </p:txBody>
      </p:sp>
      <p:sp>
        <p:nvSpPr>
          <p:cNvPr id="6" name="Text 4"/>
          <p:cNvSpPr/>
          <p:nvPr/>
        </p:nvSpPr>
        <p:spPr>
          <a:xfrm>
            <a:off x="1207008" y="1543050"/>
            <a:ext cx="7315200" cy="3343275"/>
          </a:xfrm>
          <a:prstGeom prst="rect">
            <a:avLst/>
          </a:prstGeom>
          <a:noFill/>
          <a:ln/>
        </p:spPr>
        <p:txBody>
          <a:bodyPr wrap="square" rtlCol="0" anchor="t"/>
          <a:lstStyle/>
          <a:p>
            <a:pPr algn="just" marL="342900" indent="-342900">
              <a:lnSpc>
                <a:spcPts val="2000"/>
              </a:lnSpc>
              <a:buSzPct val="100000"/>
              <a:buChar char="•"/>
            </a:pPr>
            <a:r>
              <a:rPr lang="en-US" sz="1200" dirty="0">
                <a:solidFill>
                  <a:srgbClr val="000000"/>
                </a:solidFill>
                <a:latin typeface="Outfit" pitchFamily="34" charset="0"/>
                <a:ea typeface="Outfit" pitchFamily="34" charset="-122"/>
                <a:cs typeface="Outfit" pitchFamily="34" charset="-120"/>
              </a:rPr>
              <a:t>One creates a virtual product only once, and it can be delivered to ten thousand customers or a million customers. There is no 'stock' in the traditional sense, no replication of a physical product, and no need for a warehouse.
</a:t>
            </a:r>
            <a:pPr algn="just" indent="0" marL="0">
              <a:lnSpc>
                <a:spcPts val="2000"/>
              </a:lnSpc>
              <a:buNone/>
            </a:pPr>
            <a:r>
              <a:rPr lang="en-US" sz="1200" dirty="0">
                <a:solidFill>
                  <a:srgbClr val="000000"/>
                </a:solidFill>
                <a:latin typeface="Outfit" pitchFamily="34" charset="0"/>
                <a:ea typeface="Outfit" pitchFamily="34" charset="-122"/>
                <a:cs typeface="Outfit" pitchFamily="34" charset="-120"/>
              </a:rPr>
              <a:t>It is essential to wrap one’s head around this, as it becomes vital to 3rd party businesses who create items in the Metaverse.
</a:t>
            </a:r>
            <a:pPr algn="just" indent="0" marL="0">
              <a:lnSpc>
                <a:spcPts val="2000"/>
              </a:lnSpc>
              <a:buNone/>
            </a:pPr>
            <a:r>
              <a:rPr lang="en-US" sz="1200" dirty="0">
                <a:solidFill>
                  <a:srgbClr val="000000"/>
                </a:solidFill>
                <a:latin typeface="Outfit" pitchFamily="34" charset="0"/>
                <a:ea typeface="Outfit" pitchFamily="34" charset="-122"/>
                <a:cs typeface="Outfit" pitchFamily="34" charset="-120"/>
              </a:rPr>
              <a:t>Nike recently purchased a Metaverse startup that created virtual Nike sneakers based on their actual models. The data collected is precious for continued business.
</a:t>
            </a:r>
            <a:pPr algn="just" indent="0" marL="0">
              <a:lnSpc>
                <a:spcPts val="2000"/>
              </a:lnSpc>
              <a:buNone/>
            </a:pPr>
            <a:r>
              <a:rPr lang="en-US" sz="1200" dirty="0">
                <a:solidFill>
                  <a:srgbClr val="000000"/>
                </a:solidFill>
                <a:latin typeface="Outfit" pitchFamily="34" charset="0"/>
                <a:ea typeface="Outfit" pitchFamily="34" charset="-122"/>
                <a:cs typeface="Outfit" pitchFamily="34" charset="-120"/>
              </a:rPr>
              <a:t>Nikeland, which is the sporting goods brand’s micro Metaverse built in Roblox, has attracted 6.7 million people from 224 countries since its launch in November.
</a:t>
            </a:r>
            <a:pPr algn="just" indent="0" marL="0">
              <a:lnSpc>
                <a:spcPts val="2000"/>
              </a:lnSpc>
              <a:buNone/>
            </a:pPr>
            <a:r>
              <a:rPr lang="en-US" sz="1200" dirty="0">
                <a:solidFill>
                  <a:srgbClr val="000000"/>
                </a:solidFill>
                <a:latin typeface="Outfit" pitchFamily="34" charset="0"/>
                <a:ea typeface="Outfit" pitchFamily="34" charset="-122"/>
                <a:cs typeface="Outfit" pitchFamily="34" charset="-120"/>
              </a:rPr>
              <a:t>Nike Digital continues to be the fastest-growing component of its marketplace, now representing 26% of our total Nike Brand revenue.</a:t>
            </a:r>
            <a:endParaRPr lang="en-US" sz="12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name="Slide 9">
    <p:spTree>
      <p:nvGrpSpPr>
        <p:cNvPr id="1" name=""/>
        <p:cNvGrpSpPr/>
        <p:nvPr/>
      </p:nvGrpSpPr>
      <p:grpSpPr>
        <a:xfrm>
          <a:off x="0" y="0"/>
          <a:ext cx="0" cy="0"/>
          <a:chOff x="0" y="0"/>
          <a:chExt cx="0" cy="0"/>
        </a:xfrm>
      </p:grpSpPr>
      <p:sp>
        <p:nvSpPr>
          <p:cNvPr id="2" name="Shape 0"/>
          <p:cNvSpPr/>
          <p:nvPr/>
        </p:nvSpPr>
        <p:spPr>
          <a:xfrm>
            <a:off x="731520" y="411480"/>
            <a:ext cx="64008" cy="1285875"/>
          </a:xfrm>
          <a:prstGeom prst="rect">
            <a:avLst/>
          </a:prstGeom>
          <a:solidFill>
            <a:srgbClr val="FFD600"/>
          </a:solidFill>
          <a:ln w="12700">
            <a:solidFill>
              <a:srgbClr val="FFD600"/>
            </a:solidFill>
            <a:prstDash val="solid"/>
          </a:ln>
        </p:spPr>
      </p:sp>
      <p:sp>
        <p:nvSpPr>
          <p:cNvPr id="3" name="Shape 1"/>
          <p:cNvSpPr/>
          <p:nvPr/>
        </p:nvSpPr>
        <p:spPr>
          <a:xfrm>
            <a:off x="1280160" y="0"/>
            <a:ext cx="457200" cy="365760"/>
          </a:xfrm>
          <a:prstGeom prst="rect">
            <a:avLst/>
          </a:prstGeom>
          <a:solidFill>
            <a:srgbClr val="1A6847"/>
          </a:solidFill>
          <a:ln w="12700">
            <a:solidFill>
              <a:srgbClr val="1A6847"/>
            </a:solidFill>
            <a:prstDash val="solid"/>
          </a:ln>
        </p:spPr>
      </p:sp>
      <p:sp>
        <p:nvSpPr>
          <p:cNvPr id="4" name="Text 2"/>
          <p:cNvSpPr/>
          <p:nvPr/>
        </p:nvSpPr>
        <p:spPr>
          <a:xfrm>
            <a:off x="1280160" y="0"/>
            <a:ext cx="457200" cy="365760"/>
          </a:xfrm>
          <a:prstGeom prst="rect">
            <a:avLst/>
          </a:prstGeom>
          <a:noFill/>
          <a:ln/>
        </p:spPr>
        <p:txBody>
          <a:bodyPr wrap="square" rtlCol="0" anchor="t"/>
          <a:lstStyle/>
          <a:p>
            <a:pPr algn="ctr" indent="0" marL="0">
              <a:buNone/>
            </a:pPr>
            <a:r>
              <a:rPr lang="en-US" sz="1600" b="1" dirty="0">
                <a:solidFill>
                  <a:srgbClr val="FFD600"/>
                </a:solidFill>
                <a:latin typeface="Outfit" pitchFamily="34" charset="0"/>
                <a:ea typeface="Outfit" pitchFamily="34" charset="-122"/>
                <a:cs typeface="Outfit" pitchFamily="34" charset="-120"/>
              </a:rPr>
              <a:t>7</a:t>
            </a:r>
            <a:endParaRPr lang="en-US" sz="1600" dirty="0"/>
          </a:p>
        </p:txBody>
      </p:sp>
      <p:sp>
        <p:nvSpPr>
          <p:cNvPr id="5" name="Text 3"/>
          <p:cNvSpPr/>
          <p:nvPr/>
        </p:nvSpPr>
        <p:spPr>
          <a:xfrm>
            <a:off x="1188720" y="925830"/>
            <a:ext cx="7315200" cy="514350"/>
          </a:xfrm>
          <a:prstGeom prst="rect">
            <a:avLst/>
          </a:prstGeom>
          <a:noFill/>
          <a:ln/>
        </p:spPr>
        <p:txBody>
          <a:bodyPr wrap="square" rtlCol="0" anchor="ctr"/>
          <a:lstStyle/>
          <a:p>
            <a:pPr indent="0" marL="0">
              <a:buNone/>
            </a:pPr>
            <a:r>
              <a:rPr lang="en-US" sz="2800" b="1" dirty="0">
                <a:solidFill>
                  <a:srgbClr val="1A6847"/>
                </a:solidFill>
                <a:latin typeface="Outfit" pitchFamily="34" charset="0"/>
                <a:ea typeface="Outfit" pitchFamily="34" charset="-122"/>
                <a:cs typeface="Outfit" pitchFamily="34" charset="-120"/>
              </a:rPr>
              <a:t>Innovation in the Metaverse: A Playground for Creation</a:t>
            </a:r>
            <a:endParaRPr lang="en-US" sz="2800" dirty="0"/>
          </a:p>
        </p:txBody>
      </p:sp>
      <p:sp>
        <p:nvSpPr>
          <p:cNvPr id="6" name="Text 4"/>
          <p:cNvSpPr/>
          <p:nvPr/>
        </p:nvSpPr>
        <p:spPr>
          <a:xfrm>
            <a:off x="1207008" y="1543050"/>
            <a:ext cx="7315200" cy="3343275"/>
          </a:xfrm>
          <a:prstGeom prst="rect">
            <a:avLst/>
          </a:prstGeom>
          <a:noFill/>
          <a:ln/>
        </p:spPr>
        <p:txBody>
          <a:bodyPr wrap="square" rtlCol="0" anchor="t"/>
          <a:lstStyle/>
          <a:p>
            <a:pPr algn="just" marL="342900" indent="-342900">
              <a:lnSpc>
                <a:spcPts val="2000"/>
              </a:lnSpc>
              <a:buSzPct val="100000"/>
              <a:buChar char="•"/>
            </a:pPr>
            <a:r>
              <a:rPr lang="en-US" sz="1200" dirty="0">
                <a:solidFill>
                  <a:srgbClr val="000000"/>
                </a:solidFill>
                <a:latin typeface="Outfit" pitchFamily="34" charset="0"/>
                <a:ea typeface="Outfit" pitchFamily="34" charset="-122"/>
                <a:cs typeface="Outfit" pitchFamily="34" charset="-120"/>
              </a:rPr>
              <a:t>VR/AR are obvious points of innovation in their purest sense. RPG stands for “role-playing games,” and role-play can come in infinite forms leading to an endless amount of creation and innovation.
</a:t>
            </a:r>
            <a:pPr algn="just" indent="0" marL="0">
              <a:lnSpc>
                <a:spcPts val="2000"/>
              </a:lnSpc>
              <a:buNone/>
            </a:pPr>
            <a:r>
              <a:rPr lang="en-US" sz="1200" dirty="0">
                <a:solidFill>
                  <a:srgbClr val="000000"/>
                </a:solidFill>
                <a:latin typeface="Outfit" pitchFamily="34" charset="0"/>
                <a:ea typeface="Outfit" pitchFamily="34" charset="-122"/>
                <a:cs typeface="Outfit" pitchFamily="34" charset="-120"/>
              </a:rPr>
              <a:t>The user experience will become more substantial, less expensive, and more immersive. AR will truly benefit here, and this area will be full of theory, technology, and user experience.
</a:t>
            </a:r>
            <a:pPr algn="just" indent="0" marL="0">
              <a:lnSpc>
                <a:spcPts val="2000"/>
              </a:lnSpc>
              <a:buNone/>
            </a:pPr>
            <a:r>
              <a:rPr lang="en-US" sz="1200" dirty="0">
                <a:solidFill>
                  <a:srgbClr val="000000"/>
                </a:solidFill>
                <a:latin typeface="Outfit" pitchFamily="34" charset="0"/>
                <a:ea typeface="Outfit" pitchFamily="34" charset="-122"/>
                <a:cs typeface="Outfit" pitchFamily="34" charset="-120"/>
              </a:rPr>
              <a:t>Within VR/AR, disruption will become even more constant. As the technology improves, disruption.
</a:t>
            </a:r>
            <a:pPr algn="just" indent="0" marL="0">
              <a:lnSpc>
                <a:spcPts val="2000"/>
              </a:lnSpc>
              <a:buNone/>
            </a:pPr>
            <a:r>
              <a:rPr lang="en-US" sz="1200" dirty="0">
                <a:solidFill>
                  <a:srgbClr val="000000"/>
                </a:solidFill>
                <a:latin typeface="Outfit" pitchFamily="34" charset="0"/>
                <a:ea typeface="Outfit" pitchFamily="34" charset="-122"/>
                <a:cs typeface="Outfit" pitchFamily="34" charset="-120"/>
              </a:rPr>
              <a:t>VR/AR are obvious points of innovation in their purest sense.
</a:t>
            </a:r>
            <a:pPr algn="just" indent="0" marL="0">
              <a:lnSpc>
                <a:spcPts val="2000"/>
              </a:lnSpc>
              <a:buNone/>
            </a:pPr>
            <a:r>
              <a:rPr lang="en-US" sz="1200" dirty="0">
                <a:solidFill>
                  <a:srgbClr val="000000"/>
                </a:solidFill>
                <a:latin typeface="Outfit" pitchFamily="34" charset="0"/>
                <a:ea typeface="Outfit" pitchFamily="34" charset="-122"/>
                <a:cs typeface="Outfit" pitchFamily="34" charset="-120"/>
              </a:rPr>
              <a:t>The user experience will become more substantial, less expensive, and more immersive.</a:t>
            </a:r>
            <a:endParaRPr lang="en-US" sz="12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(16:9)</PresentationFormat>
  <Paragraphs>0</Paragraphs>
  <Slides>12</Slides>
  <Notes>12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Calibri</vt: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vector>
  </TitlesOfParts>
  <Company>PptxGenJS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PptxGenJS Presentation</dc:title>
  <dc:subject>PptxGenJS Presentation</dc:subject>
  <dc:creator>PptxGenJS</dc:creator>
  <cp:lastModifiedBy>PptxGenJS</cp:lastModifiedBy>
  <cp:revision>1</cp:revision>
  <dcterms:created xsi:type="dcterms:W3CDTF">2025-04-14T04:41:34Z</dcterms:created>
  <dcterms:modified xsi:type="dcterms:W3CDTF">2025-04-14T04:41:34Z</dcterms:modified>
</cp:coreProperties>
</file>