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0-image-1.png"/><Relationship Id="rId2" Type="http://schemas.openxmlformats.org/officeDocument/2006/relationships/image" Target="../media/image-10-2.png"/><Relationship Id="rId3" Type="http://schemas.openxmlformats.org/officeDocument/2006/relationships/image" Target="../media/image-10-2.png"/><Relationship Id="rId4" Type="http://schemas.openxmlformats.org/officeDocument/2006/relationships/image" Target="../media/image-10-2.png"/><Relationship Id="rId5" Type="http://schemas.openxmlformats.org/officeDocument/2006/relationships/image" Target="../media/image-10-2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1-image-1.png"/><Relationship Id="rId2" Type="http://schemas.openxmlformats.org/officeDocument/2006/relationships/image" Target="../media/image-11-2.png"/><Relationship Id="rId3" Type="http://schemas.openxmlformats.org/officeDocument/2006/relationships/image" Target="../media/image-11-2.png"/><Relationship Id="rId4" Type="http://schemas.openxmlformats.org/officeDocument/2006/relationships/image" Target="../media/image-11-2.png"/><Relationship Id="rId5" Type="http://schemas.openxmlformats.org/officeDocument/2006/relationships/image" Target="../media/image-11-2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2-image-1.png"/><Relationship Id="rId2" Type="http://schemas.openxmlformats.org/officeDocument/2006/relationships/image" Target="../media/image-12-2.png"/><Relationship Id="rId3" Type="http://schemas.openxmlformats.org/officeDocument/2006/relationships/image" Target="../media/image-12-2.png"/><Relationship Id="rId4" Type="http://schemas.openxmlformats.org/officeDocument/2006/relationships/image" Target="../media/image-12-2.png"/><Relationship Id="rId5" Type="http://schemas.openxmlformats.org/officeDocument/2006/relationships/image" Target="../media/image-12-2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3-image-1.png"/><Relationship Id="rId2" Type="http://schemas.openxmlformats.org/officeDocument/2006/relationships/image" Target="../media/image-13-2.png"/><Relationship Id="rId3" Type="http://schemas.openxmlformats.org/officeDocument/2006/relationships/image" Target="../media/image-13-2.png"/><Relationship Id="rId4" Type="http://schemas.openxmlformats.org/officeDocument/2006/relationships/image" Target="../media/image-13-2.png"/><Relationship Id="rId5" Type="http://schemas.openxmlformats.org/officeDocument/2006/relationships/image" Target="../media/image-13-2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2-image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2.png"/><Relationship Id="rId5" Type="http://schemas.openxmlformats.org/officeDocument/2006/relationships/image" Target="../media/image-2-2.png"/><Relationship Id="rId6" Type="http://schemas.openxmlformats.org/officeDocument/2006/relationships/image" Target="../media/image-2-3.png"/><Relationship Id="rId7" Type="http://schemas.openxmlformats.org/officeDocument/2006/relationships/image" Target="../media/image-2-2.png"/><Relationship Id="rId8" Type="http://schemas.openxmlformats.org/officeDocument/2006/relationships/image" Target="../media/image-2-2.png"/><Relationship Id="rId9" Type="http://schemas.openxmlformats.org/officeDocument/2006/relationships/image" Target="../media/image-2-3.png"/><Relationship Id="rId10" Type="http://schemas.openxmlformats.org/officeDocument/2006/relationships/image" Target="../media/image-2-2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3-image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Slide-4-image-1.png"/><Relationship Id="rId2" Type="http://schemas.openxmlformats.org/officeDocument/2006/relationships/image" Target="../media/image-4-2.png"/><Relationship Id="rId3" Type="http://schemas.openxmlformats.org/officeDocument/2006/relationships/image" Target="../media/image-4-2.png"/><Relationship Id="rId4" Type="http://schemas.openxmlformats.org/officeDocument/2006/relationships/image" Target="../media/image-4-2.png"/><Relationship Id="rId5" Type="http://schemas.openxmlformats.org/officeDocument/2006/relationships/image" Target="../media/image-4-2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Slide-5-image-1.png"/><Relationship Id="rId2" Type="http://schemas.openxmlformats.org/officeDocument/2006/relationships/image" Target="../media/image-5-2.png"/><Relationship Id="rId3" Type="http://schemas.openxmlformats.org/officeDocument/2006/relationships/image" Target="../media/image-5-2.png"/><Relationship Id="rId4" Type="http://schemas.openxmlformats.org/officeDocument/2006/relationships/image" Target="../media/image-5-2.png"/><Relationship Id="rId5" Type="http://schemas.openxmlformats.org/officeDocument/2006/relationships/image" Target="../media/image-5-2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Slide-6-image-1.png"/><Relationship Id="rId2" Type="http://schemas.openxmlformats.org/officeDocument/2006/relationships/image" Target="../media/image-6-2.png"/><Relationship Id="rId3" Type="http://schemas.openxmlformats.org/officeDocument/2006/relationships/image" Target="../media/image-6-2.png"/><Relationship Id="rId4" Type="http://schemas.openxmlformats.org/officeDocument/2006/relationships/image" Target="../media/image-6-2.png"/><Relationship Id="rId5" Type="http://schemas.openxmlformats.org/officeDocument/2006/relationships/image" Target="../media/image-6-2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Slide-7-image-1.png"/><Relationship Id="rId2" Type="http://schemas.openxmlformats.org/officeDocument/2006/relationships/image" Target="../media/image-7-2.png"/><Relationship Id="rId3" Type="http://schemas.openxmlformats.org/officeDocument/2006/relationships/image" Target="../media/image-7-2.png"/><Relationship Id="rId4" Type="http://schemas.openxmlformats.org/officeDocument/2006/relationships/image" Target="../media/image-7-2.png"/><Relationship Id="rId5" Type="http://schemas.openxmlformats.org/officeDocument/2006/relationships/image" Target="../media/image-7-2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Slide-8-image-1.png"/><Relationship Id="rId2" Type="http://schemas.openxmlformats.org/officeDocument/2006/relationships/image" Target="../media/image-8-2.png"/><Relationship Id="rId3" Type="http://schemas.openxmlformats.org/officeDocument/2006/relationships/image" Target="../media/image-8-2.png"/><Relationship Id="rId4" Type="http://schemas.openxmlformats.org/officeDocument/2006/relationships/image" Target="../media/image-8-2.png"/><Relationship Id="rId5" Type="http://schemas.openxmlformats.org/officeDocument/2006/relationships/image" Target="../media/image-8-2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Slide-9-image-1.png"/><Relationship Id="rId2" Type="http://schemas.openxmlformats.org/officeDocument/2006/relationships/image" Target="../media/image-9-2.png"/><Relationship Id="rId3" Type="http://schemas.openxmlformats.org/officeDocument/2006/relationships/image" Target="../media/image-9-2.png"/><Relationship Id="rId4" Type="http://schemas.openxmlformats.org/officeDocument/2006/relationships/image" Target="../media/image-9-2.png"/><Relationship Id="rId5" Type="http://schemas.openxmlformats.org/officeDocument/2006/relationships/image" Target="../media/image-9-2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371600" y="1285875"/>
            <a:ext cx="6400800" cy="154305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000000"/>
                </a:solidFill>
                <a:latin typeface="Urbanist" pitchFamily="34" charset="0"/>
                <a:ea typeface="Urbanist" pitchFamily="34" charset="-122"/>
                <a:cs typeface="Urbanist" pitchFamily="34" charset="-120"/>
              </a:rPr>
              <a:t>Road Damage Analysis: The Impact of Vehicle Load and Daily Traffic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1371600" y="2983230"/>
            <a:ext cx="6400800" cy="5143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5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 Case Study on the Effects of Vehicle Overloading and Traffic Volume on Road Deterioration</a:t>
            </a:r>
            <a:endParaRPr lang="en-US" sz="1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Analysis Results: Overloading Dominance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ESAL Thresholds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ESAL analysis reveals critical thresholds. It identifies when road damage is accelerated significantly.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Overloading vs. Traffic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Analysis distinguishes the predominant factor. Overloading causes more damage than traffic volume alone.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Damage Patterns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Distinct damage patterns are linked to specific loading conditions. The analysis shows overloading contributes to faster damage than anticipated.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Road Degradation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Road degradation is primarily caused by overloaded vehicles. Overloading poses a substantial threat to road network longevity.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Mitigation Strategies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Enforcement Policies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Enhanced enforcement of weight limits protects road structures. Strict measures prevent overloading and reduce ESAL.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Road Rehabilitation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Periodic road rehabilitation is necessary. Addressing damages restores road function and increases lifespan.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Material Improvements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Enhanced pavement materials support higher loads. Innovations in asphalt and aggregate enhance durability.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Traffic Management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Smart traffic management distributes loads effectively. This optimization minimizes stresses on vulnerable road sections.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Conclusion: The Weight of Responsibility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Overloading Impact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key takeaway is the detrimental impact of overloading. This is the main contributor to accelerated road damage.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Policy Focus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Enforcement and compliance with load limits are essential. Stricter enforcement practices are required.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Community Benefits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Investing in road infrastructure yields community benefits. Reliable and safe roads contribute to economic and social well-being.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Sustainable Roads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Ensuring sustainable roads is a shared responsibility. Collaboration between authorities, users, and communities guarantees resilience.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Thank You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Gratitude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We extend our sincere thanks for your attention and engagement. Your interest supports advancement.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Acknowledgments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We appreciate the contributions from various teams. Their dedication was vital for completing this analysis.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Future Research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We encourage continued exploration in pavement science. Future research informs sustainable road practices.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Final Thoughts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Together, we ensure roads remain safe, efficient, and sustainable. Our collective effort leads to infrastructural integrity.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Table of Contents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TOC_box1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285875"/>
            <a:ext cx="457200" cy="4114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640080" y="13373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1097280" y="12858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Introduction: The Crumbling Roads</a:t>
            </a:r>
            <a:endParaRPr lang="en-US" sz="1200" dirty="0"/>
          </a:p>
        </p:txBody>
      </p:sp>
      <p:pic>
        <p:nvPicPr>
          <p:cNvPr id="6" name="Image 1" descr="https://djgurnpwsdoqjscwqbsj.supabase.co/storage/v1/object/public/presentation-templates-data/section20_TOC_box2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4720" y="1285875"/>
            <a:ext cx="457200" cy="41148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3474720" y="13373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</a:t>
            </a:r>
            <a:endParaRPr lang="en-US" sz="1400" dirty="0"/>
          </a:p>
        </p:txBody>
      </p:sp>
      <p:sp>
        <p:nvSpPr>
          <p:cNvPr id="8" name="Text 4"/>
          <p:cNvSpPr/>
          <p:nvPr/>
        </p:nvSpPr>
        <p:spPr>
          <a:xfrm>
            <a:off x="3931920" y="12858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The Overloading Effect</a:t>
            </a:r>
            <a:endParaRPr lang="en-US" sz="1200" dirty="0"/>
          </a:p>
        </p:txBody>
      </p:sp>
      <p:pic>
        <p:nvPicPr>
          <p:cNvPr id="9" name="Image 2" descr="https://djgurnpwsdoqjscwqbsj.supabase.co/storage/v1/object/public/presentation-templates-data/section20_TOC_box1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09360" y="1285875"/>
            <a:ext cx="457200" cy="41148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6309360" y="13373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</a:t>
            </a:r>
            <a:endParaRPr lang="en-US" sz="1400" dirty="0"/>
          </a:p>
        </p:txBody>
      </p:sp>
      <p:sp>
        <p:nvSpPr>
          <p:cNvPr id="11" name="Text 6"/>
          <p:cNvSpPr/>
          <p:nvPr/>
        </p:nvSpPr>
        <p:spPr>
          <a:xfrm>
            <a:off x="6766560" y="12858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The Study Area</a:t>
            </a:r>
            <a:endParaRPr lang="en-US" sz="1200" dirty="0"/>
          </a:p>
        </p:txBody>
      </p:sp>
      <p:pic>
        <p:nvPicPr>
          <p:cNvPr id="12" name="Image 3" descr="https://djgurnpwsdoqjscwqbsj.supabase.co/storage/v1/object/public/presentation-templates-data/section20_TOC_box1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080" y="2314575"/>
            <a:ext cx="457200" cy="41148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640080" y="23660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</a:t>
            </a:r>
            <a:endParaRPr lang="en-US" sz="1400" dirty="0"/>
          </a:p>
        </p:txBody>
      </p:sp>
      <p:sp>
        <p:nvSpPr>
          <p:cNvPr id="14" name="Text 8"/>
          <p:cNvSpPr/>
          <p:nvPr/>
        </p:nvSpPr>
        <p:spPr>
          <a:xfrm>
            <a:off x="1097280" y="23145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Methodology: Unveiling the Root Cause</a:t>
            </a:r>
            <a:endParaRPr lang="en-US" sz="1200" dirty="0"/>
          </a:p>
        </p:txBody>
      </p:sp>
      <p:pic>
        <p:nvPicPr>
          <p:cNvPr id="15" name="Image 4" descr="https://djgurnpwsdoqjscwqbsj.supabase.co/storage/v1/object/public/presentation-templates-data/section20_TOC_box2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74720" y="2314575"/>
            <a:ext cx="457200" cy="41148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3474720" y="23660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</a:t>
            </a:r>
            <a:endParaRPr lang="en-US" sz="1400" dirty="0"/>
          </a:p>
        </p:txBody>
      </p:sp>
      <p:sp>
        <p:nvSpPr>
          <p:cNvPr id="17" name="Text 10"/>
          <p:cNvSpPr/>
          <p:nvPr/>
        </p:nvSpPr>
        <p:spPr>
          <a:xfrm>
            <a:off x="3931920" y="23145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Data Collection</a:t>
            </a:r>
            <a:endParaRPr lang="en-US" sz="1200" dirty="0"/>
          </a:p>
        </p:txBody>
      </p:sp>
      <p:pic>
        <p:nvPicPr>
          <p:cNvPr id="18" name="Image 5" descr="https://djgurnpwsdoqjscwqbsj.supabase.co/storage/v1/object/public/presentation-templates-data/section20_TOC_box1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09360" y="2314575"/>
            <a:ext cx="457200" cy="411480"/>
          </a:xfrm>
          <a:prstGeom prst="rect">
            <a:avLst/>
          </a:prstGeom>
        </p:spPr>
      </p:pic>
      <p:sp>
        <p:nvSpPr>
          <p:cNvPr id="19" name="Text 11"/>
          <p:cNvSpPr/>
          <p:nvPr/>
        </p:nvSpPr>
        <p:spPr>
          <a:xfrm>
            <a:off x="6309360" y="23660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06</a:t>
            </a:r>
            <a:endParaRPr lang="en-US" sz="1400" dirty="0"/>
          </a:p>
        </p:txBody>
      </p:sp>
      <p:sp>
        <p:nvSpPr>
          <p:cNvPr id="20" name="Text 12"/>
          <p:cNvSpPr/>
          <p:nvPr/>
        </p:nvSpPr>
        <p:spPr>
          <a:xfrm>
            <a:off x="6766560" y="23145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ESAL Calculation: Quantifying Damage</a:t>
            </a:r>
            <a:endParaRPr lang="en-US" sz="1200" dirty="0"/>
          </a:p>
        </p:txBody>
      </p:sp>
      <p:pic>
        <p:nvPicPr>
          <p:cNvPr id="21" name="Image 6" descr="https://djgurnpwsdoqjscwqbsj.supabase.co/storage/v1/object/public/presentation-templates-data/section20_TOC_box1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0080" y="3343275"/>
            <a:ext cx="457200" cy="411480"/>
          </a:xfrm>
          <a:prstGeom prst="rect">
            <a:avLst/>
          </a:prstGeom>
        </p:spPr>
      </p:pic>
      <p:sp>
        <p:nvSpPr>
          <p:cNvPr id="22" name="Text 13"/>
          <p:cNvSpPr/>
          <p:nvPr/>
        </p:nvSpPr>
        <p:spPr>
          <a:xfrm>
            <a:off x="640080" y="33947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07</a:t>
            </a:r>
            <a:endParaRPr lang="en-US" sz="1400" dirty="0"/>
          </a:p>
        </p:txBody>
      </p:sp>
      <p:sp>
        <p:nvSpPr>
          <p:cNvPr id="23" name="Text 14"/>
          <p:cNvSpPr/>
          <p:nvPr/>
        </p:nvSpPr>
        <p:spPr>
          <a:xfrm>
            <a:off x="1097280" y="33432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Analysis Results: Overloading Dominance</a:t>
            </a:r>
            <a:endParaRPr lang="en-US" sz="1200" dirty="0"/>
          </a:p>
        </p:txBody>
      </p:sp>
      <p:pic>
        <p:nvPicPr>
          <p:cNvPr id="24" name="Image 7" descr="https://djgurnpwsdoqjscwqbsj.supabase.co/storage/v1/object/public/presentation-templates-data/section20_TOC_box2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74720" y="3343275"/>
            <a:ext cx="457200" cy="411480"/>
          </a:xfrm>
          <a:prstGeom prst="rect">
            <a:avLst/>
          </a:prstGeom>
        </p:spPr>
      </p:pic>
      <p:sp>
        <p:nvSpPr>
          <p:cNvPr id="25" name="Text 15"/>
          <p:cNvSpPr/>
          <p:nvPr/>
        </p:nvSpPr>
        <p:spPr>
          <a:xfrm>
            <a:off x="3474720" y="33947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08</a:t>
            </a:r>
            <a:endParaRPr lang="en-US" sz="1400" dirty="0"/>
          </a:p>
        </p:txBody>
      </p:sp>
      <p:sp>
        <p:nvSpPr>
          <p:cNvPr id="26" name="Text 16"/>
          <p:cNvSpPr/>
          <p:nvPr/>
        </p:nvSpPr>
        <p:spPr>
          <a:xfrm>
            <a:off x="3931920" y="33432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Mitigation Strategies</a:t>
            </a:r>
            <a:endParaRPr lang="en-US" sz="1200" dirty="0"/>
          </a:p>
        </p:txBody>
      </p:sp>
      <p:pic>
        <p:nvPicPr>
          <p:cNvPr id="27" name="Image 8" descr="https://djgurnpwsdoqjscwqbsj.supabase.co/storage/v1/object/public/presentation-templates-data/section20_TOC_box1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309360" y="3343275"/>
            <a:ext cx="457200" cy="411480"/>
          </a:xfrm>
          <a:prstGeom prst="rect">
            <a:avLst/>
          </a:prstGeom>
        </p:spPr>
      </p:pic>
      <p:sp>
        <p:nvSpPr>
          <p:cNvPr id="28" name="Text 17"/>
          <p:cNvSpPr/>
          <p:nvPr/>
        </p:nvSpPr>
        <p:spPr>
          <a:xfrm>
            <a:off x="6309360" y="33947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09</a:t>
            </a:r>
            <a:endParaRPr lang="en-US" sz="1400" dirty="0"/>
          </a:p>
        </p:txBody>
      </p:sp>
      <p:sp>
        <p:nvSpPr>
          <p:cNvPr id="29" name="Text 18"/>
          <p:cNvSpPr/>
          <p:nvPr/>
        </p:nvSpPr>
        <p:spPr>
          <a:xfrm>
            <a:off x="6766560" y="33432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Conclusion: The Weight of Responsibility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Table of Contents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TOC_box1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285875"/>
            <a:ext cx="457200" cy="4114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640080" y="13373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10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1097280" y="12858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Introduction: The Crumbling Roads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The Quarry Conundrum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increased quarry material transportation leads to heavy loads. Overloaded vehicles exceed the designated carrying capacity, impacting road lifespan.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Exceeding Capacity Limits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Vehicles frequently surpass maximum load limits. This overloading directly influences the pavement's lifespan, causing premature wear and tear.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The Patumbak Problem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This study focuses on the Patumbak area, where the road is vital. It highlights the critical need to evaluate the...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Objective Defined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primary goal is to assess the impact of overloaded vehicles on pavement. It aims to identify the primary cause...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The Overloading Effect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Axle Load Impact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Overloading causes an increase in axle loads. This increase surpasses regulatory limits, posing a significant threat to road integrity.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Load vs. LHR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study investigates whether excessive load or LHR contributes to pavement deterioration. The analysis aims to differentiate the leading cause...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ESAL Analysis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methodology employs an ESAL-based analysis. The results from cumulative ESAL at each load provide lifespan insights.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Damage Factors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Overloading significantly contributes to pavement wear. The assessment involves estimating additional wear due to overloading.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The Study Area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Road Status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Patumbak roads function as primary collector roads. They fall under the Class III A road status within the Deli Serdang...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Regional Significance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area is crucial for regional transportation. The roads support quarry material transport, essential for construction and industry.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Traffic Dynamics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Increased traffic volume, mainly quarry material trucks, adds to the problem. The existing roads show the strain from constant, heavy...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Vulnerable Infrastructure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Road infrastructure is increasingly vulnerable. The escalating traffic load affects the long-term stability and safety of the infrastructure.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Methodology: Unveiling the Root Cause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Pavement Lifespan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approach examines the designed pavement lifespan. It determines cumulative ESAL impacts, varying weight loads, and assessing residual life.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Traffic Analysis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Traffic data analysis identifies vehicle types and frequency. The traffic count data informs the model inputs, enhancing accuracy.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Weight Impact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Analysis of weight variations reveals load implications. This helps in understanding how overloading accelerates wear and tear.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Root Cause Identification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Identifying the primary factor—overloading or high traffic—helps in devising targeted measures. Effective strategies mitigate the impact.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Data Collection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Traffic Surveys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Traffic surveys collected data on vehicle types and volume. The collection occurred at various times to capture daily trends.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Axle Load Surveys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Axle load data collected weight measurements. It identifies overloaded vehicles and evaluates weight distribution.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Road Condition Surveys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Road condition surveys record surface distresses. They analyze the types of damage to determine the extent of road degradation.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Material Testing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Pavement material testing identifies the properties. Testing includes asphalt and aggregate sample assessment.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ESAL Calculation: Quantifying Damage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Axle Load Conversion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Each axle load is converted into equivalent single axle loads. ESAL estimates the cumulative impact of diverse traffic loads.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Damage Factor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Damage factors quantify the damage caused by each vehicle pass. These factors reflect the influence of vehicle weight on pavement.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Cumulative Impact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cumulative ESAL tracks the aggregate effects. It provides a measure to assess the total impact over the road's lifespan.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Lifespan Prediction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Predictions estimate pavement lifespan. The prediction helps in planning maintenance strategies.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2025-07-14T16:01:15Z</dcterms:created>
  <dcterms:modified xsi:type="dcterms:W3CDTF">2025-07-14T16:01:15Z</dcterms:modified>
</cp:coreProperties>
</file>