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-image-1.png"/><Relationship Id="rId2" Type="http://schemas.openxmlformats.org/officeDocument/2006/relationships/image" Target="../media/image-1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image" Target="../media/image-10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2.png"/><Relationship Id="rId4" Type="http://schemas.openxmlformats.org/officeDocument/2006/relationships/image" Target="../media/image-11-2.png"/><Relationship Id="rId5" Type="http://schemas.openxmlformats.org/officeDocument/2006/relationships/image" Target="../media/image-11-2.png"/><Relationship Id="rId6" Type="http://schemas.openxmlformats.org/officeDocument/2006/relationships/image" Target="../media/image-11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2.png"/><Relationship Id="rId5" Type="http://schemas.openxmlformats.org/officeDocument/2006/relationships/image" Target="../media/image-12-2.png"/><Relationship Id="rId6" Type="http://schemas.openxmlformats.org/officeDocument/2006/relationships/image" Target="../media/image-12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3-image-1.jpe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2.png"/><Relationship Id="rId5" Type="http://schemas.openxmlformats.org/officeDocument/2006/relationships/image" Target="../media/image-13-2.png"/><Relationship Id="rId6" Type="http://schemas.openxmlformats.org/officeDocument/2006/relationships/image" Target="../media/image-13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4-image-1.jpeg"/><Relationship Id="rId2" Type="http://schemas.openxmlformats.org/officeDocument/2006/relationships/image" Target="../media/image-14-2.png"/><Relationship Id="rId3" Type="http://schemas.openxmlformats.org/officeDocument/2006/relationships/image" Target="../media/image-14-2.png"/><Relationship Id="rId4" Type="http://schemas.openxmlformats.org/officeDocument/2006/relationships/image" Target="../media/image-14-2.png"/><Relationship Id="rId5" Type="http://schemas.openxmlformats.org/officeDocument/2006/relationships/image" Target="../media/image-14-2.png"/><Relationship Id="rId6" Type="http://schemas.openxmlformats.org/officeDocument/2006/relationships/image" Target="../media/image-14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5-image-1.jpeg"/><Relationship Id="rId2" Type="http://schemas.openxmlformats.org/officeDocument/2006/relationships/image" Target="../media/image-15-2.png"/><Relationship Id="rId3" Type="http://schemas.openxmlformats.org/officeDocument/2006/relationships/image" Target="../media/image-15-2.png"/><Relationship Id="rId4" Type="http://schemas.openxmlformats.org/officeDocument/2006/relationships/image" Target="../media/image-15-2.png"/><Relationship Id="rId5" Type="http://schemas.openxmlformats.org/officeDocument/2006/relationships/image" Target="../media/image-15-2.png"/><Relationship Id="rId6" Type="http://schemas.openxmlformats.org/officeDocument/2006/relationships/image" Target="../media/image-15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6-image-1.jpeg"/><Relationship Id="rId2" Type="http://schemas.openxmlformats.org/officeDocument/2006/relationships/image" Target="../media/image-16-2.png"/><Relationship Id="rId3" Type="http://schemas.openxmlformats.org/officeDocument/2006/relationships/image" Target="../media/image-16-2.png"/><Relationship Id="rId4" Type="http://schemas.openxmlformats.org/officeDocument/2006/relationships/image" Target="../media/image-16-2.png"/><Relationship Id="rId5" Type="http://schemas.openxmlformats.org/officeDocument/2006/relationships/image" Target="../media/image-16-2.png"/><Relationship Id="rId6" Type="http://schemas.openxmlformats.org/officeDocument/2006/relationships/image" Target="../media/image-16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7-image-1.jpeg"/><Relationship Id="rId2" Type="http://schemas.openxmlformats.org/officeDocument/2006/relationships/image" Target="../media/image-17-2.png"/><Relationship Id="rId3" Type="http://schemas.openxmlformats.org/officeDocument/2006/relationships/image" Target="../media/image-17-2.png"/><Relationship Id="rId4" Type="http://schemas.openxmlformats.org/officeDocument/2006/relationships/image" Target="../media/image-17-2.png"/><Relationship Id="rId5" Type="http://schemas.openxmlformats.org/officeDocument/2006/relationships/image" Target="../media/image-17-2.png"/><Relationship Id="rId6" Type="http://schemas.openxmlformats.org/officeDocument/2006/relationships/image" Target="../media/image-17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4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4.png"/><Relationship Id="rId11" Type="http://schemas.openxmlformats.org/officeDocument/2006/relationships/image" Target="../media/image-2-2.png"/><Relationship Id="rId12" Type="http://schemas.openxmlformats.org/officeDocument/2006/relationships/image" Target="../media/image-2-3.png"/><Relationship Id="rId13" Type="http://schemas.openxmlformats.org/officeDocument/2006/relationships/image" Target="../media/image-2-4.png"/><Relationship Id="rId14" Type="http://schemas.openxmlformats.org/officeDocument/2006/relationships/image" Target="../media/image-2-2.png"/><Relationship Id="rId15" Type="http://schemas.openxmlformats.org/officeDocument/2006/relationships/image" Target="../media/image-2-3.png"/><Relationship Id="rId16" Type="http://schemas.openxmlformats.org/officeDocument/2006/relationships/image" Target="../media/image-2-4.png"/><Relationship Id="rId17" Type="http://schemas.openxmlformats.org/officeDocument/2006/relationships/image" Target="../media/image-2-2.png"/><Relationship Id="rId18" Type="http://schemas.openxmlformats.org/officeDocument/2006/relationships/image" Target="../media/image-2-3.png"/><Relationship Id="rId19" Type="http://schemas.openxmlformats.org/officeDocument/2006/relationships/image" Target="../media/image-2-4.png"/><Relationship Id="rId20" Type="http://schemas.openxmlformats.org/officeDocument/2006/relationships/image" Target="../media/image-2-2.png"/><Relationship Id="rId21" Type="http://schemas.openxmlformats.org/officeDocument/2006/relationships/image" Target="../media/image-2-3.png"/><Relationship Id="rId22" Type="http://schemas.openxmlformats.org/officeDocument/2006/relationships/image" Target="../media/image-2-4.png"/><Relationship Id="rId23" Type="http://schemas.openxmlformats.org/officeDocument/2006/relationships/image" Target="../media/image-2-2.png"/><Relationship Id="rId24" Type="http://schemas.openxmlformats.org/officeDocument/2006/relationships/image" Target="../media/image-2-3.png"/><Relationship Id="rId25" Type="http://schemas.openxmlformats.org/officeDocument/2006/relationships/image" Target="../media/image-2-4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2.png"/><Relationship Id="rId6" Type="http://schemas.openxmlformats.org/officeDocument/2006/relationships/image" Target="../media/image-3-3.png"/><Relationship Id="rId7" Type="http://schemas.openxmlformats.org/officeDocument/2006/relationships/image" Target="../media/image-3-4.png"/><Relationship Id="rId8" Type="http://schemas.openxmlformats.org/officeDocument/2006/relationships/image" Target="../media/image-3-2.png"/><Relationship Id="rId9" Type="http://schemas.openxmlformats.org/officeDocument/2006/relationships/image" Target="../media/image-3-3.png"/><Relationship Id="rId10" Type="http://schemas.openxmlformats.org/officeDocument/2006/relationships/image" Target="../media/image-3-4.png"/><Relationship Id="rId11" Type="http://schemas.openxmlformats.org/officeDocument/2006/relationships/image" Target="../media/image-3-2.png"/><Relationship Id="rId12" Type="http://schemas.openxmlformats.org/officeDocument/2006/relationships/image" Target="../media/image-3-3.png"/><Relationship Id="rId13" Type="http://schemas.openxmlformats.org/officeDocument/2006/relationships/image" Target="../media/image-3-4.png"/><Relationship Id="rId14" Type="http://schemas.openxmlformats.org/officeDocument/2006/relationships/image" Target="../media/image-3-2.png"/><Relationship Id="rId15" Type="http://schemas.openxmlformats.org/officeDocument/2006/relationships/image" Target="../media/image-3-3.png"/><Relationship Id="rId16" Type="http://schemas.openxmlformats.org/officeDocument/2006/relationships/image" Target="../media/image-3-4.png"/><Relationship Id="rId17" Type="http://schemas.openxmlformats.org/officeDocument/2006/relationships/image" Target="../media/image-3-2.png"/><Relationship Id="rId18" Type="http://schemas.openxmlformats.org/officeDocument/2006/relationships/image" Target="../media/image-3-3.png"/><Relationship Id="rId19" Type="http://schemas.openxmlformats.org/officeDocument/2006/relationships/image" Target="../media/image-3-4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2.png"/><Relationship Id="rId5" Type="http://schemas.openxmlformats.org/officeDocument/2006/relationships/image" Target="../media/image-5-2.png"/><Relationship Id="rId6" Type="http://schemas.openxmlformats.org/officeDocument/2006/relationships/image" Target="../media/image-5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2.png"/><Relationship Id="rId5" Type="http://schemas.openxmlformats.org/officeDocument/2006/relationships/image" Target="../media/image-7-2.png"/><Relationship Id="rId6" Type="http://schemas.openxmlformats.org/officeDocument/2006/relationships/image" Target="../media/image-7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8-image-1.jpe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image" Target="../media/image-8-2.png"/><Relationship Id="rId6" Type="http://schemas.openxmlformats.org/officeDocument/2006/relationships/image" Target="../media/image-8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image" Target="../media/image-9-2.png"/><Relationship Id="rId4" Type="http://schemas.openxmlformats.org/officeDocument/2006/relationships/image" Target="../media/image-9-2.png"/><Relationship Id="rId5" Type="http://schemas.openxmlformats.org/officeDocument/2006/relationships/image" Target="../media/image-9-2.png"/><Relationship Id="rId6" Type="http://schemas.openxmlformats.org/officeDocument/2006/relationships/image" Target="../media/image-9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69735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Learning Theory – Albert Bandura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3086100"/>
            <a:ext cx="50292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 Overview of Key Concepts and Applications</a:t>
            </a:r>
            <a:endParaRPr lang="en-US" sz="1300" dirty="0"/>
          </a:p>
        </p:txBody>
      </p:sp>
      <p:pic>
        <p:nvPicPr>
          <p:cNvPr id="4" name="Image 0" descr="https://images.pexels.com/photos/34721291/pexels-photo-3472129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257175"/>
            <a:ext cx="3108960" cy="46291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852160" y="437197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Bandura’s Four Key Processes: Motivation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learner must have the desire to imitate the observed behavior.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rewards encourage the imitation of behaviors.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Expected outcomes or punishments affect motivation levels.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Seeing others rewarded for a behavior increases the learner's motivation to imitate.</a:t>
            </a:r>
            <a:endParaRPr lang="en-US" sz="1000" dirty="0"/>
          </a:p>
        </p:txBody>
      </p:sp>
      <p:pic>
        <p:nvPicPr>
          <p:cNvPr id="11" name="Image 4" descr="https://images.pexels.com/photos/8709169/pexels-photo-8709169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Bobo Doll Experiment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 demonstrate how children learn aggressive behaviors through observation and imitation.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Children observed adults interacting aggressively with a Bobo doll.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Children imitated the aggressive behavior when left alone with the doll.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showed the impact of modeling and reinforcement on learned behaviors.</a:t>
            </a:r>
            <a:endParaRPr lang="en-US" sz="1000" dirty="0"/>
          </a:p>
        </p:txBody>
      </p:sp>
      <p:pic>
        <p:nvPicPr>
          <p:cNvPr id="11" name="Image 4" descr="https://images.pexels.com/photos/7723326/pexels-photo-7723326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Applications: Education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Teachers demonstrate behaviors that students observe and imitate.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Students learn from observing and interacting with peers in group settings.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Positive behaviors are reinforced through observational learning techniques.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Encourages collaborative activities to foster social learning.</a:t>
            </a:r>
            <a:endParaRPr lang="en-US" sz="1000" dirty="0"/>
          </a:p>
        </p:txBody>
      </p:sp>
      <p:pic>
        <p:nvPicPr>
          <p:cNvPr id="11" name="Image 4" descr="https://images.pexels.com/photos/8260524/pexels-photo-8260524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Applications: Media &amp; Society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Influencers and media figures serve as models for behavior imitation.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Followers learn trends and attitudes by observing online personalities.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Exposure to violence in media can lead to imitative aggressive behaviors.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Shapes cultural norms through widespread observational learning.</a:t>
            </a:r>
            <a:endParaRPr lang="en-US" sz="1000" dirty="0"/>
          </a:p>
        </p:txBody>
      </p:sp>
      <p:pic>
        <p:nvPicPr>
          <p:cNvPr id="11" name="Image 4" descr="https://images.pexels.com/photos/20782288/pexels-photo-20782288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Applications: Workplace &amp; Therapy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Employees learn skills through observing mentors and colleagues.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 Leaders influence team behaviors through their actions and reinforcement.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Therapy uses modeling to build clients' confidence in their abilities.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Clients learn new behaviors by observing successful outcomes in others.</a:t>
            </a:r>
            <a:endParaRPr lang="en-US" sz="1000" dirty="0"/>
          </a:p>
        </p:txBody>
      </p:sp>
      <p:pic>
        <p:nvPicPr>
          <p:cNvPr id="11" name="Image 4" descr="https://images.pexels.com/photos/8709255/pexels-photo-8709255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Strengths of the Theory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Integrates mental processes with observable behaviors for a comprehensive view.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Applies directly to education, media, and therapy for effective interventions.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Backed by studies like the Bobo Doll Experiment, providing empirical evidence.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Accounts for how intricate social behaviors are learned through observation.</a:t>
            </a:r>
            <a:endParaRPr lang="en-US" sz="1000" dirty="0"/>
          </a:p>
        </p:txBody>
      </p:sp>
      <p:pic>
        <p:nvPicPr>
          <p:cNvPr id="11" name="Image 4" descr="https://images.pexels.com/photos/6936166/pexels-photo-6936166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Limitations and Criticism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theory may overlook innate biological influences on behavior.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Controlled studies might not fully reflect real-life complexities.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Some behaviors are innate or learned through direct experience.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struggles to account for behaviors that arise without external models.</a:t>
            </a:r>
            <a:endParaRPr lang="en-US" sz="1000" dirty="0"/>
          </a:p>
        </p:txBody>
      </p:sp>
      <p:pic>
        <p:nvPicPr>
          <p:cNvPr id="11" name="Image 4" descr="https://images.pexels.com/photos/5055755/pexels-photo-5055755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Learning Theory highlights learning through observation and modeling, as developed by Albert Bandura.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remains relevant in understanding social influences in digital and everyday contexts.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learn not only by doing, but by watching others do.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Emphasizes the power of social observation in shaping individual and societal behaviors.</a:t>
            </a:r>
            <a:endParaRPr lang="en-US" sz="1000" dirty="0"/>
          </a:p>
        </p:txBody>
      </p:sp>
      <p:pic>
        <p:nvPicPr>
          <p:cNvPr id="11" name="Image 4" descr="https://images.pexels.com/photos/8260524/pexels-photo-8260524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Background of the Theory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  <p:pic>
        <p:nvPicPr>
          <p:cNvPr id="13" name="Image 6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1748790"/>
            <a:ext cx="4206240" cy="514350"/>
          </a:xfrm>
          <a:prstGeom prst="rect">
            <a:avLst/>
          </a:prstGeom>
        </p:spPr>
      </p:pic>
      <p:pic>
        <p:nvPicPr>
          <p:cNvPr id="14" name="Image 7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1800225"/>
            <a:ext cx="411480" cy="4114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7432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6" name="Text 6"/>
          <p:cNvSpPr/>
          <p:nvPr/>
        </p:nvSpPr>
        <p:spPr>
          <a:xfrm>
            <a:off x="73152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Core Idea: Observational Learning</a:t>
            </a:r>
            <a:endParaRPr lang="en-US" sz="1300" dirty="0"/>
          </a:p>
        </p:txBody>
      </p:sp>
      <p:pic>
        <p:nvPicPr>
          <p:cNvPr id="17" name="Image 8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1877378"/>
            <a:ext cx="274320" cy="257175"/>
          </a:xfrm>
          <a:prstGeom prst="rect">
            <a:avLst/>
          </a:prstGeom>
        </p:spPr>
      </p:pic>
      <p:pic>
        <p:nvPicPr>
          <p:cNvPr id="18" name="Image 9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0560" y="1748790"/>
            <a:ext cx="4206240" cy="514350"/>
          </a:xfrm>
          <a:prstGeom prst="rect">
            <a:avLst/>
          </a:prstGeom>
        </p:spPr>
      </p:pic>
      <p:pic>
        <p:nvPicPr>
          <p:cNvPr id="19" name="Image 10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1800225"/>
            <a:ext cx="411480" cy="41148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457200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21" name="Text 8"/>
          <p:cNvSpPr/>
          <p:nvPr/>
        </p:nvSpPr>
        <p:spPr>
          <a:xfrm>
            <a:off x="502920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Bandura’s Four Key Processes: Attention</a:t>
            </a:r>
            <a:endParaRPr lang="en-US" sz="1300" dirty="0"/>
          </a:p>
        </p:txBody>
      </p:sp>
      <p:pic>
        <p:nvPicPr>
          <p:cNvPr id="22" name="Image 11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6760" y="1877378"/>
            <a:ext cx="274320" cy="257175"/>
          </a:xfrm>
          <a:prstGeom prst="rect">
            <a:avLst/>
          </a:prstGeom>
        </p:spPr>
      </p:pic>
      <p:pic>
        <p:nvPicPr>
          <p:cNvPr id="23" name="Image 12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80" y="2468880"/>
            <a:ext cx="4206240" cy="514350"/>
          </a:xfrm>
          <a:prstGeom prst="rect">
            <a:avLst/>
          </a:prstGeom>
        </p:spPr>
      </p:pic>
      <p:pic>
        <p:nvPicPr>
          <p:cNvPr id="24" name="Image 13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" y="2520315"/>
            <a:ext cx="411480" cy="41148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27432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26" name="Text 10"/>
          <p:cNvSpPr/>
          <p:nvPr/>
        </p:nvSpPr>
        <p:spPr>
          <a:xfrm>
            <a:off x="73152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Bandura’s Four Key Processes: Retention</a:t>
            </a:r>
            <a:endParaRPr lang="en-US" sz="1300" dirty="0"/>
          </a:p>
        </p:txBody>
      </p:sp>
      <p:pic>
        <p:nvPicPr>
          <p:cNvPr id="27" name="Image 14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9080" y="2597468"/>
            <a:ext cx="274320" cy="257175"/>
          </a:xfrm>
          <a:prstGeom prst="rect">
            <a:avLst/>
          </a:prstGeom>
        </p:spPr>
      </p:pic>
      <p:pic>
        <p:nvPicPr>
          <p:cNvPr id="28" name="Image 15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0560" y="2468880"/>
            <a:ext cx="4206240" cy="514350"/>
          </a:xfrm>
          <a:prstGeom prst="rect">
            <a:avLst/>
          </a:prstGeom>
        </p:spPr>
      </p:pic>
      <p:pic>
        <p:nvPicPr>
          <p:cNvPr id="29" name="Image 16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0" y="2520315"/>
            <a:ext cx="411480" cy="411480"/>
          </a:xfrm>
          <a:prstGeom prst="rect">
            <a:avLst/>
          </a:prstGeom>
        </p:spPr>
      </p:pic>
      <p:sp>
        <p:nvSpPr>
          <p:cNvPr id="30" name="Text 11"/>
          <p:cNvSpPr/>
          <p:nvPr/>
        </p:nvSpPr>
        <p:spPr>
          <a:xfrm>
            <a:off x="457200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31" name="Text 12"/>
          <p:cNvSpPr/>
          <p:nvPr/>
        </p:nvSpPr>
        <p:spPr>
          <a:xfrm>
            <a:off x="502920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Bandura’s Four Key Processes: Reproduction</a:t>
            </a:r>
            <a:endParaRPr lang="en-US" sz="1300" dirty="0"/>
          </a:p>
        </p:txBody>
      </p:sp>
      <p:pic>
        <p:nvPicPr>
          <p:cNvPr id="32" name="Image 17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66760" y="2597468"/>
            <a:ext cx="274320" cy="257175"/>
          </a:xfrm>
          <a:prstGeom prst="rect">
            <a:avLst/>
          </a:prstGeom>
        </p:spPr>
      </p:pic>
      <p:pic>
        <p:nvPicPr>
          <p:cNvPr id="33" name="Image 18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880" y="3188970"/>
            <a:ext cx="4206240" cy="514350"/>
          </a:xfrm>
          <a:prstGeom prst="rect">
            <a:avLst/>
          </a:prstGeom>
        </p:spPr>
      </p:pic>
      <p:pic>
        <p:nvPicPr>
          <p:cNvPr id="34" name="Image 19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4320" y="3240405"/>
            <a:ext cx="411480" cy="411480"/>
          </a:xfrm>
          <a:prstGeom prst="rect">
            <a:avLst/>
          </a:prstGeom>
        </p:spPr>
      </p:pic>
      <p:sp>
        <p:nvSpPr>
          <p:cNvPr id="35" name="Text 13"/>
          <p:cNvSpPr/>
          <p:nvPr/>
        </p:nvSpPr>
        <p:spPr>
          <a:xfrm>
            <a:off x="27432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36" name="Text 14"/>
          <p:cNvSpPr/>
          <p:nvPr/>
        </p:nvSpPr>
        <p:spPr>
          <a:xfrm>
            <a:off x="73152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Bandura’s Four Key Processes: Motivation</a:t>
            </a:r>
            <a:endParaRPr lang="en-US" sz="1300" dirty="0"/>
          </a:p>
        </p:txBody>
      </p:sp>
      <p:pic>
        <p:nvPicPr>
          <p:cNvPr id="37" name="Image 20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69080" y="3317558"/>
            <a:ext cx="274320" cy="257175"/>
          </a:xfrm>
          <a:prstGeom prst="rect">
            <a:avLst/>
          </a:prstGeom>
        </p:spPr>
      </p:pic>
      <p:pic>
        <p:nvPicPr>
          <p:cNvPr id="38" name="Image 21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80560" y="3188970"/>
            <a:ext cx="4206240" cy="514350"/>
          </a:xfrm>
          <a:prstGeom prst="rect">
            <a:avLst/>
          </a:prstGeom>
        </p:spPr>
      </p:pic>
      <p:pic>
        <p:nvPicPr>
          <p:cNvPr id="39" name="Image 22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72000" y="3240405"/>
            <a:ext cx="411480" cy="411480"/>
          </a:xfrm>
          <a:prstGeom prst="rect">
            <a:avLst/>
          </a:prstGeom>
        </p:spPr>
      </p:pic>
      <p:sp>
        <p:nvSpPr>
          <p:cNvPr id="40" name="Text 15"/>
          <p:cNvSpPr/>
          <p:nvPr/>
        </p:nvSpPr>
        <p:spPr>
          <a:xfrm>
            <a:off x="457200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41" name="Text 16"/>
          <p:cNvSpPr/>
          <p:nvPr/>
        </p:nvSpPr>
        <p:spPr>
          <a:xfrm>
            <a:off x="502920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Bobo Doll Experiment</a:t>
            </a:r>
            <a:endParaRPr lang="en-US" sz="1300" dirty="0"/>
          </a:p>
        </p:txBody>
      </p:sp>
      <p:pic>
        <p:nvPicPr>
          <p:cNvPr id="42" name="Image 23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6760" y="331755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Applications: Education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Applications: Media &amp; Society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  <p:pic>
        <p:nvPicPr>
          <p:cNvPr id="13" name="Image 6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1748790"/>
            <a:ext cx="4206240" cy="514350"/>
          </a:xfrm>
          <a:prstGeom prst="rect">
            <a:avLst/>
          </a:prstGeom>
        </p:spPr>
      </p:pic>
      <p:pic>
        <p:nvPicPr>
          <p:cNvPr id="14" name="Image 7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1800225"/>
            <a:ext cx="411480" cy="4114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7432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11</a:t>
            </a:r>
            <a:endParaRPr lang="en-US" sz="1300" dirty="0"/>
          </a:p>
        </p:txBody>
      </p:sp>
      <p:sp>
        <p:nvSpPr>
          <p:cNvPr id="16" name="Text 6"/>
          <p:cNvSpPr/>
          <p:nvPr/>
        </p:nvSpPr>
        <p:spPr>
          <a:xfrm>
            <a:off x="73152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Applications: Workplace &amp; Therapy</a:t>
            </a:r>
            <a:endParaRPr lang="en-US" sz="1300" dirty="0"/>
          </a:p>
        </p:txBody>
      </p:sp>
      <p:pic>
        <p:nvPicPr>
          <p:cNvPr id="17" name="Image 8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1877378"/>
            <a:ext cx="274320" cy="257175"/>
          </a:xfrm>
          <a:prstGeom prst="rect">
            <a:avLst/>
          </a:prstGeom>
        </p:spPr>
      </p:pic>
      <p:pic>
        <p:nvPicPr>
          <p:cNvPr id="18" name="Image 9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0560" y="1748790"/>
            <a:ext cx="4206240" cy="514350"/>
          </a:xfrm>
          <a:prstGeom prst="rect">
            <a:avLst/>
          </a:prstGeom>
        </p:spPr>
      </p:pic>
      <p:pic>
        <p:nvPicPr>
          <p:cNvPr id="19" name="Image 10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1800225"/>
            <a:ext cx="411480" cy="41148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457200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12</a:t>
            </a:r>
            <a:endParaRPr lang="en-US" sz="1300" dirty="0"/>
          </a:p>
        </p:txBody>
      </p:sp>
      <p:sp>
        <p:nvSpPr>
          <p:cNvPr id="21" name="Text 8"/>
          <p:cNvSpPr/>
          <p:nvPr/>
        </p:nvSpPr>
        <p:spPr>
          <a:xfrm>
            <a:off x="502920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Strengths of the Theory</a:t>
            </a:r>
            <a:endParaRPr lang="en-US" sz="1300" dirty="0"/>
          </a:p>
        </p:txBody>
      </p:sp>
      <p:pic>
        <p:nvPicPr>
          <p:cNvPr id="22" name="Image 11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6760" y="1877378"/>
            <a:ext cx="274320" cy="257175"/>
          </a:xfrm>
          <a:prstGeom prst="rect">
            <a:avLst/>
          </a:prstGeom>
        </p:spPr>
      </p:pic>
      <p:pic>
        <p:nvPicPr>
          <p:cNvPr id="23" name="Image 12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80" y="2468880"/>
            <a:ext cx="4206240" cy="514350"/>
          </a:xfrm>
          <a:prstGeom prst="rect">
            <a:avLst/>
          </a:prstGeom>
        </p:spPr>
      </p:pic>
      <p:pic>
        <p:nvPicPr>
          <p:cNvPr id="24" name="Image 13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" y="2520315"/>
            <a:ext cx="411480" cy="41148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27432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13</a:t>
            </a:r>
            <a:endParaRPr lang="en-US" sz="1300" dirty="0"/>
          </a:p>
        </p:txBody>
      </p:sp>
      <p:sp>
        <p:nvSpPr>
          <p:cNvPr id="26" name="Text 10"/>
          <p:cNvSpPr/>
          <p:nvPr/>
        </p:nvSpPr>
        <p:spPr>
          <a:xfrm>
            <a:off x="73152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Limitations and Criticism</a:t>
            </a:r>
            <a:endParaRPr lang="en-US" sz="1300" dirty="0"/>
          </a:p>
        </p:txBody>
      </p:sp>
      <p:pic>
        <p:nvPicPr>
          <p:cNvPr id="27" name="Image 14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9080" y="2597468"/>
            <a:ext cx="274320" cy="257175"/>
          </a:xfrm>
          <a:prstGeom prst="rect">
            <a:avLst/>
          </a:prstGeom>
        </p:spPr>
      </p:pic>
      <p:pic>
        <p:nvPicPr>
          <p:cNvPr id="28" name="Image 15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0560" y="2468880"/>
            <a:ext cx="4206240" cy="514350"/>
          </a:xfrm>
          <a:prstGeom prst="rect">
            <a:avLst/>
          </a:prstGeom>
        </p:spPr>
      </p:pic>
      <p:pic>
        <p:nvPicPr>
          <p:cNvPr id="29" name="Image 16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0" y="2520315"/>
            <a:ext cx="411480" cy="411480"/>
          </a:xfrm>
          <a:prstGeom prst="rect">
            <a:avLst/>
          </a:prstGeom>
        </p:spPr>
      </p:pic>
      <p:sp>
        <p:nvSpPr>
          <p:cNvPr id="30" name="Text 11"/>
          <p:cNvSpPr/>
          <p:nvPr/>
        </p:nvSpPr>
        <p:spPr>
          <a:xfrm>
            <a:off x="457200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14</a:t>
            </a:r>
            <a:endParaRPr lang="en-US" sz="1300" dirty="0"/>
          </a:p>
        </p:txBody>
      </p:sp>
      <p:sp>
        <p:nvSpPr>
          <p:cNvPr id="31" name="Text 12"/>
          <p:cNvSpPr/>
          <p:nvPr/>
        </p:nvSpPr>
        <p:spPr>
          <a:xfrm>
            <a:off x="502920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</a:t>
            </a:r>
            <a:endParaRPr lang="en-US" sz="1300" dirty="0"/>
          </a:p>
        </p:txBody>
      </p:sp>
      <p:pic>
        <p:nvPicPr>
          <p:cNvPr id="32" name="Image 17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66760" y="259746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Learning Theory posits that people learn from one another through observation, imitation, and modeling of behaviors.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Albert Bandura is a renowned psychologist who developed this theory, emphasizing the role of social influences in learning.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helps explain how behaviors are acquired in social contexts, influencing education, therapy, and everyday interactions.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Children often copy adults, such as imitating aggressive behavior or learning social skills through observation.</a:t>
            </a:r>
            <a:endParaRPr lang="en-US" sz="1000" dirty="0"/>
          </a:p>
        </p:txBody>
      </p:sp>
      <p:pic>
        <p:nvPicPr>
          <p:cNvPr id="11" name="Image 4" descr="https://images.pexels.com/photos/7680154/pexels-photo-7680154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Background of the Theory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theory was formulated by Albert Bandura in the 1960s as an evolution in psychological thought.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emerged as a response to traditional behaviourism, incorporating cognitive and social elements.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People learn through observation, where they watch others to acquire new behaviors.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People learn through interaction, engaging with others to reinforce observed behaviors.</a:t>
            </a:r>
            <a:endParaRPr lang="en-US" sz="1000" dirty="0"/>
          </a:p>
        </p:txBody>
      </p:sp>
      <p:pic>
        <p:nvPicPr>
          <p:cNvPr id="11" name="Image 4" descr="https://images.pexels.com/photos/34732174/pexels-photo-34732174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Core Idea: Observational Learning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Individuals acquire new behaviors by observing role models in their environment.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Common examples include children learning social norms or skills by watching family members.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Live models involve real people demonstrating behaviors in person.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Verbal models use descriptions or instructions to convey behaviors for imitation.</a:t>
            </a:r>
            <a:endParaRPr lang="en-US" sz="1000" dirty="0"/>
          </a:p>
        </p:txBody>
      </p:sp>
      <p:pic>
        <p:nvPicPr>
          <p:cNvPr id="11" name="Image 4" descr="https://images.pexels.com/photos/8617820/pexels-photo-8617820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Bandura’s Four Key Processes: Attention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learner must focus on the model to observe behaviors effectively.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model's physical or emotional attractiveness can enhance attention.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model's high status or authority increases the likelihood of attention.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Similarity to the learner or personal interest in the behavior affects focus.</a:t>
            </a:r>
            <a:endParaRPr lang="en-US" sz="1000" dirty="0"/>
          </a:p>
        </p:txBody>
      </p:sp>
      <p:pic>
        <p:nvPicPr>
          <p:cNvPr id="11" name="Image 4" descr="https://images.pexels.com/photos/9037330/pexels-photo-9037330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Bandura’s Four Key Processes: Retention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ability to remember the observed behavior for future use.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Behaviors are retained as visual images in memory.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Behaviors can also be stored as verbal descriptions or codes.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Effective retention requires rehearsal to solidify the observed actions.</a:t>
            </a:r>
            <a:endParaRPr lang="en-US" sz="1000" dirty="0"/>
          </a:p>
        </p:txBody>
      </p:sp>
      <p:pic>
        <p:nvPicPr>
          <p:cNvPr id="11" name="Image 4" descr="https://images.pexels.com/photos/5960153/pexels-photo-5960153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Bandura’s Four Key Processes: Reproduction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Translating observed behavior into actual performance.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learner needs the physical capability to replicate the behavior.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Repeated practice is essential to master the observed action.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Watching someone ride a bike and then practicing to do it oneself.</a:t>
            </a:r>
            <a:endParaRPr lang="en-US" sz="1000" dirty="0"/>
          </a:p>
        </p:txBody>
      </p:sp>
      <p:pic>
        <p:nvPicPr>
          <p:cNvPr id="11" name="Image 4" descr="https://images.pexels.com/photos/5212671/pexels-photo-5212671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2025-11-18T18:47:05Z</dcterms:created>
  <dcterms:modified xsi:type="dcterms:W3CDTF">2025-11-18T18:47:05Z</dcterms:modified>
</cp:coreProperties>
</file>