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slideMasters/slideMaster7.xml" ContentType="application/vnd.openxmlformats-officedocument.presentationml.slideMaster+xml"/>
  <Override PartName="/ppt/slides/slide7.xml" ContentType="application/vnd.openxmlformats-officedocument.presentationml.slide+xml"/>
  <Override PartName="/ppt/slideMasters/slideMaster8.xml" ContentType="application/vnd.openxmlformats-officedocument.presentationml.slideMaster+xml"/>
  <Override PartName="/ppt/slides/slide8.xml" ContentType="application/vnd.openxmlformats-officedocument.presentationml.slide+xml"/>
  <Override PartName="/ppt/slideMasters/slideMaster9.xml" ContentType="application/vnd.openxmlformats-officedocument.presentationml.slideMaster+xml"/>
  <Override PartName="/ppt/slides/slide9.xml" ContentType="application/vnd.openxmlformats-officedocument.presentationml.slide+xml"/>
  <Override PartName="/ppt/slideMasters/slideMaster10.xml" ContentType="application/vnd.openxmlformats-officedocument.presentationml.slideMaster+xml"/>
  <Override PartName="/ppt/slides/slide10.xml" ContentType="application/vnd.openxmlformats-officedocument.presentationml.slide+xml"/>
  <Override PartName="/ppt/slideMasters/slideMaster11.xml" ContentType="application/vnd.openxmlformats-officedocument.presentationml.slideMaster+xml"/>
  <Override PartName="/ppt/slides/slide11.xml" ContentType="application/vnd.openxmlformats-officedocument.presentationml.slide+xml"/>
  <Override PartName="/ppt/slideMasters/slideMaster12.xml" ContentType="application/vnd.openxmlformats-officedocument.presentationml.slideMaster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notesMasterIdLst>
    <p:notesMasterId r:id="rId14"/>
  </p:notesMasterIdLst>
  <p:sldSz cx="9144000" cy="5143500"/>
  <p:notesSz cx="5143500" cy="9144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10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0.xml"/>
		</Relationships>
</file>

<file path=ppt/notesSlides/_rels/notesSlide1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1.xml"/>
		</Relationships>
</file>

<file path=ppt/notesSlides/_rels/notesSlide1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2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_rels/notesSlide7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7.xml"/>
		</Relationships>
</file>

<file path=ppt/notesSlides/_rels/notesSlide8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8.xml"/>
		</Relationships>
</file>

<file path=ppt/notesSlides/_rels/notesSlide9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9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914400" y="1800225"/>
            <a:ext cx="7315200" cy="257175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The Constitutional Court: Guardian of Powers
</a:t>
            </a:r>
            <a:pPr algn="ctr" indent="0" marL="0">
              <a:lnSpc>
                <a:spcPts val="1500"/>
              </a:lnSpc>
              <a:buNone/>
            </a:pPr>
            <a:r>
              <a:rPr lang="en-US" sz="11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Resolving Conflicts Between Constitutional Authorities</a:t>
            </a:r>
            <a:endParaRPr lang="en-US" sz="32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731520" y="411480"/>
            <a:ext cx="64008" cy="1285875"/>
          </a:xfrm>
          <a:prstGeom prst="rect">
            <a:avLst/>
          </a:prstGeom>
          <a:solidFill>
            <a:srgbClr val="FFD600"/>
          </a:solidFill>
          <a:ln w="12700">
            <a:solidFill>
              <a:srgbClr val="FFD600"/>
            </a:solidFill>
            <a:prstDash val="solid"/>
          </a:ln>
        </p:spPr>
      </p:sp>
      <p:sp>
        <p:nvSpPr>
          <p:cNvPr id="3" name="Shape 1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4" name="Text 2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1600" b="1" dirty="0">
                <a:solidFill>
                  <a:srgbClr val="FFD6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8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188720" y="925830"/>
            <a:ext cx="731520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Resolving Executive-Judicial Conflicts</a:t>
            </a:r>
            <a:endParaRPr lang="en-US" sz="2800" dirty="0"/>
          </a:p>
        </p:txBody>
      </p:sp>
      <p:sp>
        <p:nvSpPr>
          <p:cNvPr id="6" name="Text 4"/>
          <p:cNvSpPr/>
          <p:nvPr/>
        </p:nvSpPr>
        <p:spPr>
          <a:xfrm>
            <a:off x="1207008" y="1543050"/>
            <a:ext cx="7315200" cy="334327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just" marL="342900" indent="-342900">
              <a:lnSpc>
                <a:spcPts val="2000"/>
              </a:lnSpc>
              <a:buSzPct val="100000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Constitutional Court’s power to resolve disputes between the executive and legislative branches.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Constitutional Court’s power to resolve disputes between the executive and judicial branches.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Constitutional Court’s power to resolve disputes between the judicial and legislative branches.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The nature of the substantive jurisdiction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The nature of the substantive jurisdiction</a:t>
            </a:r>
            <a:endParaRPr lang="en-US" sz="12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731520" y="411480"/>
            <a:ext cx="64008" cy="1285875"/>
          </a:xfrm>
          <a:prstGeom prst="rect">
            <a:avLst/>
          </a:prstGeom>
          <a:solidFill>
            <a:srgbClr val="FFD600"/>
          </a:solidFill>
          <a:ln w="12700">
            <a:solidFill>
              <a:srgbClr val="FFD600"/>
            </a:solidFill>
            <a:prstDash val="solid"/>
          </a:ln>
        </p:spPr>
      </p:sp>
      <p:sp>
        <p:nvSpPr>
          <p:cNvPr id="3" name="Shape 1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4" name="Text 2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1600" b="1" dirty="0">
                <a:solidFill>
                  <a:srgbClr val="FFD6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9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188720" y="925830"/>
            <a:ext cx="731520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Resolving Judicial-Legislative Conflicts</a:t>
            </a:r>
            <a:endParaRPr lang="en-US" sz="2800" dirty="0"/>
          </a:p>
        </p:txBody>
      </p:sp>
      <p:sp>
        <p:nvSpPr>
          <p:cNvPr id="6" name="Text 4"/>
          <p:cNvSpPr/>
          <p:nvPr/>
        </p:nvSpPr>
        <p:spPr>
          <a:xfrm>
            <a:off x="1207008" y="1543050"/>
            <a:ext cx="7315200" cy="334327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just" marL="342900" indent="-342900">
              <a:lnSpc>
                <a:spcPts val="2000"/>
              </a:lnSpc>
              <a:buSzPct val="100000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Constitutional Court’s power to resolve disputes between the executive and legislative branches.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Constitutional Court’s power to resolve disputes between the executive and judicial branches.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Constitutional Court’s power to resolve disputes between the judicial and legislative branches.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The nature of the substantive jurisdiction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The nature of the substantive jurisdiction</a:t>
            </a:r>
            <a:endParaRPr lang="en-US" sz="12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731520" y="411480"/>
            <a:ext cx="64008" cy="1285875"/>
          </a:xfrm>
          <a:prstGeom prst="rect">
            <a:avLst/>
          </a:prstGeom>
          <a:solidFill>
            <a:srgbClr val="FFD600"/>
          </a:solidFill>
          <a:ln w="12700">
            <a:solidFill>
              <a:srgbClr val="FFD600"/>
            </a:solidFill>
            <a:prstDash val="solid"/>
          </a:ln>
        </p:spPr>
      </p:sp>
      <p:sp>
        <p:nvSpPr>
          <p:cNvPr id="3" name="Shape 1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4" name="Text 2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1600" b="1" dirty="0">
                <a:solidFill>
                  <a:srgbClr val="FFD6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10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188720" y="925830"/>
            <a:ext cx="731520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Thank You</a:t>
            </a:r>
            <a:endParaRPr lang="en-US" sz="2800" dirty="0"/>
          </a:p>
        </p:txBody>
      </p:sp>
      <p:sp>
        <p:nvSpPr>
          <p:cNvPr id="6" name="Text 4"/>
          <p:cNvSpPr/>
          <p:nvPr/>
        </p:nvSpPr>
        <p:spPr>
          <a:xfrm>
            <a:off x="1207008" y="1543050"/>
            <a:ext cx="7315200" cy="334327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just" marL="342900" indent="-342900">
              <a:lnSpc>
                <a:spcPts val="2000"/>
              </a:lnSpc>
              <a:buSzPct val="100000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Thank you for your attention.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We appreciate your time and consideration.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Special thanks to Professor Dr. Boudaa Hajj Mokhtar for guidance.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We welcome any questions or further discussion.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The End</a:t>
            </a:r>
            <a:endParaRPr lang="en-US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320040" cy="514350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3" name="Text 1"/>
          <p:cNvSpPr/>
          <p:nvPr/>
        </p:nvSpPr>
        <p:spPr>
          <a:xfrm>
            <a:off x="914400" y="514350"/>
            <a:ext cx="2286000" cy="914400"/>
          </a:xfrm>
          <a:prstGeom prst="rect">
            <a:avLst/>
          </a:prstGeom>
          <a:noFill/>
          <a:ln/>
        </p:spPr>
        <p:txBody>
          <a:bodyPr wrap="square" rtlCol="0" anchor="b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Table of Contents</a:t>
            </a:r>
            <a:endParaRPr lang="en-US" sz="2800" dirty="0"/>
          </a:p>
        </p:txBody>
      </p:sp>
      <p:sp>
        <p:nvSpPr>
          <p:cNvPr id="4" name="Text 2"/>
          <p:cNvSpPr/>
          <p:nvPr/>
        </p:nvSpPr>
        <p:spPr>
          <a:xfrm>
            <a:off x="3749040" y="365760"/>
            <a:ext cx="64008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01</a:t>
            </a:r>
            <a:endParaRPr lang="en-US" sz="1200" dirty="0"/>
          </a:p>
        </p:txBody>
      </p:sp>
      <p:sp>
        <p:nvSpPr>
          <p:cNvPr id="5" name="Text 3"/>
          <p:cNvSpPr/>
          <p:nvPr/>
        </p:nvSpPr>
        <p:spPr>
          <a:xfrm>
            <a:off x="4206240" y="365760"/>
            <a:ext cx="41148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Presentation Title</a:t>
            </a:r>
            <a:endParaRPr lang="en-US" sz="1200" dirty="0"/>
          </a:p>
        </p:txBody>
      </p:sp>
      <p:sp>
        <p:nvSpPr>
          <p:cNvPr id="6" name="Text 4"/>
          <p:cNvSpPr/>
          <p:nvPr/>
        </p:nvSpPr>
        <p:spPr>
          <a:xfrm>
            <a:off x="3749040" y="731520"/>
            <a:ext cx="64008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02</a:t>
            </a:r>
            <a:endParaRPr lang="en-US" sz="1200" dirty="0"/>
          </a:p>
        </p:txBody>
      </p:sp>
      <p:sp>
        <p:nvSpPr>
          <p:cNvPr id="7" name="Text 5"/>
          <p:cNvSpPr/>
          <p:nvPr/>
        </p:nvSpPr>
        <p:spPr>
          <a:xfrm>
            <a:off x="4206240" y="731520"/>
            <a:ext cx="41148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Setting the Stage: The Court's Role</a:t>
            </a:r>
            <a:endParaRPr lang="en-US" sz="1200" dirty="0"/>
          </a:p>
        </p:txBody>
      </p:sp>
      <p:sp>
        <p:nvSpPr>
          <p:cNvPr id="8" name="Text 6"/>
          <p:cNvSpPr/>
          <p:nvPr/>
        </p:nvSpPr>
        <p:spPr>
          <a:xfrm>
            <a:off x="3749040" y="1097280"/>
            <a:ext cx="64008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03</a:t>
            </a:r>
            <a:endParaRPr lang="en-US" sz="1200" dirty="0"/>
          </a:p>
        </p:txBody>
      </p:sp>
      <p:sp>
        <p:nvSpPr>
          <p:cNvPr id="9" name="Text 7"/>
          <p:cNvSpPr/>
          <p:nvPr/>
        </p:nvSpPr>
        <p:spPr>
          <a:xfrm>
            <a:off x="4206240" y="1097280"/>
            <a:ext cx="41148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Study plan</a:t>
            </a:r>
            <a:endParaRPr lang="en-US" sz="1200" dirty="0"/>
          </a:p>
        </p:txBody>
      </p:sp>
      <p:sp>
        <p:nvSpPr>
          <p:cNvPr id="10" name="Text 8"/>
          <p:cNvSpPr/>
          <p:nvPr/>
        </p:nvSpPr>
        <p:spPr>
          <a:xfrm>
            <a:off x="3749040" y="1463040"/>
            <a:ext cx="64008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04</a:t>
            </a:r>
            <a:endParaRPr lang="en-US" sz="1200" dirty="0"/>
          </a:p>
        </p:txBody>
      </p:sp>
      <p:sp>
        <p:nvSpPr>
          <p:cNvPr id="11" name="Text 9"/>
          <p:cNvSpPr/>
          <p:nvPr/>
        </p:nvSpPr>
        <p:spPr>
          <a:xfrm>
            <a:off x="4206240" y="1463040"/>
            <a:ext cx="41148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Chapter I</a:t>
            </a:r>
            <a:endParaRPr lang="en-US" sz="1200" dirty="0"/>
          </a:p>
        </p:txBody>
      </p:sp>
      <p:sp>
        <p:nvSpPr>
          <p:cNvPr id="12" name="Text 10"/>
          <p:cNvSpPr/>
          <p:nvPr/>
        </p:nvSpPr>
        <p:spPr>
          <a:xfrm>
            <a:off x="3749040" y="1828800"/>
            <a:ext cx="64008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05</a:t>
            </a:r>
            <a:endParaRPr lang="en-US" sz="1200" dirty="0"/>
          </a:p>
        </p:txBody>
      </p:sp>
      <p:sp>
        <p:nvSpPr>
          <p:cNvPr id="13" name="Text 11"/>
          <p:cNvSpPr/>
          <p:nvPr/>
        </p:nvSpPr>
        <p:spPr>
          <a:xfrm>
            <a:off x="4206240" y="1828800"/>
            <a:ext cx="41148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Understanding the Key Players</a:t>
            </a:r>
            <a:endParaRPr lang="en-US" sz="1200" dirty="0"/>
          </a:p>
        </p:txBody>
      </p:sp>
      <p:sp>
        <p:nvSpPr>
          <p:cNvPr id="14" name="Text 12"/>
          <p:cNvSpPr/>
          <p:nvPr/>
        </p:nvSpPr>
        <p:spPr>
          <a:xfrm>
            <a:off x="3749040" y="2194560"/>
            <a:ext cx="64008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06</a:t>
            </a:r>
            <a:endParaRPr lang="en-US" sz="1200" dirty="0"/>
          </a:p>
        </p:txBody>
      </p:sp>
      <p:sp>
        <p:nvSpPr>
          <p:cNvPr id="15" name="Text 13"/>
          <p:cNvSpPr/>
          <p:nvPr/>
        </p:nvSpPr>
        <p:spPr>
          <a:xfrm>
            <a:off x="4206240" y="2194560"/>
            <a:ext cx="41148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Guiding the Three Branches</a:t>
            </a:r>
            <a:endParaRPr lang="en-US" sz="1200" dirty="0"/>
          </a:p>
        </p:txBody>
      </p:sp>
      <p:sp>
        <p:nvSpPr>
          <p:cNvPr id="16" name="Text 14"/>
          <p:cNvSpPr/>
          <p:nvPr/>
        </p:nvSpPr>
        <p:spPr>
          <a:xfrm>
            <a:off x="3749040" y="2560320"/>
            <a:ext cx="64008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07</a:t>
            </a:r>
            <a:endParaRPr lang="en-US" sz="1200" dirty="0"/>
          </a:p>
        </p:txBody>
      </p:sp>
      <p:sp>
        <p:nvSpPr>
          <p:cNvPr id="17" name="Text 15"/>
          <p:cNvSpPr/>
          <p:nvPr/>
        </p:nvSpPr>
        <p:spPr>
          <a:xfrm>
            <a:off x="4206240" y="2560320"/>
            <a:ext cx="41148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Resolving Executive-Legislative Conflicts</a:t>
            </a:r>
            <a:endParaRPr lang="en-US" sz="1200" dirty="0"/>
          </a:p>
        </p:txBody>
      </p:sp>
      <p:sp>
        <p:nvSpPr>
          <p:cNvPr id="18" name="Text 16"/>
          <p:cNvSpPr/>
          <p:nvPr/>
        </p:nvSpPr>
        <p:spPr>
          <a:xfrm>
            <a:off x="3749040" y="2926080"/>
            <a:ext cx="64008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08</a:t>
            </a:r>
            <a:endParaRPr lang="en-US" sz="1200" dirty="0"/>
          </a:p>
        </p:txBody>
      </p:sp>
      <p:sp>
        <p:nvSpPr>
          <p:cNvPr id="19" name="Text 17"/>
          <p:cNvSpPr/>
          <p:nvPr/>
        </p:nvSpPr>
        <p:spPr>
          <a:xfrm>
            <a:off x="4206240" y="2926080"/>
            <a:ext cx="41148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Resolving Executive-Judicial Conflicts</a:t>
            </a:r>
            <a:endParaRPr lang="en-US" sz="1200" dirty="0"/>
          </a:p>
        </p:txBody>
      </p:sp>
      <p:sp>
        <p:nvSpPr>
          <p:cNvPr id="20" name="Text 18"/>
          <p:cNvSpPr/>
          <p:nvPr/>
        </p:nvSpPr>
        <p:spPr>
          <a:xfrm>
            <a:off x="3749040" y="3291840"/>
            <a:ext cx="64008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09</a:t>
            </a:r>
            <a:endParaRPr lang="en-US" sz="1200" dirty="0"/>
          </a:p>
        </p:txBody>
      </p:sp>
      <p:sp>
        <p:nvSpPr>
          <p:cNvPr id="21" name="Text 19"/>
          <p:cNvSpPr/>
          <p:nvPr/>
        </p:nvSpPr>
        <p:spPr>
          <a:xfrm>
            <a:off x="4206240" y="3291840"/>
            <a:ext cx="41148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Resolving Judicial-Legislative Conflicts</a:t>
            </a:r>
            <a:endParaRPr lang="en-US" sz="1200" dirty="0"/>
          </a:p>
        </p:txBody>
      </p:sp>
      <p:sp>
        <p:nvSpPr>
          <p:cNvPr id="22" name="Text 20"/>
          <p:cNvSpPr/>
          <p:nvPr/>
        </p:nvSpPr>
        <p:spPr>
          <a:xfrm>
            <a:off x="3749040" y="3657600"/>
            <a:ext cx="64008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10</a:t>
            </a:r>
            <a:endParaRPr lang="en-US" sz="1200" dirty="0"/>
          </a:p>
        </p:txBody>
      </p:sp>
      <p:sp>
        <p:nvSpPr>
          <p:cNvPr id="23" name="Text 21"/>
          <p:cNvSpPr/>
          <p:nvPr/>
        </p:nvSpPr>
        <p:spPr>
          <a:xfrm>
            <a:off x="4206240" y="3657600"/>
            <a:ext cx="41148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Thank You</a:t>
            </a:r>
            <a:endParaRPr lang="en-US" sz="1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731520" y="411480"/>
            <a:ext cx="64008" cy="1285875"/>
          </a:xfrm>
          <a:prstGeom prst="rect">
            <a:avLst/>
          </a:prstGeom>
          <a:solidFill>
            <a:srgbClr val="FFD600"/>
          </a:solidFill>
          <a:ln w="12700">
            <a:solidFill>
              <a:srgbClr val="FFD600"/>
            </a:solidFill>
            <a:prstDash val="solid"/>
          </a:ln>
        </p:spPr>
      </p:sp>
      <p:sp>
        <p:nvSpPr>
          <p:cNvPr id="3" name="Shape 1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4" name="Text 2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1600" b="1" dirty="0">
                <a:solidFill>
                  <a:srgbClr val="FFD6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1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188720" y="925830"/>
            <a:ext cx="731520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Presentation Title</a:t>
            </a:r>
            <a:endParaRPr lang="en-US" sz="2800" dirty="0"/>
          </a:p>
        </p:txBody>
      </p:sp>
      <p:sp>
        <p:nvSpPr>
          <p:cNvPr id="6" name="Text 4"/>
          <p:cNvSpPr/>
          <p:nvPr/>
        </p:nvSpPr>
        <p:spPr>
          <a:xfrm>
            <a:off x="1207008" y="1543050"/>
            <a:ext cx="7315200" cy="334327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just" marL="342900" indent="-342900">
              <a:lnSpc>
                <a:spcPts val="2000"/>
              </a:lnSpc>
              <a:buSzPct val="100000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Mustafa Stambouli University - Maskara - Faculty of Law and Political Science - Law Department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A note submitted to obtain a Master's degree in judicial law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The students: Boujalal Jaloul Mohamed Amin Mahdi Ibrahim Imad El Din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Academic year: 2024/2025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A brief overview of the presentation topic and the presenters.</a:t>
            </a:r>
            <a:endParaRPr lang="en-US" sz="12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731520" y="411480"/>
            <a:ext cx="64008" cy="1285875"/>
          </a:xfrm>
          <a:prstGeom prst="rect">
            <a:avLst/>
          </a:prstGeom>
          <a:solidFill>
            <a:srgbClr val="FFD600"/>
          </a:solidFill>
          <a:ln w="12700">
            <a:solidFill>
              <a:srgbClr val="FFD600"/>
            </a:solidFill>
            <a:prstDash val="solid"/>
          </a:ln>
        </p:spPr>
      </p:sp>
      <p:sp>
        <p:nvSpPr>
          <p:cNvPr id="3" name="Shape 1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4" name="Text 2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1600" b="1" dirty="0">
                <a:solidFill>
                  <a:srgbClr val="FFD6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2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188720" y="925830"/>
            <a:ext cx="731520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Setting the Stage: The Court's Role</a:t>
            </a:r>
            <a:endParaRPr lang="en-US" sz="2800" dirty="0"/>
          </a:p>
        </p:txBody>
      </p:sp>
      <p:sp>
        <p:nvSpPr>
          <p:cNvPr id="6" name="Text 4"/>
          <p:cNvSpPr/>
          <p:nvPr/>
        </p:nvSpPr>
        <p:spPr>
          <a:xfrm>
            <a:off x="1207008" y="1543050"/>
            <a:ext cx="7315200" cy="334327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just" marL="342900" indent="-342900">
              <a:lnSpc>
                <a:spcPts val="2000"/>
              </a:lnSpc>
              <a:buSzPct val="100000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The Constitutional Court was established by the constitutional amendment of November 1, 2020.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It enhances the balance between public authorities, addressing the shortcomings of the previous council.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It acts as an independent institution to protect the constitutional order.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What is the legal system governing the jurisdiction of the Constitutional Court in settling disputes arising between the constitutional authorities?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The Constitutional Court is the judge that defines and adjudicates disputes that may arise between the constitutional authorities.</a:t>
            </a:r>
            <a:endParaRPr lang="en-US" sz="12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731520" y="411480"/>
            <a:ext cx="64008" cy="1285875"/>
          </a:xfrm>
          <a:prstGeom prst="rect">
            <a:avLst/>
          </a:prstGeom>
          <a:solidFill>
            <a:srgbClr val="FFD600"/>
          </a:solidFill>
          <a:ln w="12700">
            <a:solidFill>
              <a:srgbClr val="FFD600"/>
            </a:solidFill>
            <a:prstDash val="solid"/>
          </a:ln>
        </p:spPr>
      </p:sp>
      <p:sp>
        <p:nvSpPr>
          <p:cNvPr id="3" name="Shape 1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4" name="Text 2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1600" b="1" dirty="0">
                <a:solidFill>
                  <a:srgbClr val="FFD6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3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188720" y="925830"/>
            <a:ext cx="731520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Study plan</a:t>
            </a:r>
            <a:endParaRPr lang="en-US" sz="2800" dirty="0"/>
          </a:p>
        </p:txBody>
      </p:sp>
      <p:sp>
        <p:nvSpPr>
          <p:cNvPr id="6" name="Text 4"/>
          <p:cNvSpPr/>
          <p:nvPr/>
        </p:nvSpPr>
        <p:spPr>
          <a:xfrm>
            <a:off x="1207008" y="1543050"/>
            <a:ext cx="7315200" cy="334327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just" marL="342900" indent="-342900">
              <a:lnSpc>
                <a:spcPts val="2000"/>
              </a:lnSpc>
              <a:buSzPct val="100000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Study plan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Study plan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Study plan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Study plan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Study plan</a:t>
            </a:r>
            <a:endParaRPr lang="en-US" sz="12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731520" y="411480"/>
            <a:ext cx="64008" cy="1285875"/>
          </a:xfrm>
          <a:prstGeom prst="rect">
            <a:avLst/>
          </a:prstGeom>
          <a:solidFill>
            <a:srgbClr val="FFD600"/>
          </a:solidFill>
          <a:ln w="12700">
            <a:solidFill>
              <a:srgbClr val="FFD600"/>
            </a:solidFill>
            <a:prstDash val="solid"/>
          </a:ln>
        </p:spPr>
      </p:sp>
      <p:sp>
        <p:nvSpPr>
          <p:cNvPr id="3" name="Shape 1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4" name="Text 2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1600" b="1" dirty="0">
                <a:solidFill>
                  <a:srgbClr val="FFD6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4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188720" y="925830"/>
            <a:ext cx="731520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Chapter I</a:t>
            </a:r>
            <a:endParaRPr lang="en-US" sz="2800" dirty="0"/>
          </a:p>
        </p:txBody>
      </p:sp>
      <p:sp>
        <p:nvSpPr>
          <p:cNvPr id="6" name="Text 4"/>
          <p:cNvSpPr/>
          <p:nvPr/>
        </p:nvSpPr>
        <p:spPr>
          <a:xfrm>
            <a:off x="1207008" y="1543050"/>
            <a:ext cx="7315200" cy="334327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just" marL="342900" indent="-342900">
              <a:lnSpc>
                <a:spcPts val="2000"/>
              </a:lnSpc>
              <a:buSzPct val="100000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Chapter I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Chapter I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Chapter I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Chapter I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Chapter I</a:t>
            </a:r>
            <a:endParaRPr lang="en-US" sz="12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731520" y="411480"/>
            <a:ext cx="64008" cy="1285875"/>
          </a:xfrm>
          <a:prstGeom prst="rect">
            <a:avLst/>
          </a:prstGeom>
          <a:solidFill>
            <a:srgbClr val="FFD600"/>
          </a:solidFill>
          <a:ln w="12700">
            <a:solidFill>
              <a:srgbClr val="FFD600"/>
            </a:solidFill>
            <a:prstDash val="solid"/>
          </a:ln>
        </p:spPr>
      </p:sp>
      <p:sp>
        <p:nvSpPr>
          <p:cNvPr id="3" name="Shape 1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4" name="Text 2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1600" b="1" dirty="0">
                <a:solidFill>
                  <a:srgbClr val="FFD6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5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188720" y="925830"/>
            <a:ext cx="731520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Understanding the Key Players</a:t>
            </a:r>
            <a:endParaRPr lang="en-US" sz="2800" dirty="0"/>
          </a:p>
        </p:txBody>
      </p:sp>
      <p:sp>
        <p:nvSpPr>
          <p:cNvPr id="6" name="Text 4"/>
          <p:cNvSpPr/>
          <p:nvPr/>
        </p:nvSpPr>
        <p:spPr>
          <a:xfrm>
            <a:off x="1207008" y="1543050"/>
            <a:ext cx="7315200" cy="334327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just" marL="342900" indent="-342900">
              <a:lnSpc>
                <a:spcPts val="2000"/>
              </a:lnSpc>
              <a:buSzPct val="100000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The Constitutional Court is the body authorized to consider and resolve disputes between constitutional authorities.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The Court exercises constitutional review, which is a manifestation of conflict between the three powers.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Constitutional authorities are those defined by the founder in the Constitution, under Title III.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These authorities include the executive, legislative, and judicial branches.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The constitutional authorities are the executive, legislative, and judicial authorities</a:t>
            </a:r>
            <a:endParaRPr lang="en-US" sz="12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731520" y="411480"/>
            <a:ext cx="64008" cy="1285875"/>
          </a:xfrm>
          <a:prstGeom prst="rect">
            <a:avLst/>
          </a:prstGeom>
          <a:solidFill>
            <a:srgbClr val="FFD600"/>
          </a:solidFill>
          <a:ln w="12700">
            <a:solidFill>
              <a:srgbClr val="FFD600"/>
            </a:solidFill>
            <a:prstDash val="solid"/>
          </a:ln>
        </p:spPr>
      </p:sp>
      <p:sp>
        <p:nvSpPr>
          <p:cNvPr id="3" name="Shape 1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4" name="Text 2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1600" b="1" dirty="0">
                <a:solidFill>
                  <a:srgbClr val="FFD6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6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188720" y="925830"/>
            <a:ext cx="731520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Guiding the Three Branches</a:t>
            </a:r>
            <a:endParaRPr lang="en-US" sz="2800" dirty="0"/>
          </a:p>
        </p:txBody>
      </p:sp>
      <p:sp>
        <p:nvSpPr>
          <p:cNvPr id="6" name="Text 4"/>
          <p:cNvSpPr/>
          <p:nvPr/>
        </p:nvSpPr>
        <p:spPr>
          <a:xfrm>
            <a:off x="1207008" y="1543050"/>
            <a:ext cx="7315200" cy="334327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just" marL="342900" indent="-342900">
              <a:lnSpc>
                <a:spcPts val="2000"/>
              </a:lnSpc>
              <a:buSzPct val="100000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The Constitutional Court plays a pivotal role in upholding the principle of separation of powers.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The constitutional judge safeguards the jurisdiction of the three powers to prevent encroachment.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Adjusting the authority of public authorities with the constitution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Adjusting the authority of public authorities with each other.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The substantive jurisdiction of the Constitutional Court in resolving disputes between the three authorities</a:t>
            </a:r>
            <a:endParaRPr lang="en-US" sz="12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731520" y="411480"/>
            <a:ext cx="64008" cy="1285875"/>
          </a:xfrm>
          <a:prstGeom prst="rect">
            <a:avLst/>
          </a:prstGeom>
          <a:solidFill>
            <a:srgbClr val="FFD600"/>
          </a:solidFill>
          <a:ln w="12700">
            <a:solidFill>
              <a:srgbClr val="FFD600"/>
            </a:solidFill>
            <a:prstDash val="solid"/>
          </a:ln>
        </p:spPr>
      </p:sp>
      <p:sp>
        <p:nvSpPr>
          <p:cNvPr id="3" name="Shape 1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4" name="Text 2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1600" b="1" dirty="0">
                <a:solidFill>
                  <a:srgbClr val="FFD6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7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188720" y="925830"/>
            <a:ext cx="731520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Resolving Executive-Legislative Conflicts</a:t>
            </a:r>
            <a:endParaRPr lang="en-US" sz="2800" dirty="0"/>
          </a:p>
        </p:txBody>
      </p:sp>
      <p:sp>
        <p:nvSpPr>
          <p:cNvPr id="6" name="Text 4"/>
          <p:cNvSpPr/>
          <p:nvPr/>
        </p:nvSpPr>
        <p:spPr>
          <a:xfrm>
            <a:off x="1207008" y="1543050"/>
            <a:ext cx="7315200" cy="334327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just" marL="342900" indent="-342900">
              <a:lnSpc>
                <a:spcPts val="2000"/>
              </a:lnSpc>
              <a:buSzPct val="100000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Constitutional Court’s power to resolve disputes between the executive and legislative branches.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Constitutional Court’s power to resolve disputes between the executive and judicial branches.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Constitutional Court’s power to resolve disputes between the judicial and legislative branches.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The nature of the substantive jurisdiction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The nature of the substantive jurisdiction</a:t>
            </a:r>
            <a:endParaRPr lang="en-US" sz="12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2025-05-12T00:15:58Z</dcterms:created>
  <dcterms:modified xsi:type="dcterms:W3CDTF">2025-05-12T00:15:58Z</dcterms:modified>
</cp:coreProperties>
</file>