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image" Target="../media/image-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notes_slide1_LBClou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028700"/>
            <a:ext cx="5486400" cy="185166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2011680" y="1388745"/>
            <a:ext cx="5120640" cy="15430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Transformative Foundations in Dual Language Bilingual Education</a:t>
            </a:r>
            <a:endParaRPr lang="en-US" sz="3300" dirty="0"/>
          </a:p>
        </p:txBody>
      </p:sp>
      <p:sp>
        <p:nvSpPr>
          <p:cNvPr id="4" name="Text 1"/>
          <p:cNvSpPr/>
          <p:nvPr/>
        </p:nvSpPr>
        <p:spPr>
          <a:xfrm>
            <a:off x="2011680" y="3188970"/>
            <a:ext cx="512064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Empowering Communities through Critical Consciousness</a:t>
            </a:r>
            <a:endParaRPr lang="en-US" sz="1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9144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3716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Introduction to Critical Consciousness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6576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41148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Equity-Centered Pedagogy</a:t>
            </a:r>
            <a:endParaRPr lang="en-US" sz="1400" dirty="0"/>
          </a:p>
        </p:txBody>
      </p:sp>
      <p:pic>
        <p:nvPicPr>
          <p:cNvPr id="9" name="Image 2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40080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858000" y="13887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Transformative Leadership in DLBE</a:t>
            </a:r>
            <a:endParaRPr lang="en-US" sz="1400" dirty="0"/>
          </a:p>
        </p:txBody>
      </p:sp>
      <p:pic>
        <p:nvPicPr>
          <p:cNvPr id="12" name="Image 3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9144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3716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Resisting Monolingual Policies</a:t>
            </a:r>
            <a:endParaRPr lang="en-US" sz="1400" dirty="0"/>
          </a:p>
        </p:txBody>
      </p:sp>
      <p:pic>
        <p:nvPicPr>
          <p:cNvPr id="15" name="Image 4" descr="https://djgurnpwsdoqjscwqbsj.supabase.co/storage/v1/object/public/presentation-templates-data/notes_slide3_number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760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65760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4114800" y="241744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Conclusion: A Call to Action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Introduction to Critical Consciousness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Critical consciousness involves recognizing and understanding social injustices that affect bilingual students.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serves as a foundation for challenging dominant ideologies that marginalize diverse communities.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Educators must foster sociopolitical awareness to help students confront systemic inequalities.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DLBE should aim for more than just language skills; it should empower students to be change agents.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Building critical consciousness requires collaboration with linguistically and culturally diverse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Equity-Centered Pedagogy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DLBE should empower students, integrating their lived experiences and home languages into the curriculum.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Teaching practices must be culturally relevant to affirm students' identities and experiences.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Teachers need to critically examine their own biases and adopt anti-racist approaches.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Focusing on students' strengths rather than deficits is essential for effective language instruction.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Curriculum should create spaces where all languages and cultures are valued.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Transformative Leadership in DLBE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School leaders must advocate for policies that support multilingual education.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Effective leadership involves resisting views that undermine bilingual students' capabilities.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Leaders should engage families in meaningful ways to support bilingual education.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Policies must be structured to resist linguistic oppression and promote equity.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Creating networks among educators, families, and communities is vital for success.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Resisting Monolingual Policies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chapter critiques policies that prioritize English over students' home languages.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Advocating for a model where both English and the partner language are equally valued.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Educators and policymakers must work together to protect bilingual education.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Supportive environments are essential for sustaining bilingual education.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Policymakers must be educated on the importance of bilingual education for all.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771525"/>
            <a:ext cx="73152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000"/>
              </a:lnSpc>
              <a:buNone/>
            </a:pPr>
            <a:r>
              <a:rPr lang="en-US" sz="2300" b="1" dirty="0">
                <a:solidFill>
                  <a:srgbClr val="000000"/>
                </a:solidFill>
                <a:latin typeface="Pangolin" pitchFamily="34" charset="0"/>
                <a:ea typeface="Pangolin" pitchFamily="34" charset="-122"/>
                <a:cs typeface="Pangolin" pitchFamily="34" charset="-120"/>
              </a:rPr>
              <a:t>Conclusion: A Call to Action</a:t>
            </a:r>
            <a:endParaRPr lang="en-US" sz="2300" dirty="0"/>
          </a:p>
        </p:txBody>
      </p:sp>
      <p:sp>
        <p:nvSpPr>
          <p:cNvPr id="3" name="Text 1"/>
          <p:cNvSpPr/>
          <p:nvPr/>
        </p:nvSpPr>
        <p:spPr>
          <a:xfrm>
            <a:off x="914400" y="1285875"/>
            <a:ext cx="77724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DLBE must center equity, social justice, and critical consciousness in its approach.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Programs should actively challenge oppression and affirm students' identities.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Multilingualism should thrive in educational spaces, promoting liberation.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Educators, leaders, and policymakers must take intentional actions for change.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Bilingual education should be a tool for liberation, not assimilation or oppression.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2025-02-14T06:18:23Z</dcterms:created>
  <dcterms:modified xsi:type="dcterms:W3CDTF">2025-02-14T06:18:23Z</dcterms:modified>
</cp:coreProperties>
</file>