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slideMasters/slideMaster11.xml" ContentType="application/vnd.openxmlformats-officedocument.presentationml.slideMaster+xml"/>
  <Override PartName="/ppt/slides/slide11.xml" ContentType="application/vnd.openxmlformats-officedocument.presentationml.slide+xml"/>
  <Override PartName="/ppt/slideMasters/slideMaster12.xml" ContentType="application/vnd.openxmlformats-officedocument.presentationml.slideMaster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notesMasterIdLst>
    <p:notesMasterId r:id="rId14"/>
  </p:notesMasterIdLst>
  <p:sldSz cx="9144000" cy="5143500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1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1.xml"/>
		</Relationships>
</file>

<file path=ppt/notesSlides/_rels/notesSlide1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2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914400" y="1800225"/>
            <a:ext cx="7315200" cy="257175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Unlocking GST: The Essence of Supply
</a:t>
            </a:r>
            <a:pPr algn="ctr" indent="0" marL="0">
              <a:lnSpc>
                <a:spcPts val="1500"/>
              </a:lnSpc>
              <a:buNone/>
            </a:pPr>
            <a:r>
              <a:rPr lang="en-US" sz="11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Demystifying the 'Supply' concept under Goods and Services Tax</a:t>
            </a:r>
            <a:endParaRPr lang="en-U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8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Exemptions and Exclusions: Navigating the Exceptions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Certain goods and services are exempt from GST, meaning that no tax is levied on their supply, to promote social welfare or specific industries.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Nil rated supplies attract 0% GST. No Input tax credit will be availabe on these supplies.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Some activities are specifically excluded from the definition of 'supply', like services by an employee to the employer, falling outside the GST net.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Reverse Charge Mechanism (RCM) is applicable to some specified goods or services under which GST is paid by receiver instead of supplier.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It is essential to understand the exemptions and exclusions under GST to accurately determine tax liability and avoid overpayment or underpayment of taxes.</a:t>
            </a:r>
            <a:endParaRPr lang="en-US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9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Valuation of Supply: Determining Taxable Value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Value of supply is the basis on which GST is calculated, and it generally includes the transaction value, plus any additional costs or expenses.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Transaction value is the price actually paid or payable for the supply of goods or services between unrelated parties.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value of supply may include certain inclusions, such as taxes, duties, fees, and charges levied under any law, as well as incidental expenses.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Discounts given before or at the time of supply are generally excluded from the value of supply, provided they are clearly indicated on the invoice.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Accurate determination of the value of supply is essential for correct GST calculation and compliance, ensuring that taxes are paid on the correct base.</a:t>
            </a:r>
            <a:endParaRPr lang="en-US" sz="1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We extend our sincere appreciation for your attentive participation throughout this presentation.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We hope that the information shared has provided valuable insights into the complexities of GST supply.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Should you have any further questions or require clarification, please do not hesitate to reach out to us.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Your feedback is invaluable to us as we strive to enhance our understanding of GST and its implications.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 once again for your time and engagement. We value your interest in understanding GST supply.</a:t>
            </a:r>
            <a:endParaRPr 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320040" cy="51435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3" name="Text 1"/>
          <p:cNvSpPr/>
          <p:nvPr/>
        </p:nvSpPr>
        <p:spPr>
          <a:xfrm>
            <a:off x="914400" y="514350"/>
            <a:ext cx="2286000" cy="9144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Table of Contents</a:t>
            </a:r>
            <a:endParaRPr lang="en-US" sz="2800" dirty="0"/>
          </a:p>
        </p:txBody>
      </p:sp>
      <p:sp>
        <p:nvSpPr>
          <p:cNvPr id="4" name="Text 2"/>
          <p:cNvSpPr/>
          <p:nvPr/>
        </p:nvSpPr>
        <p:spPr>
          <a:xfrm>
            <a:off x="3749040" y="3657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01</a:t>
            </a:r>
            <a:endParaRPr lang="en-US" sz="1200" dirty="0"/>
          </a:p>
        </p:txBody>
      </p:sp>
      <p:sp>
        <p:nvSpPr>
          <p:cNvPr id="5" name="Text 3"/>
          <p:cNvSpPr/>
          <p:nvPr/>
        </p:nvSpPr>
        <p:spPr>
          <a:xfrm>
            <a:off x="4206240" y="3657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GST Revolution: A Paradigm Shift</a:t>
            </a:r>
            <a:endParaRPr lang="en-US" sz="1200" dirty="0"/>
          </a:p>
        </p:txBody>
      </p:sp>
      <p:sp>
        <p:nvSpPr>
          <p:cNvPr id="6" name="Text 4"/>
          <p:cNvSpPr/>
          <p:nvPr/>
        </p:nvSpPr>
        <p:spPr>
          <a:xfrm>
            <a:off x="3749040" y="7315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02</a:t>
            </a:r>
            <a:endParaRPr lang="en-US" sz="1200" dirty="0"/>
          </a:p>
        </p:txBody>
      </p:sp>
      <p:sp>
        <p:nvSpPr>
          <p:cNvPr id="7" name="Text 5"/>
          <p:cNvSpPr/>
          <p:nvPr/>
        </p:nvSpPr>
        <p:spPr>
          <a:xfrm>
            <a:off x="4206240" y="7315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Defining 'Supply': The Cornerstone</a:t>
            </a:r>
            <a:endParaRPr lang="en-US" sz="1200" dirty="0"/>
          </a:p>
        </p:txBody>
      </p:sp>
      <p:sp>
        <p:nvSpPr>
          <p:cNvPr id="8" name="Text 6"/>
          <p:cNvSpPr/>
          <p:nvPr/>
        </p:nvSpPr>
        <p:spPr>
          <a:xfrm>
            <a:off x="3749040" y="10972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03</a:t>
            </a:r>
            <a:endParaRPr lang="en-US" sz="1200" dirty="0"/>
          </a:p>
        </p:txBody>
      </p:sp>
      <p:sp>
        <p:nvSpPr>
          <p:cNvPr id="9" name="Text 7"/>
          <p:cNvSpPr/>
          <p:nvPr/>
        </p:nvSpPr>
        <p:spPr>
          <a:xfrm>
            <a:off x="4206240" y="10972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Consideration: The Quid Pro Quo</a:t>
            </a:r>
            <a:endParaRPr lang="en-US" sz="1200" dirty="0"/>
          </a:p>
        </p:txBody>
      </p:sp>
      <p:sp>
        <p:nvSpPr>
          <p:cNvPr id="10" name="Text 8"/>
          <p:cNvSpPr/>
          <p:nvPr/>
        </p:nvSpPr>
        <p:spPr>
          <a:xfrm>
            <a:off x="3749040" y="14630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04</a:t>
            </a:r>
            <a:endParaRPr lang="en-US" sz="1200" dirty="0"/>
          </a:p>
        </p:txBody>
      </p:sp>
      <p:sp>
        <p:nvSpPr>
          <p:cNvPr id="11" name="Text 9"/>
          <p:cNvSpPr/>
          <p:nvPr/>
        </p:nvSpPr>
        <p:spPr>
          <a:xfrm>
            <a:off x="4206240" y="14630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Supply with and without Consideration</a:t>
            </a:r>
            <a:endParaRPr lang="en-US" sz="1200" dirty="0"/>
          </a:p>
        </p:txBody>
      </p:sp>
      <p:sp>
        <p:nvSpPr>
          <p:cNvPr id="12" name="Text 10"/>
          <p:cNvSpPr/>
          <p:nvPr/>
        </p:nvSpPr>
        <p:spPr>
          <a:xfrm>
            <a:off x="3749040" y="18288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05</a:t>
            </a:r>
            <a:endParaRPr lang="en-US" sz="1200" dirty="0"/>
          </a:p>
        </p:txBody>
      </p:sp>
      <p:sp>
        <p:nvSpPr>
          <p:cNvPr id="13" name="Text 11"/>
          <p:cNvSpPr/>
          <p:nvPr/>
        </p:nvSpPr>
        <p:spPr>
          <a:xfrm>
            <a:off x="4206240" y="18288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Composite and Mixed Supplies: A Deep Dive</a:t>
            </a:r>
            <a:endParaRPr lang="en-US" sz="1200" dirty="0"/>
          </a:p>
        </p:txBody>
      </p:sp>
      <p:sp>
        <p:nvSpPr>
          <p:cNvPr id="14" name="Text 12"/>
          <p:cNvSpPr/>
          <p:nvPr/>
        </p:nvSpPr>
        <p:spPr>
          <a:xfrm>
            <a:off x="3749040" y="21945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06</a:t>
            </a:r>
            <a:endParaRPr lang="en-US" sz="1200" dirty="0"/>
          </a:p>
        </p:txBody>
      </p:sp>
      <p:sp>
        <p:nvSpPr>
          <p:cNvPr id="15" name="Text 13"/>
          <p:cNvSpPr/>
          <p:nvPr/>
        </p:nvSpPr>
        <p:spPr>
          <a:xfrm>
            <a:off x="4206240" y="21945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Time of Supply: Triggering the Tax Point</a:t>
            </a:r>
            <a:endParaRPr lang="en-US" sz="1200" dirty="0"/>
          </a:p>
        </p:txBody>
      </p:sp>
      <p:sp>
        <p:nvSpPr>
          <p:cNvPr id="16" name="Text 14"/>
          <p:cNvSpPr/>
          <p:nvPr/>
        </p:nvSpPr>
        <p:spPr>
          <a:xfrm>
            <a:off x="3749040" y="25603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07</a:t>
            </a:r>
            <a:endParaRPr lang="en-US" sz="1200" dirty="0"/>
          </a:p>
        </p:txBody>
      </p:sp>
      <p:sp>
        <p:nvSpPr>
          <p:cNvPr id="17" name="Text 15"/>
          <p:cNvSpPr/>
          <p:nvPr/>
        </p:nvSpPr>
        <p:spPr>
          <a:xfrm>
            <a:off x="4206240" y="25603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Place of Supply: Determining the Tax Jurisdiction</a:t>
            </a:r>
            <a:endParaRPr lang="en-US" sz="1200" dirty="0"/>
          </a:p>
        </p:txBody>
      </p:sp>
      <p:sp>
        <p:nvSpPr>
          <p:cNvPr id="18" name="Text 16"/>
          <p:cNvSpPr/>
          <p:nvPr/>
        </p:nvSpPr>
        <p:spPr>
          <a:xfrm>
            <a:off x="3749040" y="29260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08</a:t>
            </a:r>
            <a:endParaRPr lang="en-US" sz="1200" dirty="0"/>
          </a:p>
        </p:txBody>
      </p:sp>
      <p:sp>
        <p:nvSpPr>
          <p:cNvPr id="19" name="Text 17"/>
          <p:cNvSpPr/>
          <p:nvPr/>
        </p:nvSpPr>
        <p:spPr>
          <a:xfrm>
            <a:off x="4206240" y="29260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Exemptions and Exclusions: Navigating the Exceptions</a:t>
            </a:r>
            <a:endParaRPr lang="en-US" sz="1200" dirty="0"/>
          </a:p>
        </p:txBody>
      </p:sp>
      <p:sp>
        <p:nvSpPr>
          <p:cNvPr id="20" name="Text 18"/>
          <p:cNvSpPr/>
          <p:nvPr/>
        </p:nvSpPr>
        <p:spPr>
          <a:xfrm>
            <a:off x="3749040" y="32918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09</a:t>
            </a:r>
            <a:endParaRPr lang="en-US" sz="1200" dirty="0"/>
          </a:p>
        </p:txBody>
      </p:sp>
      <p:sp>
        <p:nvSpPr>
          <p:cNvPr id="21" name="Text 19"/>
          <p:cNvSpPr/>
          <p:nvPr/>
        </p:nvSpPr>
        <p:spPr>
          <a:xfrm>
            <a:off x="4206240" y="32918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Valuation of Supply: Determining Taxable Value</a:t>
            </a:r>
            <a:endParaRPr lang="en-US" sz="1200" dirty="0"/>
          </a:p>
        </p:txBody>
      </p:sp>
      <p:sp>
        <p:nvSpPr>
          <p:cNvPr id="22" name="Text 20"/>
          <p:cNvSpPr/>
          <p:nvPr/>
        </p:nvSpPr>
        <p:spPr>
          <a:xfrm>
            <a:off x="3749040" y="36576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200" dirty="0"/>
          </a:p>
        </p:txBody>
      </p:sp>
      <p:sp>
        <p:nvSpPr>
          <p:cNvPr id="23" name="Text 21"/>
          <p:cNvSpPr/>
          <p:nvPr/>
        </p:nvSpPr>
        <p:spPr>
          <a:xfrm>
            <a:off x="4206240" y="36576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GST Revolution: A Paradigm Shift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GST, a transformative tax reform, has reshaped the Indian economy by eliminating cascading effects and creating a unified market.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GST is a single indirect tax on the supply of goods and services, levied at every stage of the production and distribution process.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Reduces tax burden and compliance costs, promotes seamless credit flow, and boosts economic efficiency and transparency.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By integrating state economies and removing inter-state barriers, GST facilitates trade and commerce across the country.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Embracing GST is essential for businesses to thrive in today's competitive environment and contribute to India's economic growth.</a:t>
            </a:r>
            <a:endParaRPr 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2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Defining 'Supply': The Cornerstone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'Supply' is the taxable event in GST, and it includes all forms of supply of goods and services, such as sale, transfer, barter, etc.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It includes sale, transfer, barter, exchange, license, rental, lease or disposal made or agreed to be made for a consideration.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term 'supply' has a wide scope, encompassing both goods and services, whether for monetary consideration or not.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Certain transactions are treated as 'supply' even without consideration, like the permanent transfer of business assets.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Some activities are specifically excluded from the definition of 'supply', like services by an employee to the employer.</a:t>
            </a:r>
            <a:endParaRPr 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3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Consideration: The Quid Pro Quo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Consideration is a crucial element of 'supply', representing the payment or value given in return for the goods or services supplied.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Consideration can be in the form of money or any other benefit, like goods or services, provided by the recipient.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Payments made by a third party on behalf of the recipient can also qualify as consideration for a supply.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Advance payments received for a future supply are considered as consideration and are subject to GST.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Subsidies directly linked to the price are included in the value of supply, while other subsidies are excluded.</a:t>
            </a:r>
            <a:endParaRPr lang="en-US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4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Supply with and without Consideration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Generally, a supply requires consideration to be taxable under GST, establishing a direct link between the goods/services and payment.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Sales, exchanges, rentals, leases, and disposals are common examples of supplies with consideration, subject to GST.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Schedule I lists activities treated as supply even without consideration, such as permanent transfer of business assets.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Supply of goods or services between related persons or distinct persons is treated as supply even without consideration.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Supply of goods by a principal to an agent or vice versa is treated as supply even without consideration.</a:t>
            </a:r>
            <a:endParaRPr lang="en-US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5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Composite and Mixed Supplies: A Deep Dive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Composite supply involves two or more goods/services naturally bundled and supplied together in the ordinary course of business.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tax rate for a composite supply is determined by the principal supply, which is the dominant element of the bundle.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Mixed supply involves two or more goods/services supplied together, but they are not naturally bundled and can be supplied separately.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tax rate for a mixed supply is determined by the item with the highest tax rate within the bundle.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Examples help identify the treatment of different types of supplies under GST, ensuring accurate tax compliance.</a:t>
            </a:r>
            <a:endParaRPr lang="en-US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6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Time of Supply: Triggering the Tax Point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Time of supply is the point in time when the GST liability arises, determined by the earlier of the invoice date or the payment date.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rules for determining the time of supply differ for goods and services, based on the nature of the supply and industry practices.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 the case of forward charge, the supplier is liable to pay GST on the supply of goods or services.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Under reverse charge, the recipient is liable to pay GST on specified categories of goods or services.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Properly determining the time of supply is crucial for accurate GST reporting and compliance, avoiding penalties and interest.</a:t>
            </a:r>
            <a:endParaRPr lang="en-US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7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Place of Supply: Determining the Tax Jurisdiction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Place of supply determines the location where GST is levied, which can be the location of the supplier or the recipient, depending on the type of supply.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rules for determining the place of supply differ for goods and services, based on the nature of the supply and its consumption.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For intra-state supplies, the place of supply is generally the location of the supplier, subject to certain exceptions.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For inter-state supplies, the place of supply is generally the location of the recipient, unless the goods are delivered to a different location.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Determining the correct place of supply is crucial for accurate tax payment and compliance, ensuring that GST is paid in the right jurisdiction.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2025-05-12T04:10:20Z</dcterms:created>
  <dcterms:modified xsi:type="dcterms:W3CDTF">2025-05-12T04:10:20Z</dcterms:modified>
</cp:coreProperties>
</file>