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slideMasters/slideMaster13.xml" ContentType="application/vnd.openxmlformats-officedocument.presentationml.slideMaster+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notesMasterIdLst>
    <p:notesMasterId r:id="rId15"/>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image-10-1.png"/><Relationship Id="rId2" Type="http://schemas.openxmlformats.org/officeDocument/2006/relationships/slideLayout" Target="../slideLayouts/slideLayout1.xml"/><Relationship Id="rId3"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image" Target="../media/image-11-1.png"/><Relationship Id="rId2" Type="http://schemas.openxmlformats.org/officeDocument/2006/relationships/slideLayout" Target="../slideLayouts/slideLayout1.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image" Target="../media/image-12-1.png"/><Relationship Id="rId2" Type="http://schemas.openxmlformats.org/officeDocument/2006/relationships/slideLayout" Target="../slideLayouts/slideLayout1.xml"/><Relationship Id="rId3"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image" Target="../media/image-13-1.png"/><Relationship Id="rId2" Type="http://schemas.openxmlformats.org/officeDocument/2006/relationships/slideLayout" Target="../slideLayouts/slideLayout1.xml"/><Relationship Id="rId3"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png"/><Relationship Id="rId3" Type="http://schemas.openxmlformats.org/officeDocument/2006/relationships/image" Target="../media/image-2-3.png"/><Relationship Id="rId4" Type="http://schemas.openxmlformats.org/officeDocument/2006/relationships/image" Target="../media/image-2-4.png"/><Relationship Id="rId5" Type="http://schemas.openxmlformats.org/officeDocument/2006/relationships/image" Target="../media/image-2-5.png"/><Relationship Id="rId6" Type="http://schemas.openxmlformats.org/officeDocument/2006/relationships/image" Target="../media/image-2-6.png"/><Relationship Id="rId7" Type="http://schemas.openxmlformats.org/officeDocument/2006/relationships/image" Target="../media/image-2-7.png"/><Relationship Id="rId8" Type="http://schemas.openxmlformats.org/officeDocument/2006/relationships/image" Target="../media/image-2-8.png"/><Relationship Id="rId9" Type="http://schemas.openxmlformats.org/officeDocument/2006/relationships/image" Target="../media/image-2-9.png"/><Relationship Id="rId10" Type="http://schemas.openxmlformats.org/officeDocument/2006/relationships/slideLayout" Target="../slideLayouts/slideLayout1.xml"/><Relationship Id="rId11"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image-3-1.png"/><Relationship Id="rId2" Type="http://schemas.openxmlformats.org/officeDocument/2006/relationships/image" Target="../media/image-3-2.png"/><Relationship Id="rId3" Type="http://schemas.openxmlformats.org/officeDocument/2006/relationships/image" Target="../media/image-3-3.png"/><Relationship Id="rId4" Type="http://schemas.openxmlformats.org/officeDocument/2006/relationships/slideLayout" Target="../slideLayouts/slideLayout1.xml"/><Relationship Id="rId5"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image-4-1.png"/><Relationship Id="rId2" Type="http://schemas.openxmlformats.org/officeDocument/2006/relationships/slideLayout" Target="../slideLayouts/slideLayout1.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image-5-1.png"/><Relationship Id="rId2" Type="http://schemas.openxmlformats.org/officeDocument/2006/relationships/slideLayout" Target="../slideLayouts/slideLayout1.xml"/><Relationship Id="rId3"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image-6-1.png"/><Relationship Id="rId2" Type="http://schemas.openxmlformats.org/officeDocument/2006/relationships/slideLayout" Target="../slideLayouts/slideLayout1.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image-7-1.png"/><Relationship Id="rId2" Type="http://schemas.openxmlformats.org/officeDocument/2006/relationships/slideLayout" Target="../slideLayouts/slideLayout1.xml"/><Relationship Id="rId3"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image-8-1.png"/><Relationship Id="rId2" Type="http://schemas.openxmlformats.org/officeDocument/2006/relationships/slideLayout" Target="../slideLayouts/slideLayout1.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image-9-1.png"/><Relationship Id="rId2" Type="http://schemas.openxmlformats.org/officeDocument/2006/relationships/slideLayout" Target="../slideLayouts/slideLayout1.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3657600" y="1543050"/>
            <a:ext cx="1828800" cy="274320"/>
          </a:xfrm>
          <a:prstGeom prst="rect">
            <a:avLst/>
          </a:prstGeom>
          <a:noFill/>
          <a:ln/>
        </p:spPr>
        <p:txBody>
          <a:bodyPr wrap="square" rtlCol="0" anchor="b"/>
          <a:lstStyle/>
          <a:p>
            <a:pPr algn="ctr" indent="0" marL="0">
              <a:buNone/>
            </a:pPr>
            <a:r>
              <a:rPr lang="en-US" sz="1100" dirty="0">
                <a:solidFill>
                  <a:srgbClr val="000000"/>
                </a:solidFill>
                <a:latin typeface="Plus Jakarta Sans Light" pitchFamily="34" charset="0"/>
                <a:ea typeface="Plus Jakarta Sans Light" pitchFamily="34" charset="-122"/>
                <a:cs typeface="Plus Jakarta Sans Light" pitchFamily="34" charset="-120"/>
              </a:rPr>
              <a:t>April 2025</a:t>
            </a:r>
            <a:endParaRPr lang="en-US" sz="1100" dirty="0"/>
          </a:p>
        </p:txBody>
      </p:sp>
      <p:pic>
        <p:nvPicPr>
          <p:cNvPr id="4" name="Image 1" descr="preencoded.png">    </p:cNvPr>
          <p:cNvPicPr>
            <a:picLocks noChangeAspect="1"/>
          </p:cNvPicPr>
          <p:nvPr/>
        </p:nvPicPr>
        <p:blipFill>
          <a:blip r:embed="rId2"/>
          <a:stretch>
            <a:fillRect/>
          </a:stretch>
        </p:blipFill>
        <p:spPr>
          <a:xfrm>
            <a:off x="1828800" y="1800225"/>
            <a:ext cx="5486400" cy="1028700"/>
          </a:xfrm>
          <a:prstGeom prst="rect">
            <a:avLst/>
          </a:prstGeom>
        </p:spPr>
      </p:pic>
      <p:sp>
        <p:nvSpPr>
          <p:cNvPr id="5" name="Text 1"/>
          <p:cNvSpPr/>
          <p:nvPr/>
        </p:nvSpPr>
        <p:spPr>
          <a:xfrm>
            <a:off x="1828800" y="1800225"/>
            <a:ext cx="5486400" cy="1028700"/>
          </a:xfrm>
          <a:prstGeom prst="rect">
            <a:avLst/>
          </a:prstGeom>
          <a:noFill/>
          <a:ln/>
        </p:spPr>
        <p:txBody>
          <a:bodyPr wrap="square" rtlCol="0" anchor="ctr"/>
          <a:lstStyle/>
          <a:p>
            <a:pPr algn="ctr" indent="0" marL="0">
              <a:buNone/>
            </a:pPr>
            <a:r>
              <a:rPr lang="en-US" sz="2400" b="1" dirty="0">
                <a:solidFill>
                  <a:srgbClr val="000000"/>
                </a:solidFill>
                <a:latin typeface="Plus Jakarta Sans" pitchFamily="34" charset="0"/>
                <a:ea typeface="Plus Jakarta Sans" pitchFamily="34" charset="-122"/>
                <a:cs typeface="Plus Jakarta Sans" pitchFamily="34" charset="-120"/>
              </a:rPr>
              <a:t>Unlocking Languages: The Art and Science of Interpretation</a:t>
            </a:r>
            <a:endParaRPr lang="en-US" sz="2400" dirty="0"/>
          </a:p>
        </p:txBody>
      </p:sp>
      <p:sp>
        <p:nvSpPr>
          <p:cNvPr id="6" name="Text 2"/>
          <p:cNvSpPr/>
          <p:nvPr/>
        </p:nvSpPr>
        <p:spPr>
          <a:xfrm>
            <a:off x="2743200" y="2983230"/>
            <a:ext cx="3657600" cy="514350"/>
          </a:xfrm>
          <a:prstGeom prst="rect">
            <a:avLst/>
          </a:prstGeom>
          <a:noFill/>
          <a:ln/>
        </p:spPr>
        <p:txBody>
          <a:bodyPr wrap="square" rtlCol="0" anchor="t"/>
          <a:lstStyle/>
          <a:p>
            <a:pPr algn="ctr" indent="0" marL="0">
              <a:lnSpc>
                <a:spcPts val="1300"/>
              </a:lnSpc>
              <a:buNone/>
            </a:pPr>
            <a:r>
              <a:rPr lang="en-US" sz="1100" dirty="0">
                <a:solidFill>
                  <a:srgbClr val="000000"/>
                </a:solidFill>
                <a:latin typeface="Plus Jakarta Sans Light" pitchFamily="34" charset="0"/>
                <a:ea typeface="Plus Jakarta Sans Light" pitchFamily="34" charset="-122"/>
                <a:cs typeface="Plus Jakarta Sans Light" pitchFamily="34" charset="-120"/>
              </a:rPr>
              <a:t>Bridging Worlds Through Spoken Translation</a:t>
            </a:r>
            <a:endParaRPr lang="en-US"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000" b="1" dirty="0">
                <a:solidFill>
                  <a:srgbClr val="000000"/>
                </a:solidFill>
                <a:latin typeface="Plus Jakarta Sans" pitchFamily="34" charset="0"/>
                <a:ea typeface="Plus Jakarta Sans" pitchFamily="34" charset="-122"/>
                <a:cs typeface="Plus Jakarta Sans" pitchFamily="34" charset="-120"/>
              </a:rPr>
              <a:t>Methods and Techniques</a:t>
            </a:r>
            <a:endParaRPr lang="en-US" sz="2000" dirty="0"/>
          </a:p>
        </p:txBody>
      </p:sp>
      <p:sp>
        <p:nvSpPr>
          <p:cNvPr id="4" name="Text 1"/>
          <p:cNvSpPr/>
          <p:nvPr/>
        </p:nvSpPr>
        <p:spPr>
          <a:xfrm>
            <a:off x="548640" y="1285875"/>
            <a:ext cx="8229600" cy="274320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It will then go on to discuss methods and techniques employed in teaching interpretation and the problems encountered in the interpretation classroom.</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Due to its brevity, it is aimed solely to serve the purpose of providing introduction for newcomers to the interpretation sphere.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Quite often the term interpretation is taken as a reference to artistic interpretation of messages and motives intended by an artist and embedded in a work of art.</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focus of this paper, although distinctly related to art and nonetheless requiring artistic input, is another kind of interpretation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More conveniently described as the oral translation of a message from one language to another language at the instance (or immediately after) it is uttered.</a:t>
            </a:r>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000" b="1" dirty="0">
                <a:solidFill>
                  <a:srgbClr val="000000"/>
                </a:solidFill>
                <a:latin typeface="Plus Jakarta Sans" pitchFamily="34" charset="0"/>
                <a:ea typeface="Plus Jakarta Sans" pitchFamily="34" charset="-122"/>
                <a:cs typeface="Plus Jakarta Sans" pitchFamily="34" charset="-120"/>
              </a:rPr>
              <a:t>The Same Basic Principles</a:t>
            </a:r>
            <a:endParaRPr lang="en-US" sz="2000" dirty="0"/>
          </a:p>
        </p:txBody>
      </p:sp>
      <p:sp>
        <p:nvSpPr>
          <p:cNvPr id="4" name="Text 1"/>
          <p:cNvSpPr/>
          <p:nvPr/>
        </p:nvSpPr>
        <p:spPr>
          <a:xfrm>
            <a:off x="548640" y="1285875"/>
            <a:ext cx="8229600" cy="274320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Interpretation is kin to written translation and yet so different in practice.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Interpretation and translation share the same basic principles but the input and output are distributed through different modes.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basic concept of decoding and encoding message in translation and interpretation are the same.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In translation, the message is usually read while in interpretation, the message is usually heard.</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translator may have all the time he needs to comprehend his message but the interpreter has fleeting seconds to accomplish this task.</a:t>
            </a:r>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000" b="1" dirty="0">
                <a:solidFill>
                  <a:srgbClr val="000000"/>
                </a:solidFill>
                <a:latin typeface="Plus Jakarta Sans" pitchFamily="34" charset="0"/>
                <a:ea typeface="Plus Jakarta Sans" pitchFamily="34" charset="-122"/>
                <a:cs typeface="Plus Jakarta Sans" pitchFamily="34" charset="-120"/>
              </a:rPr>
              <a:t>Requirements of Translation and Interpretation</a:t>
            </a:r>
            <a:endParaRPr lang="en-US" sz="2000" dirty="0"/>
          </a:p>
        </p:txBody>
      </p:sp>
      <p:sp>
        <p:nvSpPr>
          <p:cNvPr id="4" name="Text 1"/>
          <p:cNvSpPr/>
          <p:nvPr/>
        </p:nvSpPr>
        <p:spPr>
          <a:xfrm>
            <a:off x="548640" y="1285875"/>
            <a:ext cx="8229600" cy="274320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It will discuss the principle requirements of translation and interpretation.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And will attempt 10 show the reader that basic language skills only serve the primary purpose of providing base for the development of translation and interpretation skills.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This paper will tell you otherwise.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It has long been taken for granted that anyone who knows a language can translate to and from that language and that the ability to translate comes automatically after one has mastered the comprehension and expression skills of listening, reading, speaking and writing.</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100 - Journal of English Studies Teaching Interpretation Sasee Chanprapun Abstract.</a:t>
            </a:r>
            <a:endParaRPr lang="en-US" sz="1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000" b="1" dirty="0">
                <a:solidFill>
                  <a:srgbClr val="000000"/>
                </a:solidFill>
                <a:latin typeface="Plus Jakarta Sans" pitchFamily="34" charset="0"/>
                <a:ea typeface="Plus Jakarta Sans" pitchFamily="34" charset="-122"/>
                <a:cs typeface="Plus Jakarta Sans" pitchFamily="34" charset="-120"/>
              </a:rPr>
              <a:t>Thank You</a:t>
            </a:r>
            <a:endParaRPr lang="en-US" sz="2000" dirty="0"/>
          </a:p>
        </p:txBody>
      </p:sp>
      <p:sp>
        <p:nvSpPr>
          <p:cNvPr id="4" name="Text 1"/>
          <p:cNvSpPr/>
          <p:nvPr/>
        </p:nvSpPr>
        <p:spPr>
          <a:xfrm>
            <a:off x="548640" y="1285875"/>
            <a:ext cx="8229600" cy="274320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Thank you for your time and attention during this presentation.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Please feel free to reach out if you have any questions or require further clarification.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We hope this presentation has sparked your interest in the art of interpretation.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We value the opportunity to share our knowledge and insights with you.</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We look forward to future opportunities for collaboration and knowledge sharing.</a:t>
            </a: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Beyond Fluency: The Interpreter's Edge</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2</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Interpretation vs. Translation: Two Sides of a Coin</a:t>
            </a:r>
            <a:endParaRPr lang="en-US" sz="1400" dirty="0"/>
          </a:p>
        </p:txBody>
      </p:sp>
      <p:pic>
        <p:nvPicPr>
          <p:cNvPr id="12" name="Image 3" descr="preencoded.png">    </p:cNvPr>
          <p:cNvPicPr>
            <a:picLocks noChangeAspect="1"/>
          </p:cNvPicPr>
          <p:nvPr/>
        </p:nvPicPr>
        <p:blipFill>
          <a:blip r:embed="rId4"/>
          <a:stretch>
            <a:fillRect/>
          </a:stretch>
        </p:blipFill>
        <p:spPr>
          <a:xfrm>
            <a:off x="731520" y="2828925"/>
            <a:ext cx="3474720" cy="514350"/>
          </a:xfrm>
          <a:prstGeom prst="rect">
            <a:avLst/>
          </a:prstGeom>
        </p:spPr>
      </p:pic>
      <p:sp>
        <p:nvSpPr>
          <p:cNvPr id="13" name="Shape 7"/>
          <p:cNvSpPr/>
          <p:nvPr/>
        </p:nvSpPr>
        <p:spPr>
          <a:xfrm>
            <a:off x="640080" y="2931795"/>
            <a:ext cx="320040" cy="308610"/>
          </a:xfrm>
          <a:prstGeom prst="ellipse">
            <a:avLst/>
          </a:prstGeom>
          <a:solidFill>
            <a:srgbClr val="FFE67F"/>
          </a:solidFill>
          <a:ln w="12700">
            <a:solidFill>
              <a:srgbClr val="000000"/>
            </a:solidFill>
            <a:prstDash val="solid"/>
          </a:ln>
        </p:spPr>
      </p:sp>
      <p:sp>
        <p:nvSpPr>
          <p:cNvPr id="14" name="Text 8"/>
          <p:cNvSpPr/>
          <p:nvPr/>
        </p:nvSpPr>
        <p:spPr>
          <a:xfrm>
            <a:off x="576072"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3</a:t>
            </a:r>
            <a:endParaRPr lang="en-US" sz="1400" dirty="0"/>
          </a:p>
        </p:txBody>
      </p:sp>
      <p:sp>
        <p:nvSpPr>
          <p:cNvPr id="15" name="Text 9"/>
          <p:cNvSpPr/>
          <p:nvPr/>
        </p:nvSpPr>
        <p:spPr>
          <a:xfrm>
            <a:off x="109728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The Essence of Understanding</a:t>
            </a:r>
            <a:endParaRPr lang="en-US" sz="1400" dirty="0"/>
          </a:p>
        </p:txBody>
      </p:sp>
      <p:pic>
        <p:nvPicPr>
          <p:cNvPr id="16" name="Image 4" descr="preencoded.png">    </p:cNvPr>
          <p:cNvPicPr>
            <a:picLocks noChangeAspect="1"/>
          </p:cNvPicPr>
          <p:nvPr/>
        </p:nvPicPr>
        <p:blipFill>
          <a:blip r:embed="rId5"/>
          <a:stretch>
            <a:fillRect/>
          </a:stretch>
        </p:blipFill>
        <p:spPr>
          <a:xfrm>
            <a:off x="731520" y="3600450"/>
            <a:ext cx="3474720" cy="514350"/>
          </a:xfrm>
          <a:prstGeom prst="rect">
            <a:avLst/>
          </a:prstGeom>
        </p:spPr>
      </p:pic>
      <p:sp>
        <p:nvSpPr>
          <p:cNvPr id="17" name="Shape 10"/>
          <p:cNvSpPr/>
          <p:nvPr/>
        </p:nvSpPr>
        <p:spPr>
          <a:xfrm>
            <a:off x="640080" y="3703320"/>
            <a:ext cx="320040" cy="308610"/>
          </a:xfrm>
          <a:prstGeom prst="ellipse">
            <a:avLst/>
          </a:prstGeom>
          <a:solidFill>
            <a:srgbClr val="FFE67F"/>
          </a:solidFill>
          <a:ln w="12700">
            <a:solidFill>
              <a:srgbClr val="000000"/>
            </a:solidFill>
            <a:prstDash val="solid"/>
          </a:ln>
        </p:spPr>
      </p:sp>
      <p:sp>
        <p:nvSpPr>
          <p:cNvPr id="18" name="Text 11"/>
          <p:cNvSpPr/>
          <p:nvPr/>
        </p:nvSpPr>
        <p:spPr>
          <a:xfrm>
            <a:off x="576072"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4</a:t>
            </a:r>
            <a:endParaRPr lang="en-US" sz="1400" dirty="0"/>
          </a:p>
        </p:txBody>
      </p:sp>
      <p:sp>
        <p:nvSpPr>
          <p:cNvPr id="19" name="Text 12"/>
          <p:cNvSpPr/>
          <p:nvPr/>
        </p:nvSpPr>
        <p:spPr>
          <a:xfrm>
            <a:off x="109728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Decoding and Encoding Messages</a:t>
            </a:r>
            <a:endParaRPr lang="en-US" sz="1400" dirty="0"/>
          </a:p>
        </p:txBody>
      </p:sp>
      <p:pic>
        <p:nvPicPr>
          <p:cNvPr id="20" name="Image 5" descr="preencoded.png">    </p:cNvPr>
          <p:cNvPicPr>
            <a:picLocks noChangeAspect="1"/>
          </p:cNvPicPr>
          <p:nvPr/>
        </p:nvPicPr>
        <p:blipFill>
          <a:blip r:embed="rId6"/>
          <a:stretch>
            <a:fillRect/>
          </a:stretch>
        </p:blipFill>
        <p:spPr>
          <a:xfrm>
            <a:off x="5029200" y="1285875"/>
            <a:ext cx="3474720" cy="514350"/>
          </a:xfrm>
          <a:prstGeom prst="rect">
            <a:avLst/>
          </a:prstGeom>
        </p:spPr>
      </p:pic>
      <p:sp>
        <p:nvSpPr>
          <p:cNvPr id="21" name="Shape 13"/>
          <p:cNvSpPr/>
          <p:nvPr/>
        </p:nvSpPr>
        <p:spPr>
          <a:xfrm>
            <a:off x="4937760" y="1388745"/>
            <a:ext cx="320040" cy="308610"/>
          </a:xfrm>
          <a:prstGeom prst="ellipse">
            <a:avLst/>
          </a:prstGeom>
          <a:solidFill>
            <a:srgbClr val="FFE67F"/>
          </a:solidFill>
          <a:ln w="12700">
            <a:solidFill>
              <a:srgbClr val="000000"/>
            </a:solidFill>
            <a:prstDash val="solid"/>
          </a:ln>
        </p:spPr>
      </p:sp>
      <p:sp>
        <p:nvSpPr>
          <p:cNvPr id="22" name="Text 14"/>
          <p:cNvSpPr/>
          <p:nvPr/>
        </p:nvSpPr>
        <p:spPr>
          <a:xfrm>
            <a:off x="4892040"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5</a:t>
            </a:r>
            <a:endParaRPr lang="en-US" sz="1400" dirty="0"/>
          </a:p>
        </p:txBody>
      </p:sp>
      <p:sp>
        <p:nvSpPr>
          <p:cNvPr id="23" name="Text 15"/>
          <p:cNvSpPr/>
          <p:nvPr/>
        </p:nvSpPr>
        <p:spPr>
          <a:xfrm>
            <a:off x="539496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The Essence of Artistic Interpretation</a:t>
            </a:r>
            <a:endParaRPr lang="en-US" sz="1400" dirty="0"/>
          </a:p>
        </p:txBody>
      </p:sp>
      <p:pic>
        <p:nvPicPr>
          <p:cNvPr id="24" name="Image 6" descr="preencoded.png">    </p:cNvPr>
          <p:cNvPicPr>
            <a:picLocks noChangeAspect="1"/>
          </p:cNvPicPr>
          <p:nvPr/>
        </p:nvPicPr>
        <p:blipFill>
          <a:blip r:embed="rId7"/>
          <a:stretch>
            <a:fillRect/>
          </a:stretch>
        </p:blipFill>
        <p:spPr>
          <a:xfrm>
            <a:off x="5029200" y="2057400"/>
            <a:ext cx="3474720" cy="514350"/>
          </a:xfrm>
          <a:prstGeom prst="rect">
            <a:avLst/>
          </a:prstGeom>
        </p:spPr>
      </p:pic>
      <p:sp>
        <p:nvSpPr>
          <p:cNvPr id="25" name="Shape 16"/>
          <p:cNvSpPr/>
          <p:nvPr/>
        </p:nvSpPr>
        <p:spPr>
          <a:xfrm>
            <a:off x="4937760" y="2160270"/>
            <a:ext cx="320040" cy="308610"/>
          </a:xfrm>
          <a:prstGeom prst="ellipse">
            <a:avLst/>
          </a:prstGeom>
          <a:solidFill>
            <a:srgbClr val="FFE67F"/>
          </a:solidFill>
          <a:ln w="12700">
            <a:solidFill>
              <a:srgbClr val="000000"/>
            </a:solidFill>
            <a:prstDash val="solid"/>
          </a:ln>
        </p:spPr>
      </p:sp>
      <p:sp>
        <p:nvSpPr>
          <p:cNvPr id="26" name="Text 17"/>
          <p:cNvSpPr/>
          <p:nvPr/>
        </p:nvSpPr>
        <p:spPr>
          <a:xfrm>
            <a:off x="4892040"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6</a:t>
            </a:r>
            <a:endParaRPr lang="en-US" sz="1400" dirty="0"/>
          </a:p>
        </p:txBody>
      </p:sp>
      <p:sp>
        <p:nvSpPr>
          <p:cNvPr id="27" name="Text 18"/>
          <p:cNvSpPr/>
          <p:nvPr/>
        </p:nvSpPr>
        <p:spPr>
          <a:xfrm>
            <a:off x="539496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Principle Requirements</a:t>
            </a:r>
            <a:endParaRPr lang="en-US" sz="1400" dirty="0"/>
          </a:p>
        </p:txBody>
      </p:sp>
      <p:pic>
        <p:nvPicPr>
          <p:cNvPr id="28" name="Image 7" descr="preencoded.png">    </p:cNvPr>
          <p:cNvPicPr>
            <a:picLocks noChangeAspect="1"/>
          </p:cNvPicPr>
          <p:nvPr/>
        </p:nvPicPr>
        <p:blipFill>
          <a:blip r:embed="rId8"/>
          <a:stretch>
            <a:fillRect/>
          </a:stretch>
        </p:blipFill>
        <p:spPr>
          <a:xfrm>
            <a:off x="5029200" y="2828925"/>
            <a:ext cx="3474720" cy="514350"/>
          </a:xfrm>
          <a:prstGeom prst="rect">
            <a:avLst/>
          </a:prstGeom>
        </p:spPr>
      </p:pic>
      <p:sp>
        <p:nvSpPr>
          <p:cNvPr id="29" name="Shape 19"/>
          <p:cNvSpPr/>
          <p:nvPr/>
        </p:nvSpPr>
        <p:spPr>
          <a:xfrm>
            <a:off x="4937760" y="2931795"/>
            <a:ext cx="320040" cy="308610"/>
          </a:xfrm>
          <a:prstGeom prst="ellipse">
            <a:avLst/>
          </a:prstGeom>
          <a:solidFill>
            <a:srgbClr val="FFE67F"/>
          </a:solidFill>
          <a:ln w="12700">
            <a:solidFill>
              <a:srgbClr val="000000"/>
            </a:solidFill>
            <a:prstDash val="solid"/>
          </a:ln>
        </p:spPr>
      </p:sp>
      <p:sp>
        <p:nvSpPr>
          <p:cNvPr id="30" name="Text 20"/>
          <p:cNvSpPr/>
          <p:nvPr/>
        </p:nvSpPr>
        <p:spPr>
          <a:xfrm>
            <a:off x="4892040"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7</a:t>
            </a:r>
            <a:endParaRPr lang="en-US" sz="1400" dirty="0"/>
          </a:p>
        </p:txBody>
      </p:sp>
      <p:sp>
        <p:nvSpPr>
          <p:cNvPr id="31" name="Text 21"/>
          <p:cNvSpPr/>
          <p:nvPr/>
        </p:nvSpPr>
        <p:spPr>
          <a:xfrm>
            <a:off x="539496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Methods and Techniques</a:t>
            </a:r>
            <a:endParaRPr lang="en-US" sz="1400" dirty="0"/>
          </a:p>
        </p:txBody>
      </p:sp>
      <p:pic>
        <p:nvPicPr>
          <p:cNvPr id="32" name="Image 8" descr="preencoded.png">    </p:cNvPr>
          <p:cNvPicPr>
            <a:picLocks noChangeAspect="1"/>
          </p:cNvPicPr>
          <p:nvPr/>
        </p:nvPicPr>
        <p:blipFill>
          <a:blip r:embed="rId9"/>
          <a:stretch>
            <a:fillRect/>
          </a:stretch>
        </p:blipFill>
        <p:spPr>
          <a:xfrm>
            <a:off x="5029200" y="3600450"/>
            <a:ext cx="3474720" cy="514350"/>
          </a:xfrm>
          <a:prstGeom prst="rect">
            <a:avLst/>
          </a:prstGeom>
        </p:spPr>
      </p:pic>
      <p:sp>
        <p:nvSpPr>
          <p:cNvPr id="33" name="Shape 22"/>
          <p:cNvSpPr/>
          <p:nvPr/>
        </p:nvSpPr>
        <p:spPr>
          <a:xfrm>
            <a:off x="4937760" y="3703320"/>
            <a:ext cx="320040" cy="308610"/>
          </a:xfrm>
          <a:prstGeom prst="ellipse">
            <a:avLst/>
          </a:prstGeom>
          <a:solidFill>
            <a:srgbClr val="FFE67F"/>
          </a:solidFill>
          <a:ln w="12700">
            <a:solidFill>
              <a:srgbClr val="000000"/>
            </a:solidFill>
            <a:prstDash val="solid"/>
          </a:ln>
        </p:spPr>
      </p:sp>
      <p:sp>
        <p:nvSpPr>
          <p:cNvPr id="34" name="Text 23"/>
          <p:cNvSpPr/>
          <p:nvPr/>
        </p:nvSpPr>
        <p:spPr>
          <a:xfrm>
            <a:off x="4892040"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8</a:t>
            </a:r>
            <a:endParaRPr lang="en-US" sz="1400" dirty="0"/>
          </a:p>
        </p:txBody>
      </p:sp>
      <p:sp>
        <p:nvSpPr>
          <p:cNvPr id="35" name="Text 24"/>
          <p:cNvSpPr/>
          <p:nvPr/>
        </p:nvSpPr>
        <p:spPr>
          <a:xfrm>
            <a:off x="539496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The Same Basic Principles</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pic>
        <p:nvPicPr>
          <p:cNvPr id="3"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4" name="Shape 0"/>
          <p:cNvSpPr/>
          <p:nvPr/>
        </p:nvSpPr>
        <p:spPr>
          <a:xfrm>
            <a:off x="640080" y="1388745"/>
            <a:ext cx="320040" cy="308610"/>
          </a:xfrm>
          <a:prstGeom prst="ellipse">
            <a:avLst/>
          </a:prstGeom>
          <a:solidFill>
            <a:srgbClr val="FFE67F"/>
          </a:solidFill>
          <a:ln w="12700">
            <a:solidFill>
              <a:srgbClr val="000000"/>
            </a:solidFill>
            <a:prstDash val="solid"/>
          </a:ln>
        </p:spPr>
      </p:sp>
      <p:sp>
        <p:nvSpPr>
          <p:cNvPr id="5" name="Text 1"/>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9</a:t>
            </a:r>
            <a:endParaRPr lang="en-US" sz="1400" dirty="0"/>
          </a:p>
        </p:txBody>
      </p:sp>
      <p:sp>
        <p:nvSpPr>
          <p:cNvPr id="6" name="Text 2"/>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Requirements of Translation and Interpretation</a:t>
            </a:r>
            <a:endParaRPr lang="en-US" sz="1400" dirty="0"/>
          </a:p>
        </p:txBody>
      </p:sp>
      <p:pic>
        <p:nvPicPr>
          <p:cNvPr id="7"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8" name="Shape 3"/>
          <p:cNvSpPr/>
          <p:nvPr/>
        </p:nvSpPr>
        <p:spPr>
          <a:xfrm>
            <a:off x="640080" y="2160270"/>
            <a:ext cx="320040" cy="308610"/>
          </a:xfrm>
          <a:prstGeom prst="ellipse">
            <a:avLst/>
          </a:prstGeom>
          <a:solidFill>
            <a:srgbClr val="FFE67F"/>
          </a:solidFill>
          <a:ln w="12700">
            <a:solidFill>
              <a:srgbClr val="000000"/>
            </a:solidFill>
            <a:prstDash val="solid"/>
          </a:ln>
        </p:spPr>
      </p:sp>
      <p:sp>
        <p:nvSpPr>
          <p:cNvPr id="9" name="Text 4"/>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10</a:t>
            </a:r>
            <a:endParaRPr lang="en-US" sz="1400" dirty="0"/>
          </a:p>
        </p:txBody>
      </p:sp>
      <p:sp>
        <p:nvSpPr>
          <p:cNvPr id="10" name="Text 5"/>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Thank You</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000" b="1" dirty="0">
                <a:solidFill>
                  <a:srgbClr val="000000"/>
                </a:solidFill>
                <a:latin typeface="Plus Jakarta Sans" pitchFamily="34" charset="0"/>
                <a:ea typeface="Plus Jakarta Sans" pitchFamily="34" charset="-122"/>
                <a:cs typeface="Plus Jakarta Sans" pitchFamily="34" charset="-120"/>
              </a:rPr>
              <a:t>Beyond Fluency: The Interpreter's Edge</a:t>
            </a:r>
            <a:endParaRPr lang="en-US" sz="2000" dirty="0"/>
          </a:p>
        </p:txBody>
      </p:sp>
      <p:sp>
        <p:nvSpPr>
          <p:cNvPr id="4" name="Text 1"/>
          <p:cNvSpPr/>
          <p:nvPr/>
        </p:nvSpPr>
        <p:spPr>
          <a:xfrm>
            <a:off x="548640" y="1285875"/>
            <a:ext cx="8229600" cy="274320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Many believe language mastery equates to translation ability. This presentation debunks that myth, revealing the specialized skills needed.</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Interpreting requires more than listening, reading, speaking and writing. It's a distinct discipline demanding specific training.</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Basic language skills form a foundation, but dedicated development is crucial for effective interpretation and translation.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This presentation serves as a beginner's guide to the interpretation sphere, providing essential insights for newcomers.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Interpretation, while related to artistic expression, focuses on the oral translation of messages between languages.</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000" b="1" dirty="0">
                <a:solidFill>
                  <a:srgbClr val="000000"/>
                </a:solidFill>
                <a:latin typeface="Plus Jakarta Sans" pitchFamily="34" charset="0"/>
                <a:ea typeface="Plus Jakarta Sans" pitchFamily="34" charset="-122"/>
                <a:cs typeface="Plus Jakarta Sans" pitchFamily="34" charset="-120"/>
              </a:rPr>
              <a:t>Interpretation vs. Translation: Two Sides of a Coin</a:t>
            </a:r>
            <a:endParaRPr lang="en-US" sz="2000" dirty="0"/>
          </a:p>
        </p:txBody>
      </p:sp>
      <p:sp>
        <p:nvSpPr>
          <p:cNvPr id="4" name="Text 1"/>
          <p:cNvSpPr/>
          <p:nvPr/>
        </p:nvSpPr>
        <p:spPr>
          <a:xfrm>
            <a:off x="548640" y="1285875"/>
            <a:ext cx="8229600" cy="274320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Both interpretation and translation share a fundamental principle: understanding the source message is paramount.</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Both involve decoding and encoding messages, but differ in input and output methods—oral vs. written.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Translation typically involves reading the message, while interpretation hinges on listening.</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Both translators and interpreters must strip away linguistic packaging to grasp the speaker or writer's true intent.</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key difference lies in time; translators have ample time, while interpreters face fleeting seconds.</a:t>
            </a: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000" b="1" dirty="0">
                <a:solidFill>
                  <a:srgbClr val="000000"/>
                </a:solidFill>
                <a:latin typeface="Plus Jakarta Sans" pitchFamily="34" charset="0"/>
                <a:ea typeface="Plus Jakarta Sans" pitchFamily="34" charset="-122"/>
                <a:cs typeface="Plus Jakarta Sans" pitchFamily="34" charset="-120"/>
              </a:rPr>
              <a:t>The Essence of Understanding</a:t>
            </a:r>
            <a:endParaRPr lang="en-US" sz="2000" dirty="0"/>
          </a:p>
        </p:txBody>
      </p:sp>
      <p:sp>
        <p:nvSpPr>
          <p:cNvPr id="4" name="Text 1"/>
          <p:cNvSpPr/>
          <p:nvPr/>
        </p:nvSpPr>
        <p:spPr>
          <a:xfrm>
            <a:off x="548640" y="1285875"/>
            <a:ext cx="8229600" cy="274320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translator may have all the time he needs to comprehend his message but the interpreter has fleeting seconds to accomplish this task</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Once an abstract understanding has been established by both the translator and interpreter, they need to select the appropriate language casing to pack up their mess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Interpretation and translation share the same basic principles but the input and output are distributed through different modes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basic concept of decoding and encoding message in translation and interpretation are the same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To translate, one must first understand, and likewise, to interpret one must also understand</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000" b="1" dirty="0">
                <a:solidFill>
                  <a:srgbClr val="000000"/>
                </a:solidFill>
                <a:latin typeface="Plus Jakarta Sans" pitchFamily="34" charset="0"/>
                <a:ea typeface="Plus Jakarta Sans" pitchFamily="34" charset="-122"/>
                <a:cs typeface="Plus Jakarta Sans" pitchFamily="34" charset="-120"/>
              </a:rPr>
              <a:t>Decoding and Encoding Messages</a:t>
            </a:r>
            <a:endParaRPr lang="en-US" sz="2000" dirty="0"/>
          </a:p>
        </p:txBody>
      </p:sp>
      <p:sp>
        <p:nvSpPr>
          <p:cNvPr id="4" name="Text 1"/>
          <p:cNvSpPr/>
          <p:nvPr/>
        </p:nvSpPr>
        <p:spPr>
          <a:xfrm>
            <a:off x="548640" y="1285875"/>
            <a:ext cx="8229600" cy="274320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In translation, the message is usually read while in interpretation, the message is usually heard.</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translator may have all the time he needs to comprehend his message but the interpreter has fleeting seconds to accomplish this task.</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Once an abstract understanding has been established by both the translator and interpreter, they need to select the appropriate language casing to pack up their mess.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Nevertheless, after that first intake of message, the translator and interpreter both have to strip it of all linguistic packaging and delve down into the genuine substance of what was intended by the writer or speaker.</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Interpretation is kin to written translation and yet so different in practice.</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000" b="1" dirty="0">
                <a:solidFill>
                  <a:srgbClr val="000000"/>
                </a:solidFill>
                <a:latin typeface="Plus Jakarta Sans" pitchFamily="34" charset="0"/>
                <a:ea typeface="Plus Jakarta Sans" pitchFamily="34" charset="-122"/>
                <a:cs typeface="Plus Jakarta Sans" pitchFamily="34" charset="-120"/>
              </a:rPr>
              <a:t>The Essence of Artistic Interpretation</a:t>
            </a:r>
            <a:endParaRPr lang="en-US" sz="2000" dirty="0"/>
          </a:p>
        </p:txBody>
      </p:sp>
      <p:sp>
        <p:nvSpPr>
          <p:cNvPr id="4" name="Text 1"/>
          <p:cNvSpPr/>
          <p:nvPr/>
        </p:nvSpPr>
        <p:spPr>
          <a:xfrm>
            <a:off x="548640" y="1285875"/>
            <a:ext cx="8229600" cy="274320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focus of this paper, although distinctly related to art and nonetheless requiring artistic input, is another kind of interpretation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More conveniently described as the oral translation of a message from one language to another language at the instance (or immediately after) it is uttered.</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Quite often the term interpretation is taken as a reference to artistic interpretation of messages and motives intended by an artist and embedded in a work of art.</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Due to its brevity, it is aimed solely to serve the purpose of providing introduction for newcomers to the interpretation sphere.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It will then go on to discuss methods and techniques employed in teaching interpretation and the problems encountered in the interpretation classroom.</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000" b="1" dirty="0">
                <a:solidFill>
                  <a:srgbClr val="000000"/>
                </a:solidFill>
                <a:latin typeface="Plus Jakarta Sans" pitchFamily="34" charset="0"/>
                <a:ea typeface="Plus Jakarta Sans" pitchFamily="34" charset="-122"/>
                <a:cs typeface="Plus Jakarta Sans" pitchFamily="34" charset="-120"/>
              </a:rPr>
              <a:t>Principle Requirements</a:t>
            </a:r>
            <a:endParaRPr lang="en-US" sz="2000" dirty="0"/>
          </a:p>
        </p:txBody>
      </p:sp>
      <p:sp>
        <p:nvSpPr>
          <p:cNvPr id="4" name="Text 1"/>
          <p:cNvSpPr/>
          <p:nvPr/>
        </p:nvSpPr>
        <p:spPr>
          <a:xfrm>
            <a:off x="548640" y="1285875"/>
            <a:ext cx="8229600" cy="274320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It will discuss the principle requirements of translation and interpretation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And will attempt 10 show the reader that basic language skills only serve the primary purpose of providing base for the development of translation and interpretation skills.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It has long been taken for granted that anyone who knows a language can translate to and from that language and that the ability to translate comes automatically after one has mastered the comprehension and expression skills of listening, reading, speaking and writing.</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This paper will tell you otherwise.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100 - Journal of English Studies Teaching Interpretation Sasee Chanprapun Abstract.</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2025-04-25T10:57:37Z</dcterms:created>
  <dcterms:modified xsi:type="dcterms:W3CDTF">2025-04-25T10:57:37Z</dcterms:modified>
</cp:coreProperties>
</file>