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2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2.png"/><Relationship Id="rId7" Type="http://schemas.openxmlformats.org/officeDocument/2006/relationships/image" Target="../media/image-2-2.png"/><Relationship Id="rId8" Type="http://schemas.openxmlformats.org/officeDocument/2006/relationships/image" Target="../media/image-2-2.png"/><Relationship Id="rId9" Type="http://schemas.openxmlformats.org/officeDocument/2006/relationships/image" Target="../media/image-2-2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image" Target="../media/image-3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28800" y="1800225"/>
            <a:ext cx="5486400" cy="10287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Unlocking the Secrets: Squares &amp; Square Roots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2743200" y="2983230"/>
            <a:ext cx="365760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Mastering the Fundamentals for Class 8 Success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Applications: Geometry and Beyond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Square roots are used to find the side length of a square given its area. This is a classic application.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 a right triangle, a² + b² = c². Square roots help find side lengths. So, a = √(c² - b²), etc.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From construction to navigation, square roots help to solve practical problems and create new solutions.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Squares and square roots appear in many mathematical models of real-world situations, like calculating growth rates.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applications are endless. Keep your eyes open for opportunities to apply these skills.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Patterns in Squares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sum of the first 'n' odd numbers is n². This is a simple but elegant pattern. For example: 1+3+5=9=3²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There's a trick to squaring numbers ending in 5. Multiply the tens digit by (tens digit + 1) and append 25.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3 x (3 + 1) = 12. Append 25, so 35² = 1225. These patterns are very useful and fun.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a² - b² = (a + b)(a - b). This factorization is used widely in algebra. A very useful equation.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Looking for number patterns can make math more enjoyable and build your problem-solving skills. Keep exploring!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Common Mistakes and How to Avoid Them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Squaring is multiplying by itself (e.g., 5² = 5 x 5 = 25), not doubling (5 x 2 = 10). This is the most common error.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Remember the rule: '2n' decimal places in the square and 'n' in the square root. Check these places!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Ensure you pair ALL identical prime factors. If they can not be paired, then it is not a perfect square.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Relying too much on calculators hinders understanding. Practice manual methods first. That is very important!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Always double-check calculations, especially in exams. A simple mistake can be very costly, so be careful!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You!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Thank you for taking the time to learn about squares and square roots. I hope you enjoyed the experience.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world of mathematics is vast and fascinating. Please always remember to keep exploring and discovering. 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Don't be afraid to tackle challenging problems. Every attempt brings you closer to mastery. Never give up.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Believe in your abilities. With dedication and practice, you can achieve anything. Everything is possible.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 wish you all the best in your future mathematical endeavors. Always continue learning and growing.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76072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Igniting the Spark: A World of Numbers</a:t>
            </a:r>
            <a:endParaRPr lang="en-US" sz="1400" dirty="0"/>
          </a:p>
        </p:txBody>
      </p:sp>
      <p:pic>
        <p:nvPicPr>
          <p:cNvPr id="7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8" name="Shape 4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Perfect Squares: Spotting the Champions</a:t>
            </a:r>
            <a:endParaRPr lang="en-US" sz="1400" dirty="0"/>
          </a:p>
        </p:txBody>
      </p:sp>
      <p:pic>
        <p:nvPicPr>
          <p:cNvPr id="11" name="Image 2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828925"/>
            <a:ext cx="3474720" cy="514350"/>
          </a:xfrm>
          <a:prstGeom prst="rect">
            <a:avLst/>
          </a:prstGeom>
        </p:spPr>
      </p:pic>
      <p:sp>
        <p:nvSpPr>
          <p:cNvPr id="12" name="Shape 7"/>
          <p:cNvSpPr/>
          <p:nvPr/>
        </p:nvSpPr>
        <p:spPr>
          <a:xfrm>
            <a:off x="64008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3" name="Text 8"/>
          <p:cNvSpPr/>
          <p:nvPr/>
        </p:nvSpPr>
        <p:spPr>
          <a:xfrm>
            <a:off x="576072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</a:t>
            </a:r>
            <a:endParaRPr lang="en-US" sz="1400" dirty="0"/>
          </a:p>
        </p:txBody>
      </p:sp>
      <p:sp>
        <p:nvSpPr>
          <p:cNvPr id="14" name="Text 9"/>
          <p:cNvSpPr/>
          <p:nvPr/>
        </p:nvSpPr>
        <p:spPr>
          <a:xfrm>
            <a:off x="109728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Finding Square Roots: Prime Factorization</a:t>
            </a:r>
            <a:endParaRPr lang="en-US" sz="1400" dirty="0"/>
          </a:p>
        </p:txBody>
      </p:sp>
      <p:pic>
        <p:nvPicPr>
          <p:cNvPr id="15" name="Image 3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600450"/>
            <a:ext cx="3474720" cy="514350"/>
          </a:xfrm>
          <a:prstGeom prst="rect">
            <a:avLst/>
          </a:prstGeom>
        </p:spPr>
      </p:pic>
      <p:sp>
        <p:nvSpPr>
          <p:cNvPr id="16" name="Shape 10"/>
          <p:cNvSpPr/>
          <p:nvPr/>
        </p:nvSpPr>
        <p:spPr>
          <a:xfrm>
            <a:off x="64008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7" name="Text 11"/>
          <p:cNvSpPr/>
          <p:nvPr/>
        </p:nvSpPr>
        <p:spPr>
          <a:xfrm>
            <a:off x="576072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</a:t>
            </a:r>
            <a:endParaRPr lang="en-US" sz="1400" dirty="0"/>
          </a:p>
        </p:txBody>
      </p:sp>
      <p:sp>
        <p:nvSpPr>
          <p:cNvPr id="18" name="Text 12"/>
          <p:cNvSpPr/>
          <p:nvPr/>
        </p:nvSpPr>
        <p:spPr>
          <a:xfrm>
            <a:off x="109728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Finding Square Roots: Division Method</a:t>
            </a:r>
            <a:endParaRPr lang="en-US" sz="1400" dirty="0"/>
          </a:p>
        </p:txBody>
      </p:sp>
      <p:pic>
        <p:nvPicPr>
          <p:cNvPr id="19" name="Image 4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0" y="1285875"/>
            <a:ext cx="3474720" cy="514350"/>
          </a:xfrm>
          <a:prstGeom prst="rect">
            <a:avLst/>
          </a:prstGeom>
        </p:spPr>
      </p:pic>
      <p:sp>
        <p:nvSpPr>
          <p:cNvPr id="20" name="Shape 13"/>
          <p:cNvSpPr/>
          <p:nvPr/>
        </p:nvSpPr>
        <p:spPr>
          <a:xfrm>
            <a:off x="493776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1" name="Text 14"/>
          <p:cNvSpPr/>
          <p:nvPr/>
        </p:nvSpPr>
        <p:spPr>
          <a:xfrm>
            <a:off x="4892040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</a:t>
            </a:r>
            <a:endParaRPr lang="en-US" sz="1400" dirty="0"/>
          </a:p>
        </p:txBody>
      </p:sp>
      <p:sp>
        <p:nvSpPr>
          <p:cNvPr id="22" name="Text 15"/>
          <p:cNvSpPr/>
          <p:nvPr/>
        </p:nvSpPr>
        <p:spPr>
          <a:xfrm>
            <a:off x="539496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Squares and Square Roots of Decimals</a:t>
            </a:r>
            <a:endParaRPr lang="en-US" sz="1400" dirty="0"/>
          </a:p>
        </p:txBody>
      </p:sp>
      <p:pic>
        <p:nvPicPr>
          <p:cNvPr id="23" name="Image 5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9200" y="2057400"/>
            <a:ext cx="3474720" cy="514350"/>
          </a:xfrm>
          <a:prstGeom prst="rect">
            <a:avLst/>
          </a:prstGeom>
        </p:spPr>
      </p:pic>
      <p:sp>
        <p:nvSpPr>
          <p:cNvPr id="24" name="Shape 16"/>
          <p:cNvSpPr/>
          <p:nvPr/>
        </p:nvSpPr>
        <p:spPr>
          <a:xfrm>
            <a:off x="493776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5" name="Text 17"/>
          <p:cNvSpPr/>
          <p:nvPr/>
        </p:nvSpPr>
        <p:spPr>
          <a:xfrm>
            <a:off x="4892040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6</a:t>
            </a:r>
            <a:endParaRPr lang="en-US" sz="1400" dirty="0"/>
          </a:p>
        </p:txBody>
      </p:sp>
      <p:sp>
        <p:nvSpPr>
          <p:cNvPr id="26" name="Text 18"/>
          <p:cNvSpPr/>
          <p:nvPr/>
        </p:nvSpPr>
        <p:spPr>
          <a:xfrm>
            <a:off x="539496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Estimating Square Roots</a:t>
            </a:r>
            <a:endParaRPr lang="en-US" sz="1400" dirty="0"/>
          </a:p>
        </p:txBody>
      </p:sp>
      <p:pic>
        <p:nvPicPr>
          <p:cNvPr id="27" name="Image 6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9200" y="2828925"/>
            <a:ext cx="3474720" cy="514350"/>
          </a:xfrm>
          <a:prstGeom prst="rect">
            <a:avLst/>
          </a:prstGeom>
        </p:spPr>
      </p:pic>
      <p:sp>
        <p:nvSpPr>
          <p:cNvPr id="28" name="Shape 19"/>
          <p:cNvSpPr/>
          <p:nvPr/>
        </p:nvSpPr>
        <p:spPr>
          <a:xfrm>
            <a:off x="493776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9" name="Text 20"/>
          <p:cNvSpPr/>
          <p:nvPr/>
        </p:nvSpPr>
        <p:spPr>
          <a:xfrm>
            <a:off x="4892040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7</a:t>
            </a:r>
            <a:endParaRPr lang="en-US" sz="1400" dirty="0"/>
          </a:p>
        </p:txBody>
      </p:sp>
      <p:sp>
        <p:nvSpPr>
          <p:cNvPr id="30" name="Text 21"/>
          <p:cNvSpPr/>
          <p:nvPr/>
        </p:nvSpPr>
        <p:spPr>
          <a:xfrm>
            <a:off x="539496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Applications: Geometry and Beyond</a:t>
            </a:r>
            <a:endParaRPr lang="en-US" sz="1400" dirty="0"/>
          </a:p>
        </p:txBody>
      </p:sp>
      <p:pic>
        <p:nvPicPr>
          <p:cNvPr id="31" name="Image 7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9200" y="3600450"/>
            <a:ext cx="3474720" cy="514350"/>
          </a:xfrm>
          <a:prstGeom prst="rect">
            <a:avLst/>
          </a:prstGeom>
        </p:spPr>
      </p:pic>
      <p:sp>
        <p:nvSpPr>
          <p:cNvPr id="32" name="Shape 22"/>
          <p:cNvSpPr/>
          <p:nvPr/>
        </p:nvSpPr>
        <p:spPr>
          <a:xfrm>
            <a:off x="493776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33" name="Text 23"/>
          <p:cNvSpPr/>
          <p:nvPr/>
        </p:nvSpPr>
        <p:spPr>
          <a:xfrm>
            <a:off x="4892040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8</a:t>
            </a:r>
            <a:endParaRPr lang="en-US" sz="1400" dirty="0"/>
          </a:p>
        </p:txBody>
      </p:sp>
      <p:sp>
        <p:nvSpPr>
          <p:cNvPr id="34" name="Text 24"/>
          <p:cNvSpPr/>
          <p:nvPr/>
        </p:nvSpPr>
        <p:spPr>
          <a:xfrm>
            <a:off x="539496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Patterns in Squares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Common Mistakes and How to Avoid Them</a:t>
            </a:r>
            <a:endParaRPr lang="en-US" sz="1400" dirty="0"/>
          </a:p>
        </p:txBody>
      </p:sp>
      <p:pic>
        <p:nvPicPr>
          <p:cNvPr id="6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7" name="Shape 3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5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You!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Igniting the Spark: A World of Numbers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Squaring a number means multiplying it by itself. It's a fundamental operation with far-reaching applications in math and beyond.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Square root is finding the number which, when multiplied by itself, gives the original number. It's the inverse of squaring.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Squares and square roots are crucial for algebra, geometry, and problem-solving. They build a strong mathematical foundation.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From calculating areas to understanding physics, squares and square roots are everywhere. They are incredibly powerful tools.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We'll uncover techniques, tricks, and applications to become masters of squares and square roots. It is very interesting!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Perfect Squares: Spotting the Champions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 perfect square is a number that can be obtained by squaring an integer. It must have a whole number square root.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Examples include 4 (2x2), 9 (3x3), and 16 (4x4). These numbers are fundamental building blocks.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Perfect squares often end in 0, 1, 4, 5, 6, or 9. However, this is not a foolproof test.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Perfect squares have all prime factors raised to even powers. This is key to confirming it.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more you practice identifying perfect squares, the faster you'll become. Try creating your own!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Finding Square Roots: Prime Factorization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Prime factorization breaks a number into its prime factors. Prime numbers are only divisible by one and themselves.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Factor the number into primes. Group identical primes into pairs. Take one prime from each pair to find the root.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36 = 2 x 2 x 3 x 3. Grouping gives (2 x 2) x (3 x 3). So, √36 = 2 x 3 = 6.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If a number isn't a perfect square, some prime factors will be left unpaired. Hence, not an integer.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This is reliable and easy to understand. Prime factorization is a useful method to apply with roots.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Finding Square Roots: Division Method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Similar to long division, but uses pairs of digits. In addition, estimate the square root of the number.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Pair the digits, find the largest square less than the first pair, then subtract and bring down the next pair.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Double the quotient and find a digit to append such that the product is less than or equal to the dividend.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Repeat steps until the remainder is zero (perfect square) or you reach the desired decimal places.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Helpful for finding square roots of large numbers or non-perfect squares when higher accuracy is needed.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Squares and Square Roots of Decimals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Treat the decimal like a whole number when squaring. Then, place the decimal point correctly in the result.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If the original number has 'n' decimal places, the square will have '2n' decimal places. Always remember this rule.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Make sure the decimal places are even. Add a zero if necessary. Then, find the square root as usual.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If the decimal has '2n' places, the square root will have 'n' decimal places. Be sure to correctly place it.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Working through examples is the best way to master the rules for decimals. Get to work immediately!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Estimating Square Roots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Estimating is useful when you don't need exact values or when dealing with non-perfect squares.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Identify the nearest perfect squares above and below the number. This gives you a range for the square root.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49 (7x7) &lt; 50 &lt; 64 (8x8). So, √50 is between 7 and 8. Closer to 7 because 50 is closer to 49.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Use decimals to get closer. For example, try 7.1, 7.2, etc., to find a better approximation.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After estimating, use a calculator to verify and refine your answer. It builds confidence.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2025-07-19T13:19:51Z</dcterms:created>
  <dcterms:modified xsi:type="dcterms:W3CDTF">2025-07-19T13:19:51Z</dcterms:modified>
</cp:coreProperties>
</file>