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notesMasterIdLst>
    <p:notesMasterId r:id="rId24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ssautismcenter.com/wp-content/uploads/2023/10/8CblasE8vchwV7L2DV4trajKCIizOwea1696436653.jpg" TargetMode="External"/><Relationship Id="rId1" Type="http://schemas.openxmlformats.org/officeDocument/2006/relationships/image" Target="../media/image-1-1.jp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ainbowtherapy.org/wp-content/uploads/2024/07/common-comorbidities-with-autism-410x1024.png" TargetMode="External"/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goldencaretherapy.com/wp-content/uploads/2024/08/autism-support-for-parents-3.png" TargetMode="External"/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coverimages.igi-global.com/cover-images/covers/9798369381762.png" TargetMode="External"/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m.media-amazon.com/images/I/71-SOuIAt+L._UF1000,1000_QL80_.jpg" TargetMode="External"/><Relationship Id="rId1" Type="http://schemas.openxmlformats.org/officeDocument/2006/relationships/image" Target="../media/image-13-1.jpg"/><Relationship Id="rId2" Type="http://schemas.openxmlformats.org/officeDocument/2006/relationships/image" Target="../media/image-13-2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autismwing.com/wp-content/uploads/2020/10/ASD-Checklist.jpg" TargetMode="External"/><Relationship Id="rId1" Type="http://schemas.openxmlformats.org/officeDocument/2006/relationships/image" Target="../media/image-14-1.jpg"/><Relationship Id="rId2" Type="http://schemas.openxmlformats.org/officeDocument/2006/relationships/image" Target="../media/image-14-2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a.springernature.com/lw685/springer-static/image/art%3A10.1038%2Fs41525-024-00444-6/MediaObjects/41525_2024_444_Fig2_HTML.png" TargetMode="External"/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goldencaretherapy.com/wp-content/uploads/2024/06/autism-spectrum-disorder-symptoms-5.png" TargetMode="External"/><Relationship Id="rId1" Type="http://schemas.openxmlformats.org/officeDocument/2006/relationships/image" Target="../media/image-16-1.png"/><Relationship Id="rId2" Type="http://schemas.openxmlformats.org/officeDocument/2006/relationships/image" Target="../media/image-16-2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sychiatryofthepalmbeaches.com/wp-content/uploads/2024/12/autism-info-desktop-2.jpg" TargetMode="External"/><Relationship Id="rId1" Type="http://schemas.openxmlformats.org/officeDocument/2006/relationships/image" Target="../media/image-17-1.jpg"/><Relationship Id="rId2" Type="http://schemas.openxmlformats.org/officeDocument/2006/relationships/image" Target="../media/image-17-2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ennedykrieger.org/sites/default/files/library/images/training/center-for-innovation-and-leadership-in-special-education/linking-research-to-classrooms/ebp-asd-infographic-image.jpg" TargetMode="External"/><Relationship Id="rId1" Type="http://schemas.openxmlformats.org/officeDocument/2006/relationships/image" Target="../media/image-18-1.jpg"/><Relationship Id="rId2" Type="http://schemas.openxmlformats.org/officeDocument/2006/relationships/image" Target="../media/image-18-2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lirp.cdn-website.com/396a5e6c/dms3rep/multi/opt/HANDSCenterforAutism-314553-Child-With-Autism-infographic1-640w.jpg" TargetMode="External"/><Relationship Id="rId1" Type="http://schemas.openxmlformats.org/officeDocument/2006/relationships/image" Target="../media/image-19-1.jpg"/><Relationship Id="rId2" Type="http://schemas.openxmlformats.org/officeDocument/2006/relationships/image" Target="../media/image-19-2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images.squarespace-cdn.com/content/v1/61782ecbf6567d12f08ba3b9/5b10641e-4eee-4b89-a054-b79dc9cadf26/What+is+Neurodiversity+Training+%232.png" TargetMode="External"/><Relationship Id="rId1" Type="http://schemas.openxmlformats.org/officeDocument/2006/relationships/image" Target="../media/image-20-1.png"/><Relationship Id="rId2" Type="http://schemas.openxmlformats.org/officeDocument/2006/relationships/image" Target="../media/image-20-2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coverimages.igi-global.com/cover-images/covers/9798369381762.png" TargetMode="External"/><Relationship Id="rId1" Type="http://schemas.openxmlformats.org/officeDocument/2006/relationships/image" Target="../media/image-21-1.png"/><Relationship Id="rId2" Type="http://schemas.openxmlformats.org/officeDocument/2006/relationships/image" Target="../media/image-21-2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coverimages.igi-global.com/cover-images/covers/9798369381762.png" TargetMode="External"/><Relationship Id="rId1" Type="http://schemas.openxmlformats.org/officeDocument/2006/relationships/image" Target="../media/image-22-1.png"/><Relationship Id="rId2" Type="http://schemas.openxmlformats.org/officeDocument/2006/relationships/image" Target="../media/image-22-2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images.squarespace-cdn.com/content/v1/60d2550de332b22f60eec9f4/e60c8995-2def-4c6c-98c4-ae9f24a65e79/Subcriteria+A1.png" TargetMode="External"/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images.squarespace-cdn.com/content/v1/60d2550de332b22f60eec9f4/73f3ce02-b749-484c-ba5b-76e6ac8d830e/Criteria+A.png" TargetMode="External"/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utismparentingmagazine.com/wp-content/uploads/2023/08/autism-statistics-updated-792x1024.jpg" TargetMode="External"/><Relationship Id="rId1" Type="http://schemas.openxmlformats.org/officeDocument/2006/relationships/image" Target="../media/image-6-1.jpg"/><Relationship Id="rId2" Type="http://schemas.openxmlformats.org/officeDocument/2006/relationships/image" Target="../media/image-6-2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skycareaba.com/wp-content/uploads/2024/10/Copy-of-5-item.png" TargetMode="External"/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goldencaretherapy.com/wp-content/uploads/2024/06/environmental-causes-of-autism-1.png" TargetMode="External"/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autismlearningpartners.com/wp-content/uploads/2024/03/Understanding-the-Diagnostic-Evaluation-for-Autism-Spectrum-Disorder-410x1024.png" TargetMode="External"/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0" y="0"/>
            <a:ext cx="91440" cy="1543050"/>
          </a:xfrm>
          <a:prstGeom prst="rect">
            <a:avLst/>
          </a:prstGeom>
          <a:solidFill>
            <a:srgbClr val="FFD600"/>
          </a:solidFill>
          <a:ln w="12700">
            <a:solidFill>
              <a:srgbClr val="FFD600"/>
            </a:solidFill>
            <a:prstDash val="solid"/>
          </a:ln>
        </p:spPr>
      </p:sp>
      <p:pic>
        <p:nvPicPr>
          <p:cNvPr id="3" name="Image 0" descr="https://ssautismcenter.com/wp-content/uploads/2023/10/8CblasE8vchwV7L2DV4trajKCIizOwea169643665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657600" cy="51435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114800" y="2314575"/>
            <a:ext cx="4572000" cy="257175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1A6847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Unlocking the World of Autism Spectrum Disorder
</a:t>
            </a:r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Exploring Definitions, Causes, and Evaluations for a Deeper Understanding</a:t>
            </a:r>
            <a:endParaRPr lang="en-US" sz="3200" dirty="0"/>
          </a:p>
        </p:txBody>
      </p:sp>
      <p:sp>
        <p:nvSpPr>
          <p:cNvPr id="5" name="Text 2"/>
          <p:cNvSpPr/>
          <p:nvPr/>
        </p:nvSpPr>
        <p:spPr>
          <a:xfrm>
            <a:off x="2743200" y="4754880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u="sng" dirty="0">
                <a:solidFill>
                  <a:srgbClr val="FFFFFF"/>
                </a:solidFill>
                <a:hlinkClick r:id="rId2" invalidUrl="" action="" tgtFrame="" tooltip="Pexel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Photo by Google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0" y="0"/>
            <a:ext cx="91440" cy="1543050"/>
          </a:xfrm>
          <a:prstGeom prst="rect">
            <a:avLst/>
          </a:prstGeom>
          <a:solidFill>
            <a:srgbClr val="FFD600"/>
          </a:solidFill>
          <a:ln w="12700">
            <a:solidFill>
              <a:srgbClr val="FFD600"/>
            </a:solidFill>
            <a:prstDash val="solid"/>
          </a:ln>
        </p:spPr>
      </p:sp>
      <p:pic>
        <p:nvPicPr>
          <p:cNvPr id="3" name="Image 0" descr="https://www.rainbowtherapy.org/wp-content/uploads/2024/07/common-comorbidities-with-autism-410x102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0"/>
            <a:ext cx="3337560" cy="5143500"/>
          </a:xfrm>
          <a:prstGeom prst="rect">
            <a:avLst/>
          </a:prstGeom>
        </p:spPr>
      </p:pic>
      <p:pic>
        <p:nvPicPr>
          <p:cNvPr id="4" name="Image 1" descr="https://djgurnpwsdoqjscwqbsj.supabase.co/storage/v1/object/public/users_file_magicslides_io/grayscale_imag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6240" y="1800225"/>
            <a:ext cx="365760" cy="36576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0" y="0"/>
            <a:ext cx="320040" cy="5143500"/>
          </a:xfrm>
          <a:prstGeom prst="rect">
            <a:avLst/>
          </a:prstGeom>
          <a:solidFill>
            <a:srgbClr val="1A6847"/>
          </a:solidFill>
          <a:ln w="12700">
            <a:solidFill>
              <a:srgbClr val="1A6847"/>
            </a:solidFill>
            <a:prstDash val="solid"/>
          </a:ln>
        </p:spPr>
      </p:sp>
      <p:sp>
        <p:nvSpPr>
          <p:cNvPr id="6" name="Shape 2"/>
          <p:cNvSpPr/>
          <p:nvPr/>
        </p:nvSpPr>
        <p:spPr>
          <a:xfrm>
            <a:off x="4114800" y="0"/>
            <a:ext cx="457200" cy="457200"/>
          </a:xfrm>
          <a:prstGeom prst="rect">
            <a:avLst/>
          </a:prstGeom>
          <a:solidFill>
            <a:srgbClr val="1A6847"/>
          </a:solidFill>
          <a:ln w="12700">
            <a:solidFill>
              <a:srgbClr val="1A6847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4114800" y="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D6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7</a:t>
            </a:r>
            <a:endParaRPr lang="en-US" sz="1800" dirty="0"/>
          </a:p>
        </p:txBody>
      </p:sp>
      <p:sp>
        <p:nvSpPr>
          <p:cNvPr id="8" name="Text 4"/>
          <p:cNvSpPr/>
          <p:nvPr/>
        </p:nvSpPr>
        <p:spPr>
          <a:xfrm>
            <a:off x="4114800" y="925830"/>
            <a:ext cx="438912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6847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Co-occurring Conditions</a:t>
            </a:r>
            <a:endParaRPr lang="en-US" sz="2800" dirty="0"/>
          </a:p>
        </p:txBody>
      </p:sp>
      <p:sp>
        <p:nvSpPr>
          <p:cNvPr id="9" name="Text 5"/>
          <p:cNvSpPr/>
          <p:nvPr/>
        </p:nvSpPr>
        <p:spPr>
          <a:xfrm>
            <a:off x="4572000" y="1697355"/>
            <a:ext cx="374904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Common ASD Companions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4114800" y="2160270"/>
            <a:ext cx="4389120" cy="23145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just" marL="342900" indent="-342900">
              <a:lnSpc>
                <a:spcPts val="2000"/>
              </a:lnSpc>
              <a:buSzPct val="100000"/>
              <a:buChar char="•"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Many with ASD have additional diagnoses like intellectual disability, affecting up to 31 percent, alongside psychiatric issues such as anxiety and ADHD.
</a:t>
            </a:r>
            <a:pPr algn="just" indent="0" marL="0">
              <a:lnSpc>
                <a:spcPts val="2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Gastrointestinal disorders, sleep problems, and seizures frequently occur, with obesity rates higher in ASD populations due to dietary and behavioral factors.
</a:t>
            </a:r>
            <a:pPr algn="just" indent="0" marL="0">
              <a:lnSpc>
                <a:spcPts val="2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Anxiety, mood disorders, and disruptive behaviors are common, impacting daily functioning and requiring integrated management strategies.
</a:t>
            </a:r>
            <a:pPr algn="just" indent="0" marL="0">
              <a:lnSpc>
                <a:spcPts val="2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Routine genetic tests like chromosomal microarray help identify underlying causes and guide family planning for those with ASD and related conditions.</a:t>
            </a:r>
            <a:endParaRPr lang="en-US" sz="1200" dirty="0"/>
          </a:p>
        </p:txBody>
      </p:sp>
      <p:sp>
        <p:nvSpPr>
          <p:cNvPr id="11" name="Text 7"/>
          <p:cNvSpPr/>
          <p:nvPr/>
        </p:nvSpPr>
        <p:spPr>
          <a:xfrm>
            <a:off x="2743200" y="4754880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u="sng" dirty="0">
                <a:solidFill>
                  <a:srgbClr val="FFFFFF"/>
                </a:solidFill>
                <a:hlinkClick r:id="rId3" invalidUrl="" action="" tgtFrame="" tooltip="Pexel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Photo by Google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0" y="0"/>
            <a:ext cx="91440" cy="1543050"/>
          </a:xfrm>
          <a:prstGeom prst="rect">
            <a:avLst/>
          </a:prstGeom>
          <a:solidFill>
            <a:srgbClr val="FFD600"/>
          </a:solidFill>
          <a:ln w="12700">
            <a:solidFill>
              <a:srgbClr val="FFD600"/>
            </a:solidFill>
            <a:prstDash val="solid"/>
          </a:ln>
        </p:spPr>
      </p:sp>
      <p:pic>
        <p:nvPicPr>
          <p:cNvPr id="3" name="Image 0" descr="https://goldencaretherapy.com/wp-content/uploads/2024/08/autism-support-for-parents-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0"/>
            <a:ext cx="3337560" cy="5143500"/>
          </a:xfrm>
          <a:prstGeom prst="rect">
            <a:avLst/>
          </a:prstGeom>
        </p:spPr>
      </p:pic>
      <p:pic>
        <p:nvPicPr>
          <p:cNvPr id="4" name="Image 1" descr="https://djgurnpwsdoqjscwqbsj.supabase.co/storage/v1/object/public/users_file_magicslides_io/grayscale_imag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6240" y="1800225"/>
            <a:ext cx="365760" cy="36576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0" y="0"/>
            <a:ext cx="320040" cy="5143500"/>
          </a:xfrm>
          <a:prstGeom prst="rect">
            <a:avLst/>
          </a:prstGeom>
          <a:solidFill>
            <a:srgbClr val="1A6847"/>
          </a:solidFill>
          <a:ln w="12700">
            <a:solidFill>
              <a:srgbClr val="1A6847"/>
            </a:solidFill>
            <a:prstDash val="solid"/>
          </a:ln>
        </p:spPr>
      </p:sp>
      <p:sp>
        <p:nvSpPr>
          <p:cNvPr id="6" name="Shape 2"/>
          <p:cNvSpPr/>
          <p:nvPr/>
        </p:nvSpPr>
        <p:spPr>
          <a:xfrm>
            <a:off x="4114800" y="0"/>
            <a:ext cx="457200" cy="457200"/>
          </a:xfrm>
          <a:prstGeom prst="rect">
            <a:avLst/>
          </a:prstGeom>
          <a:solidFill>
            <a:srgbClr val="1A6847"/>
          </a:solidFill>
          <a:ln w="12700">
            <a:solidFill>
              <a:srgbClr val="1A6847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4114800" y="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D6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8</a:t>
            </a:r>
            <a:endParaRPr lang="en-US" sz="1800" dirty="0"/>
          </a:p>
        </p:txBody>
      </p:sp>
      <p:sp>
        <p:nvSpPr>
          <p:cNvPr id="8" name="Text 4"/>
          <p:cNvSpPr/>
          <p:nvPr/>
        </p:nvSpPr>
        <p:spPr>
          <a:xfrm>
            <a:off x="4114800" y="925830"/>
            <a:ext cx="438912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6847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Interventions and Therapies</a:t>
            </a:r>
            <a:endParaRPr lang="en-US" sz="2800" dirty="0"/>
          </a:p>
        </p:txBody>
      </p:sp>
      <p:sp>
        <p:nvSpPr>
          <p:cNvPr id="9" name="Text 5"/>
          <p:cNvSpPr/>
          <p:nvPr/>
        </p:nvSpPr>
        <p:spPr>
          <a:xfrm>
            <a:off x="4572000" y="1697355"/>
            <a:ext cx="374904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Support Strategies for ASD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4114800" y="2160270"/>
            <a:ext cx="4389120" cy="23145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just" marL="342900" indent="-342900">
              <a:lnSpc>
                <a:spcPts val="2000"/>
              </a:lnSpc>
              <a:buSzPct val="100000"/>
              <a:buChar char="•"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Early interventions based on applied behavior analysis aid in developing self-care and social skills, though some view it as controversial and not always beneficial.
</a:t>
            </a:r>
            <a:pPr algn="just" indent="0" marL="0">
              <a:lnSpc>
                <a:spcPts val="2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Speech and occupational therapies, along with alternative communication methods, serve as effective aids for individuals with varying support needs.
</a:t>
            </a:r>
            <a:pPr algn="just" indent="0" marL="0">
              <a:lnSpc>
                <a:spcPts val="2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Medications like risperidone address co-occurring irritability but come with side effects such as sedation, offering targeted relief in severe cases.
</a:t>
            </a:r>
            <a:pPr algn="just" indent="0" marL="0">
              <a:lnSpc>
                <a:spcPts val="2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Advocates emphasize societal accommodations over cures, promoting neurodiversity to enhance inclusion and quality of life for those on the spectrum.</a:t>
            </a:r>
            <a:endParaRPr lang="en-US" sz="1200" dirty="0"/>
          </a:p>
        </p:txBody>
      </p:sp>
      <p:sp>
        <p:nvSpPr>
          <p:cNvPr id="11" name="Text 7"/>
          <p:cNvSpPr/>
          <p:nvPr/>
        </p:nvSpPr>
        <p:spPr>
          <a:xfrm>
            <a:off x="2743200" y="4754880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u="sng" dirty="0">
                <a:solidFill>
                  <a:srgbClr val="FFFFFF"/>
                </a:solidFill>
                <a:hlinkClick r:id="rId3" invalidUrl="" action="" tgtFrame="" tooltip="Pexel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Photo by Google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0" y="0"/>
            <a:ext cx="91440" cy="1543050"/>
          </a:xfrm>
          <a:prstGeom prst="rect">
            <a:avLst/>
          </a:prstGeom>
          <a:solidFill>
            <a:srgbClr val="FFD600"/>
          </a:solidFill>
          <a:ln w="12700">
            <a:solidFill>
              <a:srgbClr val="FFD600"/>
            </a:solidFill>
            <a:prstDash val="solid"/>
          </a:ln>
        </p:spPr>
      </p:sp>
      <p:pic>
        <p:nvPicPr>
          <p:cNvPr id="3" name="Image 0" descr="https://coverimages.igi-global.com/cover-images/covers/979836938176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0"/>
            <a:ext cx="3337560" cy="5143500"/>
          </a:xfrm>
          <a:prstGeom prst="rect">
            <a:avLst/>
          </a:prstGeom>
        </p:spPr>
      </p:pic>
      <p:pic>
        <p:nvPicPr>
          <p:cNvPr id="4" name="Image 1" descr="https://djgurnpwsdoqjscwqbsj.supabase.co/storage/v1/object/public/users_file_magicslides_io/grayscale_imag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6240" y="1800225"/>
            <a:ext cx="365760" cy="36576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0" y="0"/>
            <a:ext cx="320040" cy="5143500"/>
          </a:xfrm>
          <a:prstGeom prst="rect">
            <a:avLst/>
          </a:prstGeom>
          <a:solidFill>
            <a:srgbClr val="1A6847"/>
          </a:solidFill>
          <a:ln w="12700">
            <a:solidFill>
              <a:srgbClr val="1A6847"/>
            </a:solidFill>
            <a:prstDash val="solid"/>
          </a:ln>
        </p:spPr>
      </p:sp>
      <p:sp>
        <p:nvSpPr>
          <p:cNvPr id="6" name="Shape 2"/>
          <p:cNvSpPr/>
          <p:nvPr/>
        </p:nvSpPr>
        <p:spPr>
          <a:xfrm>
            <a:off x="4114800" y="0"/>
            <a:ext cx="457200" cy="457200"/>
          </a:xfrm>
          <a:prstGeom prst="rect">
            <a:avLst/>
          </a:prstGeom>
          <a:solidFill>
            <a:srgbClr val="1A6847"/>
          </a:solidFill>
          <a:ln w="12700">
            <a:solidFill>
              <a:srgbClr val="1A6847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4114800" y="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D6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9</a:t>
            </a:r>
            <a:endParaRPr lang="en-US" sz="1800" dirty="0"/>
          </a:p>
        </p:txBody>
      </p:sp>
      <p:sp>
        <p:nvSpPr>
          <p:cNvPr id="8" name="Text 4"/>
          <p:cNvSpPr/>
          <p:nvPr/>
        </p:nvSpPr>
        <p:spPr>
          <a:xfrm>
            <a:off x="4114800" y="925830"/>
            <a:ext cx="438912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6847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Future Research Directions</a:t>
            </a:r>
            <a:endParaRPr lang="en-US" sz="2800" dirty="0"/>
          </a:p>
        </p:txBody>
      </p:sp>
      <p:sp>
        <p:nvSpPr>
          <p:cNvPr id="9" name="Text 5"/>
          <p:cNvSpPr/>
          <p:nvPr/>
        </p:nvSpPr>
        <p:spPr>
          <a:xfrm>
            <a:off x="4572000" y="1697355"/>
            <a:ext cx="374904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Advancing ASD Understanding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4114800" y="2160270"/>
            <a:ext cx="4389120" cy="23145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just" marL="342900" indent="-342900">
              <a:lnSpc>
                <a:spcPts val="2000"/>
              </a:lnSpc>
              <a:buSzPct val="100000"/>
              <a:buChar char="•"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Research suggests deconstructing autism into behavioral traits and neuropathological factors, exploring prototypes and new causal models for better insights.
</a:t>
            </a:r>
            <a:pPr algn="just" indent="0" marL="0">
              <a:lnSpc>
                <a:spcPts val="2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Developing transdiagnostic endophenotypes could help understand ASD beyond current spectrum models, focusing on cognitive compensation and environmental interactions.
</a:t>
            </a:r>
            <a:pPr algn="just" indent="0" marL="0">
              <a:lnSpc>
                <a:spcPts val="2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New studies advocate for diverse research methods, including genetic and environmental correlations, to refine ASD definitions and support strategies.
</a:t>
            </a:r>
            <a:pPr algn="just" indent="0" marL="0">
              <a:lnSpc>
                <a:spcPts val="2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Continued investigations reveal factors correlating with ASD risk, paving the way for improved diagnostics and personalized interventions in the future.</a:t>
            </a:r>
            <a:endParaRPr lang="en-US" sz="1200" dirty="0"/>
          </a:p>
        </p:txBody>
      </p:sp>
      <p:sp>
        <p:nvSpPr>
          <p:cNvPr id="11" name="Text 7"/>
          <p:cNvSpPr/>
          <p:nvPr/>
        </p:nvSpPr>
        <p:spPr>
          <a:xfrm>
            <a:off x="2743200" y="4754880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u="sng" dirty="0">
                <a:solidFill>
                  <a:srgbClr val="FFFFFF"/>
                </a:solidFill>
                <a:hlinkClick r:id="rId3" invalidUrl="" action="" tgtFrame="" tooltip="Pexel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Photo by Google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0" y="0"/>
            <a:ext cx="91440" cy="1543050"/>
          </a:xfrm>
          <a:prstGeom prst="rect">
            <a:avLst/>
          </a:prstGeom>
          <a:solidFill>
            <a:srgbClr val="FFD600"/>
          </a:solidFill>
          <a:ln w="12700">
            <a:solidFill>
              <a:srgbClr val="FFD600"/>
            </a:solidFill>
            <a:prstDash val="solid"/>
          </a:ln>
        </p:spPr>
      </p:sp>
      <p:pic>
        <p:nvPicPr>
          <p:cNvPr id="3" name="Image 0" descr="https://m.media-amazon.com/images/I/71-SOuIAt+L._UF1000,1000_QL80_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0"/>
            <a:ext cx="3337560" cy="5143500"/>
          </a:xfrm>
          <a:prstGeom prst="rect">
            <a:avLst/>
          </a:prstGeom>
        </p:spPr>
      </p:pic>
      <p:pic>
        <p:nvPicPr>
          <p:cNvPr id="4" name="Image 1" descr="https://djgurnpwsdoqjscwqbsj.supabase.co/storage/v1/object/public/users_file_magicslides_io/grayscale_imag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6240" y="1800225"/>
            <a:ext cx="365760" cy="36576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0" y="0"/>
            <a:ext cx="320040" cy="5143500"/>
          </a:xfrm>
          <a:prstGeom prst="rect">
            <a:avLst/>
          </a:prstGeom>
          <a:solidFill>
            <a:srgbClr val="1A6847"/>
          </a:solidFill>
          <a:ln w="12700">
            <a:solidFill>
              <a:srgbClr val="1A6847"/>
            </a:solidFill>
            <a:prstDash val="solid"/>
          </a:ln>
        </p:spPr>
      </p:sp>
      <p:sp>
        <p:nvSpPr>
          <p:cNvPr id="6" name="Shape 2"/>
          <p:cNvSpPr/>
          <p:nvPr/>
        </p:nvSpPr>
        <p:spPr>
          <a:xfrm>
            <a:off x="4114800" y="0"/>
            <a:ext cx="457200" cy="457200"/>
          </a:xfrm>
          <a:prstGeom prst="rect">
            <a:avLst/>
          </a:prstGeom>
          <a:solidFill>
            <a:srgbClr val="1A6847"/>
          </a:solidFill>
          <a:ln w="12700">
            <a:solidFill>
              <a:srgbClr val="1A6847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4114800" y="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D6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10</a:t>
            </a:r>
            <a:endParaRPr lang="en-US" sz="1800" dirty="0"/>
          </a:p>
        </p:txBody>
      </p:sp>
      <p:sp>
        <p:nvSpPr>
          <p:cNvPr id="8" name="Text 4"/>
          <p:cNvSpPr/>
          <p:nvPr/>
        </p:nvSpPr>
        <p:spPr>
          <a:xfrm>
            <a:off x="4114800" y="925830"/>
            <a:ext cx="438912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6847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Thank You for Joining</a:t>
            </a:r>
            <a:endParaRPr lang="en-US" sz="2800" dirty="0"/>
          </a:p>
        </p:txBody>
      </p:sp>
      <p:sp>
        <p:nvSpPr>
          <p:cNvPr id="9" name="Text 5"/>
          <p:cNvSpPr/>
          <p:nvPr/>
        </p:nvSpPr>
        <p:spPr>
          <a:xfrm>
            <a:off x="4572000" y="1697355"/>
            <a:ext cx="374904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Grateful for Your Engagement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4114800" y="2160270"/>
            <a:ext cx="4389120" cy="23145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just" marL="342900" indent="-342900">
              <a:lnSpc>
                <a:spcPts val="2000"/>
              </a:lnSpc>
              <a:buSzPct val="100000"/>
              <a:buChar char="•"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Thank you for exploring this presentation on autism spectrum disorder, hoping it inspires greater awareness and empathy in your studies and beyond.
</a:t>
            </a:r>
            <a:pPr algn="just" indent="0" marL="0">
              <a:lnSpc>
                <a:spcPts val="2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Remember, understanding ASD promotes inclusion; carry forward this knowledge to support neurodiversity in communities and future discussions.
</a:t>
            </a:r>
            <a:pPr algn="just" indent="0" marL="0">
              <a:lnSpc>
                <a:spcPts val="2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We appreciate your time and interest, encouraging further reading on the provided references to deepen your insights into autism.
</a:t>
            </a:r>
            <a:pPr algn="just" indent="0" marL="0">
              <a:lnSpc>
                <a:spcPts val="2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Feel free to reach out for more resources or questions, as advancing autism awareness benefits everyone involved.</a:t>
            </a:r>
            <a:endParaRPr lang="en-US" sz="1200" dirty="0"/>
          </a:p>
        </p:txBody>
      </p:sp>
      <p:sp>
        <p:nvSpPr>
          <p:cNvPr id="11" name="Text 7"/>
          <p:cNvSpPr/>
          <p:nvPr/>
        </p:nvSpPr>
        <p:spPr>
          <a:xfrm>
            <a:off x="2743200" y="4754880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u="sng" dirty="0">
                <a:solidFill>
                  <a:srgbClr val="FFFFFF"/>
                </a:solidFill>
                <a:hlinkClick r:id="rId3" invalidUrl="" action="" tgtFrame="" tooltip="Pexel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Photo by Google</a:t>
            </a:r>
            <a:endParaRPr lang="en-US" sz="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0" y="0"/>
            <a:ext cx="91440" cy="1543050"/>
          </a:xfrm>
          <a:prstGeom prst="rect">
            <a:avLst/>
          </a:prstGeom>
          <a:solidFill>
            <a:srgbClr val="FFD600"/>
          </a:solidFill>
          <a:ln w="12700">
            <a:solidFill>
              <a:srgbClr val="FFD600"/>
            </a:solidFill>
            <a:prstDash val="solid"/>
          </a:ln>
        </p:spPr>
      </p:sp>
      <p:pic>
        <p:nvPicPr>
          <p:cNvPr id="3" name="Image 0" descr="https://autismwing.com/wp-content/uploads/2020/10/ASD-Checklist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0"/>
            <a:ext cx="3337560" cy="5143500"/>
          </a:xfrm>
          <a:prstGeom prst="rect">
            <a:avLst/>
          </a:prstGeom>
        </p:spPr>
      </p:pic>
      <p:pic>
        <p:nvPicPr>
          <p:cNvPr id="4" name="Image 1" descr="https://djgurnpwsdoqjscwqbsj.supabase.co/storage/v1/object/public/users_file_magicslides_io/grayscale_imag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6240" y="1800225"/>
            <a:ext cx="365760" cy="36576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0" y="0"/>
            <a:ext cx="320040" cy="5143500"/>
          </a:xfrm>
          <a:prstGeom prst="rect">
            <a:avLst/>
          </a:prstGeom>
          <a:solidFill>
            <a:srgbClr val="1A6847"/>
          </a:solidFill>
          <a:ln w="12700">
            <a:solidFill>
              <a:srgbClr val="1A6847"/>
            </a:solidFill>
            <a:prstDash val="solid"/>
          </a:ln>
        </p:spPr>
      </p:sp>
      <p:sp>
        <p:nvSpPr>
          <p:cNvPr id="6" name="Shape 2"/>
          <p:cNvSpPr/>
          <p:nvPr/>
        </p:nvSpPr>
        <p:spPr>
          <a:xfrm>
            <a:off x="4114800" y="0"/>
            <a:ext cx="457200" cy="457200"/>
          </a:xfrm>
          <a:prstGeom prst="rect">
            <a:avLst/>
          </a:prstGeom>
          <a:solidFill>
            <a:srgbClr val="1A6847"/>
          </a:solidFill>
          <a:ln w="12700">
            <a:solidFill>
              <a:srgbClr val="1A6847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4114800" y="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D6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11</a:t>
            </a:r>
            <a:endParaRPr lang="en-US" sz="1800" dirty="0"/>
          </a:p>
        </p:txBody>
      </p:sp>
      <p:sp>
        <p:nvSpPr>
          <p:cNvPr id="8" name="Text 4"/>
          <p:cNvSpPr/>
          <p:nvPr/>
        </p:nvSpPr>
        <p:spPr>
          <a:xfrm>
            <a:off x="4114800" y="925830"/>
            <a:ext cx="438912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6847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Introduction to Autism Spectrum Disorder</a:t>
            </a:r>
            <a:endParaRPr lang="en-US" sz="2800" dirty="0"/>
          </a:p>
        </p:txBody>
      </p:sp>
      <p:sp>
        <p:nvSpPr>
          <p:cNvPr id="9" name="Text 5"/>
          <p:cNvSpPr/>
          <p:nvPr/>
        </p:nvSpPr>
        <p:spPr>
          <a:xfrm>
            <a:off x="4572000" y="1697355"/>
            <a:ext cx="374904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Defining ASD and its Impact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4114800" y="2160270"/>
            <a:ext cx="4389120" cy="23145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just" marL="342900" indent="-342900">
              <a:lnSpc>
                <a:spcPts val="2000"/>
              </a:lnSpc>
              <a:buSzPct val="100000"/>
              <a:buChar char="•"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Autism Spectrum Disorder (ASD) is a developmental disorder that affects communication and behavior. It includes a wide range of conditions characterized by challenges with social skills, repetitive behaviors, and speech and nonverbal communication.
</a:t>
            </a:r>
            <a:pPr algn="just" indent="0" marL="0">
              <a:lnSpc>
                <a:spcPts val="2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Research conducted by Xu, Strathearn, and Liu in 2018 revealed a 2.5% prevalence of ASD among US children and adolescents from 2014 to 2016.
</a:t>
            </a:r>
            <a:pPr algn="just" indent="0" marL="0">
              <a:lnSpc>
                <a:spcPts val="2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Mandell et al. (2016) studied the effects of ASD insurance mandates on the treated prevalence of ASD, highlighting the importance of policy interventions in improving access to care.
</a:t>
            </a:r>
            <a:pPr algn="just" indent="0" marL="0">
              <a:lnSpc>
                <a:spcPts val="2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Hansen et al. (2015) explored the increase in ASD prevalence attributed to changes in reporting practices, shedding light on the factors influencing the rise in diagnoses.</a:t>
            </a:r>
            <a:endParaRPr lang="en-US" sz="1200" dirty="0"/>
          </a:p>
        </p:txBody>
      </p:sp>
      <p:sp>
        <p:nvSpPr>
          <p:cNvPr id="11" name="Text 7"/>
          <p:cNvSpPr/>
          <p:nvPr/>
        </p:nvSpPr>
        <p:spPr>
          <a:xfrm>
            <a:off x="2743200" y="4754880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u="sng" dirty="0">
                <a:solidFill>
                  <a:srgbClr val="FFFFFF"/>
                </a:solidFill>
                <a:hlinkClick r:id="rId3" invalidUrl="" action="" tgtFrame="" tooltip="Pexel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Photo by Google</a:t>
            </a:r>
            <a:endParaRPr lang="en-US" sz="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0" y="0"/>
            <a:ext cx="91440" cy="1543050"/>
          </a:xfrm>
          <a:prstGeom prst="rect">
            <a:avLst/>
          </a:prstGeom>
          <a:solidFill>
            <a:srgbClr val="FFD600"/>
          </a:solidFill>
          <a:ln w="12700">
            <a:solidFill>
              <a:srgbClr val="FFD600"/>
            </a:solidFill>
            <a:prstDash val="solid"/>
          </a:ln>
        </p:spPr>
      </p:sp>
      <p:pic>
        <p:nvPicPr>
          <p:cNvPr id="3" name="Image 0" descr="https://media.springernature.com/lw685/springer-static/image/art%3A10.1038%2Fs41525-024-00444-6/MediaObjects/41525_2024_444_Fig2_HTML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0"/>
            <a:ext cx="3337560" cy="5143500"/>
          </a:xfrm>
          <a:prstGeom prst="rect">
            <a:avLst/>
          </a:prstGeom>
        </p:spPr>
      </p:pic>
      <p:pic>
        <p:nvPicPr>
          <p:cNvPr id="4" name="Image 1" descr="https://djgurnpwsdoqjscwqbsj.supabase.co/storage/v1/object/public/users_file_magicslides_io/grayscale_imag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6240" y="1800225"/>
            <a:ext cx="365760" cy="36576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0" y="0"/>
            <a:ext cx="320040" cy="5143500"/>
          </a:xfrm>
          <a:prstGeom prst="rect">
            <a:avLst/>
          </a:prstGeom>
          <a:solidFill>
            <a:srgbClr val="1A6847"/>
          </a:solidFill>
          <a:ln w="12700">
            <a:solidFill>
              <a:srgbClr val="1A6847"/>
            </a:solidFill>
            <a:prstDash val="solid"/>
          </a:ln>
        </p:spPr>
      </p:sp>
      <p:sp>
        <p:nvSpPr>
          <p:cNvPr id="6" name="Shape 2"/>
          <p:cNvSpPr/>
          <p:nvPr/>
        </p:nvSpPr>
        <p:spPr>
          <a:xfrm>
            <a:off x="4114800" y="0"/>
            <a:ext cx="457200" cy="457200"/>
          </a:xfrm>
          <a:prstGeom prst="rect">
            <a:avLst/>
          </a:prstGeom>
          <a:solidFill>
            <a:srgbClr val="1A6847"/>
          </a:solidFill>
          <a:ln w="12700">
            <a:solidFill>
              <a:srgbClr val="1A6847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4114800" y="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D6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12</a:t>
            </a:r>
            <a:endParaRPr lang="en-US" sz="1800" dirty="0"/>
          </a:p>
        </p:txBody>
      </p:sp>
      <p:sp>
        <p:nvSpPr>
          <p:cNvPr id="8" name="Text 4"/>
          <p:cNvSpPr/>
          <p:nvPr/>
        </p:nvSpPr>
        <p:spPr>
          <a:xfrm>
            <a:off x="4114800" y="925830"/>
            <a:ext cx="438912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6847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Genetic Factors and ASD</a:t>
            </a:r>
            <a:endParaRPr lang="en-US" sz="2800" dirty="0"/>
          </a:p>
        </p:txBody>
      </p:sp>
      <p:sp>
        <p:nvSpPr>
          <p:cNvPr id="9" name="Text 5"/>
          <p:cNvSpPr/>
          <p:nvPr/>
        </p:nvSpPr>
        <p:spPr>
          <a:xfrm>
            <a:off x="4572000" y="1697355"/>
            <a:ext cx="374904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Understanding Genetic Links to ASD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4114800" y="2160270"/>
            <a:ext cx="4389120" cy="23145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just" marL="342900" indent="-342900">
              <a:lnSpc>
                <a:spcPts val="2000"/>
              </a:lnSpc>
              <a:buSzPct val="100000"/>
              <a:buChar char="•"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Demily et al. (2017) presented a case report linking 49,XYYYY to ASD, emphasizing the importance of genetic investigations in understanding the complexities of ASD.
</a:t>
            </a:r>
            <a:pPr algn="just" indent="0" marL="0">
              <a:lnSpc>
                <a:spcPts val="2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Tartaglia et al. (2017) investigated ASD in males with sex chromosome aneuploidy, including XXY/Klinefelter syndrome, XYY, and XXYY, highlighting the genetic variations associated with ASD.
</a:t>
            </a:r>
            <a:pPr algn="just" indent="0" marL="0">
              <a:lnSpc>
                <a:spcPts val="2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Exploring the genetic underpinnings of ASD provides valuable insights into the neurodevelopmental pathways that contribute to the diverse manifestations of the disorder.
</a:t>
            </a:r>
            <a:pPr algn="just" indent="0" marL="0">
              <a:lnSpc>
                <a:spcPts val="2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Understanding the genetic basis of ASD can inform personalized treatment approaches and enhance support strategies for individuals with ASD.</a:t>
            </a:r>
            <a:endParaRPr lang="en-US" sz="1200" dirty="0"/>
          </a:p>
        </p:txBody>
      </p:sp>
      <p:sp>
        <p:nvSpPr>
          <p:cNvPr id="11" name="Text 7"/>
          <p:cNvSpPr/>
          <p:nvPr/>
        </p:nvSpPr>
        <p:spPr>
          <a:xfrm>
            <a:off x="2743200" y="4754880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u="sng" dirty="0">
                <a:solidFill>
                  <a:srgbClr val="FFFFFF"/>
                </a:solidFill>
                <a:hlinkClick r:id="rId3" invalidUrl="" action="" tgtFrame="" tooltip="Pexel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Photo by Google</a:t>
            </a:r>
            <a:endParaRPr lang="en-US" sz="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0" y="0"/>
            <a:ext cx="91440" cy="1543050"/>
          </a:xfrm>
          <a:prstGeom prst="rect">
            <a:avLst/>
          </a:prstGeom>
          <a:solidFill>
            <a:srgbClr val="FFD600"/>
          </a:solidFill>
          <a:ln w="12700">
            <a:solidFill>
              <a:srgbClr val="FFD600"/>
            </a:solidFill>
            <a:prstDash val="solid"/>
          </a:ln>
        </p:spPr>
      </p:sp>
      <p:pic>
        <p:nvPicPr>
          <p:cNvPr id="3" name="Image 0" descr="https://goldencaretherapy.com/wp-content/uploads/2024/06/autism-spectrum-disorder-symptoms-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0"/>
            <a:ext cx="3337560" cy="5143500"/>
          </a:xfrm>
          <a:prstGeom prst="rect">
            <a:avLst/>
          </a:prstGeom>
        </p:spPr>
      </p:pic>
      <p:pic>
        <p:nvPicPr>
          <p:cNvPr id="4" name="Image 1" descr="https://djgurnpwsdoqjscwqbsj.supabase.co/storage/v1/object/public/users_file_magicslides_io/grayscale_imag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6240" y="1800225"/>
            <a:ext cx="365760" cy="36576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0" y="0"/>
            <a:ext cx="320040" cy="5143500"/>
          </a:xfrm>
          <a:prstGeom prst="rect">
            <a:avLst/>
          </a:prstGeom>
          <a:solidFill>
            <a:srgbClr val="1A6847"/>
          </a:solidFill>
          <a:ln w="12700">
            <a:solidFill>
              <a:srgbClr val="1A6847"/>
            </a:solidFill>
            <a:prstDash val="solid"/>
          </a:ln>
        </p:spPr>
      </p:sp>
      <p:sp>
        <p:nvSpPr>
          <p:cNvPr id="6" name="Shape 2"/>
          <p:cNvSpPr/>
          <p:nvPr/>
        </p:nvSpPr>
        <p:spPr>
          <a:xfrm>
            <a:off x="4114800" y="0"/>
            <a:ext cx="457200" cy="457200"/>
          </a:xfrm>
          <a:prstGeom prst="rect">
            <a:avLst/>
          </a:prstGeom>
          <a:solidFill>
            <a:srgbClr val="1A6847"/>
          </a:solidFill>
          <a:ln w="12700">
            <a:solidFill>
              <a:srgbClr val="1A6847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4114800" y="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D6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13</a:t>
            </a:r>
            <a:endParaRPr lang="en-US" sz="1800" dirty="0"/>
          </a:p>
        </p:txBody>
      </p:sp>
      <p:sp>
        <p:nvSpPr>
          <p:cNvPr id="8" name="Text 4"/>
          <p:cNvSpPr/>
          <p:nvPr/>
        </p:nvSpPr>
        <p:spPr>
          <a:xfrm>
            <a:off x="4114800" y="925830"/>
            <a:ext cx="438912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6847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Behavioral Patterns in ASD</a:t>
            </a:r>
            <a:endParaRPr lang="en-US" sz="2800" dirty="0"/>
          </a:p>
        </p:txBody>
      </p:sp>
      <p:sp>
        <p:nvSpPr>
          <p:cNvPr id="9" name="Text 5"/>
          <p:cNvSpPr/>
          <p:nvPr/>
        </p:nvSpPr>
        <p:spPr>
          <a:xfrm>
            <a:off x="4572000" y="1697355"/>
            <a:ext cx="374904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Analyzing Behavioral Characteristics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4114800" y="2160270"/>
            <a:ext cx="4389120" cy="23145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just" marL="342900" indent="-342900">
              <a:lnSpc>
                <a:spcPts val="2000"/>
              </a:lnSpc>
              <a:buSzPct val="100000"/>
              <a:buChar char="•"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Individuals with ASD often experience difficulties in social interactions, such as understanding social cues and maintaining relationships.
</a:t>
            </a:r>
            <a:pPr algn="just" indent="0" marL="0">
              <a:lnSpc>
                <a:spcPts val="2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Repetitive behaviors, including routines, rituals, and specific interests, are common among individuals with ASD and serve as coping mechanisms.
</a:t>
            </a:r>
            <a:pPr algn="just" indent="0" marL="0">
              <a:lnSpc>
                <a:spcPts val="2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ASD can impact communication skills, leading to challenges in verbal and nonverbal expression, understanding gestures, and engaging in conversations.
</a:t>
            </a:r>
            <a:pPr algn="just" indent="0" marL="0">
              <a:lnSpc>
                <a:spcPts val="2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Many individuals with ASD have sensory sensitivities, experiencing heightened or reduced sensitivity to sensory stimuli, which can impact their daily functioning.</a:t>
            </a:r>
            <a:endParaRPr lang="en-US" sz="1200" dirty="0"/>
          </a:p>
        </p:txBody>
      </p:sp>
      <p:sp>
        <p:nvSpPr>
          <p:cNvPr id="11" name="Text 7"/>
          <p:cNvSpPr/>
          <p:nvPr/>
        </p:nvSpPr>
        <p:spPr>
          <a:xfrm>
            <a:off x="2743200" y="4754880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u="sng" dirty="0">
                <a:solidFill>
                  <a:srgbClr val="FFFFFF"/>
                </a:solidFill>
                <a:hlinkClick r:id="rId3" invalidUrl="" action="" tgtFrame="" tooltip="Pexel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Photo by Google</a:t>
            </a:r>
            <a:endParaRPr lang="en-US" sz="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0" y="0"/>
            <a:ext cx="91440" cy="1543050"/>
          </a:xfrm>
          <a:prstGeom prst="rect">
            <a:avLst/>
          </a:prstGeom>
          <a:solidFill>
            <a:srgbClr val="FFD600"/>
          </a:solidFill>
          <a:ln w="12700">
            <a:solidFill>
              <a:srgbClr val="FFD600"/>
            </a:solidFill>
            <a:prstDash val="solid"/>
          </a:ln>
        </p:spPr>
      </p:sp>
      <p:pic>
        <p:nvPicPr>
          <p:cNvPr id="3" name="Image 0" descr="https://www.psychiatryofthepalmbeaches.com/wp-content/uploads/2024/12/autism-info-desktop-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0"/>
            <a:ext cx="3337560" cy="5143500"/>
          </a:xfrm>
          <a:prstGeom prst="rect">
            <a:avLst/>
          </a:prstGeom>
        </p:spPr>
      </p:pic>
      <p:pic>
        <p:nvPicPr>
          <p:cNvPr id="4" name="Image 1" descr="https://djgurnpwsdoqjscwqbsj.supabase.co/storage/v1/object/public/users_file_magicslides_io/grayscale_imag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6240" y="1800225"/>
            <a:ext cx="365760" cy="36576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0" y="0"/>
            <a:ext cx="320040" cy="5143500"/>
          </a:xfrm>
          <a:prstGeom prst="rect">
            <a:avLst/>
          </a:prstGeom>
          <a:solidFill>
            <a:srgbClr val="1A6847"/>
          </a:solidFill>
          <a:ln w="12700">
            <a:solidFill>
              <a:srgbClr val="1A6847"/>
            </a:solidFill>
            <a:prstDash val="solid"/>
          </a:ln>
        </p:spPr>
      </p:sp>
      <p:sp>
        <p:nvSpPr>
          <p:cNvPr id="6" name="Shape 2"/>
          <p:cNvSpPr/>
          <p:nvPr/>
        </p:nvSpPr>
        <p:spPr>
          <a:xfrm>
            <a:off x="4114800" y="0"/>
            <a:ext cx="457200" cy="457200"/>
          </a:xfrm>
          <a:prstGeom prst="rect">
            <a:avLst/>
          </a:prstGeom>
          <a:solidFill>
            <a:srgbClr val="1A6847"/>
          </a:solidFill>
          <a:ln w="12700">
            <a:solidFill>
              <a:srgbClr val="1A6847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4114800" y="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D6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14</a:t>
            </a:r>
            <a:endParaRPr lang="en-US" sz="1800" dirty="0"/>
          </a:p>
        </p:txBody>
      </p:sp>
      <p:sp>
        <p:nvSpPr>
          <p:cNvPr id="8" name="Text 4"/>
          <p:cNvSpPr/>
          <p:nvPr/>
        </p:nvSpPr>
        <p:spPr>
          <a:xfrm>
            <a:off x="4114800" y="925830"/>
            <a:ext cx="438912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6847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Therapeutic Approaches for ASD</a:t>
            </a:r>
            <a:endParaRPr lang="en-US" sz="2800" dirty="0"/>
          </a:p>
        </p:txBody>
      </p:sp>
      <p:sp>
        <p:nvSpPr>
          <p:cNvPr id="9" name="Text 5"/>
          <p:cNvSpPr/>
          <p:nvPr/>
        </p:nvSpPr>
        <p:spPr>
          <a:xfrm>
            <a:off x="4572000" y="1697355"/>
            <a:ext cx="374904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Exploring Treatment Strategies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4114800" y="2160270"/>
            <a:ext cx="4389120" cy="23145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just" marL="342900" indent="-342900">
              <a:lnSpc>
                <a:spcPts val="2000"/>
              </a:lnSpc>
              <a:buSzPct val="100000"/>
              <a:buChar char="•"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Early diagnosis and intervention play a crucial role in improving outcomes for individuals with ASD by addressing developmental needs and enhancing social and communication skills.
</a:t>
            </a:r>
            <a:pPr algn="just" indent="0" marL="0">
              <a:lnSpc>
                <a:spcPts val="2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Behavioral therapies, such as Applied Behavior Analysis (ABA) and social skills training, are effective in targeting specific behaviors and promoting positive interactions.
</a:t>
            </a:r>
            <a:pPr algn="just" indent="0" marL="0">
              <a:lnSpc>
                <a:spcPts val="2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Speech and language therapy helps individuals with ASD improve their communication skills, including speech articulation, language comprehension, and social pragmatics.
</a:t>
            </a:r>
            <a:pPr algn="just" indent="0" marL="0">
              <a:lnSpc>
                <a:spcPts val="2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Occupational therapy focuses on developing daily living skills, sensory integration, and motor coordination to enhance independence and quality of life for individuals with ASD.</a:t>
            </a:r>
            <a:endParaRPr lang="en-US" sz="1200" dirty="0"/>
          </a:p>
        </p:txBody>
      </p:sp>
      <p:sp>
        <p:nvSpPr>
          <p:cNvPr id="11" name="Text 7"/>
          <p:cNvSpPr/>
          <p:nvPr/>
        </p:nvSpPr>
        <p:spPr>
          <a:xfrm>
            <a:off x="2743200" y="4754880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u="sng" dirty="0">
                <a:solidFill>
                  <a:srgbClr val="FFFFFF"/>
                </a:solidFill>
                <a:hlinkClick r:id="rId3" invalidUrl="" action="" tgtFrame="" tooltip="Pexel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Photo by Google</a:t>
            </a:r>
            <a:endParaRPr lang="en-US" sz="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0" y="0"/>
            <a:ext cx="91440" cy="1543050"/>
          </a:xfrm>
          <a:prstGeom prst="rect">
            <a:avLst/>
          </a:prstGeom>
          <a:solidFill>
            <a:srgbClr val="FFD600"/>
          </a:solidFill>
          <a:ln w="12700">
            <a:solidFill>
              <a:srgbClr val="FFD600"/>
            </a:solidFill>
            <a:prstDash val="solid"/>
          </a:ln>
        </p:spPr>
      </p:sp>
      <p:pic>
        <p:nvPicPr>
          <p:cNvPr id="3" name="Image 0" descr="https://www.kennedykrieger.org/sites/default/files/library/images/training/center-for-innovation-and-leadership-in-special-education/linking-research-to-classrooms/ebp-asd-infographic-image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0"/>
            <a:ext cx="3337560" cy="5143500"/>
          </a:xfrm>
          <a:prstGeom prst="rect">
            <a:avLst/>
          </a:prstGeom>
        </p:spPr>
      </p:pic>
      <p:pic>
        <p:nvPicPr>
          <p:cNvPr id="4" name="Image 1" descr="https://djgurnpwsdoqjscwqbsj.supabase.co/storage/v1/object/public/users_file_magicslides_io/grayscale_imag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6240" y="1800225"/>
            <a:ext cx="365760" cy="36576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0" y="0"/>
            <a:ext cx="320040" cy="5143500"/>
          </a:xfrm>
          <a:prstGeom prst="rect">
            <a:avLst/>
          </a:prstGeom>
          <a:solidFill>
            <a:srgbClr val="1A6847"/>
          </a:solidFill>
          <a:ln w="12700">
            <a:solidFill>
              <a:srgbClr val="1A6847"/>
            </a:solidFill>
            <a:prstDash val="solid"/>
          </a:ln>
        </p:spPr>
      </p:sp>
      <p:sp>
        <p:nvSpPr>
          <p:cNvPr id="6" name="Shape 2"/>
          <p:cNvSpPr/>
          <p:nvPr/>
        </p:nvSpPr>
        <p:spPr>
          <a:xfrm>
            <a:off x="4114800" y="0"/>
            <a:ext cx="457200" cy="457200"/>
          </a:xfrm>
          <a:prstGeom prst="rect">
            <a:avLst/>
          </a:prstGeom>
          <a:solidFill>
            <a:srgbClr val="1A6847"/>
          </a:solidFill>
          <a:ln w="12700">
            <a:solidFill>
              <a:srgbClr val="1A6847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4114800" y="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D6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15</a:t>
            </a:r>
            <a:endParaRPr lang="en-US" sz="1800" dirty="0"/>
          </a:p>
        </p:txBody>
      </p:sp>
      <p:sp>
        <p:nvSpPr>
          <p:cNvPr id="8" name="Text 4"/>
          <p:cNvSpPr/>
          <p:nvPr/>
        </p:nvSpPr>
        <p:spPr>
          <a:xfrm>
            <a:off x="4114800" y="925830"/>
            <a:ext cx="438912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6847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Educational Support for Individuals with ASD</a:t>
            </a:r>
            <a:endParaRPr lang="en-US" sz="2800" dirty="0"/>
          </a:p>
        </p:txBody>
      </p:sp>
      <p:sp>
        <p:nvSpPr>
          <p:cNvPr id="9" name="Text 5"/>
          <p:cNvSpPr/>
          <p:nvPr/>
        </p:nvSpPr>
        <p:spPr>
          <a:xfrm>
            <a:off x="4572000" y="1697355"/>
            <a:ext cx="374904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Enhancing Learning Environments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4114800" y="2160270"/>
            <a:ext cx="4389120" cy="23145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just" marL="342900" indent="-342900">
              <a:lnSpc>
                <a:spcPts val="2000"/>
              </a:lnSpc>
              <a:buSzPct val="100000"/>
              <a:buChar char="•"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Inclusive education promotes the integration of students with ASD into mainstream classrooms, fostering social inclusion and providing tailored support for diverse learning needs.
</a:t>
            </a:r>
            <a:pPr algn="just" indent="0" marL="0">
              <a:lnSpc>
                <a:spcPts val="2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IEPs outline personalized goals, accommodations, and services for students with ASD to ensure they receive appropriate educational support and access to specialized resources.
</a:t>
            </a:r>
            <a:pPr algn="just" indent="0" marL="0">
              <a:lnSpc>
                <a:spcPts val="2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Implementing positive behavior support strategies in educational settings helps manage challenging behaviors, create supportive environments, and promote social-emotional development.
</a:t>
            </a:r>
            <a:pPr algn="just" indent="0" marL="0">
              <a:lnSpc>
                <a:spcPts val="2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Collaboration between educators, parents, therapists, and community resources is essential in creating a comprehensive support network for individuals with ASD to thrive academically and socially.</a:t>
            </a:r>
            <a:endParaRPr lang="en-US" sz="1200" dirty="0"/>
          </a:p>
        </p:txBody>
      </p:sp>
      <p:sp>
        <p:nvSpPr>
          <p:cNvPr id="11" name="Text 7"/>
          <p:cNvSpPr/>
          <p:nvPr/>
        </p:nvSpPr>
        <p:spPr>
          <a:xfrm>
            <a:off x="2743200" y="4754880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u="sng" dirty="0">
                <a:solidFill>
                  <a:srgbClr val="FFFFFF"/>
                </a:solidFill>
                <a:hlinkClick r:id="rId3" invalidUrl="" action="" tgtFrame="" tooltip="Pexel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Photo by Google</a:t>
            </a:r>
            <a:endParaRPr lang="en-US" sz="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0" y="0"/>
            <a:ext cx="91440" cy="1543050"/>
          </a:xfrm>
          <a:prstGeom prst="rect">
            <a:avLst/>
          </a:prstGeom>
          <a:solidFill>
            <a:srgbClr val="FFD600"/>
          </a:solidFill>
          <a:ln w="12700">
            <a:solidFill>
              <a:srgbClr val="FFD600"/>
            </a:solidFill>
            <a:prstDash val="solid"/>
          </a:ln>
        </p:spPr>
      </p:sp>
      <p:pic>
        <p:nvPicPr>
          <p:cNvPr id="3" name="Image 0" descr="https://lirp.cdn-website.com/396a5e6c/dms3rep/multi/opt/HANDSCenterforAutism-314553-Child-With-Autism-infographic1-640w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0"/>
            <a:ext cx="3337560" cy="5143500"/>
          </a:xfrm>
          <a:prstGeom prst="rect">
            <a:avLst/>
          </a:prstGeom>
        </p:spPr>
      </p:pic>
      <p:pic>
        <p:nvPicPr>
          <p:cNvPr id="4" name="Image 1" descr="https://djgurnpwsdoqjscwqbsj.supabase.co/storage/v1/object/public/users_file_magicslides_io/grayscale_imag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6240" y="1800225"/>
            <a:ext cx="365760" cy="36576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0" y="0"/>
            <a:ext cx="320040" cy="5143500"/>
          </a:xfrm>
          <a:prstGeom prst="rect">
            <a:avLst/>
          </a:prstGeom>
          <a:solidFill>
            <a:srgbClr val="1A6847"/>
          </a:solidFill>
          <a:ln w="12700">
            <a:solidFill>
              <a:srgbClr val="1A6847"/>
            </a:solidFill>
            <a:prstDash val="solid"/>
          </a:ln>
        </p:spPr>
      </p:sp>
      <p:sp>
        <p:nvSpPr>
          <p:cNvPr id="6" name="Shape 2"/>
          <p:cNvSpPr/>
          <p:nvPr/>
        </p:nvSpPr>
        <p:spPr>
          <a:xfrm>
            <a:off x="4114800" y="0"/>
            <a:ext cx="457200" cy="457200"/>
          </a:xfrm>
          <a:prstGeom prst="rect">
            <a:avLst/>
          </a:prstGeom>
          <a:solidFill>
            <a:srgbClr val="1A6847"/>
          </a:solidFill>
          <a:ln w="12700">
            <a:solidFill>
              <a:srgbClr val="1A6847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4114800" y="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D6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16</a:t>
            </a:r>
            <a:endParaRPr lang="en-US" sz="1800" dirty="0"/>
          </a:p>
        </p:txBody>
      </p:sp>
      <p:sp>
        <p:nvSpPr>
          <p:cNvPr id="8" name="Text 4"/>
          <p:cNvSpPr/>
          <p:nvPr/>
        </p:nvSpPr>
        <p:spPr>
          <a:xfrm>
            <a:off x="4114800" y="925830"/>
            <a:ext cx="438912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6847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Family Impact and Support Systems</a:t>
            </a:r>
            <a:endParaRPr lang="en-US" sz="2800" dirty="0"/>
          </a:p>
        </p:txBody>
      </p:sp>
      <p:sp>
        <p:nvSpPr>
          <p:cNvPr id="9" name="Text 5"/>
          <p:cNvSpPr/>
          <p:nvPr/>
        </p:nvSpPr>
        <p:spPr>
          <a:xfrm>
            <a:off x="4572000" y="1697355"/>
            <a:ext cx="374904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Addressing Family Needs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4114800" y="2160270"/>
            <a:ext cx="4389120" cy="23145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just" marL="342900" indent="-342900">
              <a:lnSpc>
                <a:spcPts val="2000"/>
              </a:lnSpc>
              <a:buSzPct val="100000"/>
              <a:buChar char="•"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The impact of ASD extends beyond the individual, affecting family dynamics, relationships, and daily routines, highlighting the need for holistic support services.
</a:t>
            </a:r>
            <a:pPr algn="just" indent="0" marL="0">
              <a:lnSpc>
                <a:spcPts val="2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Parents of children with ASD may experience heightened stress levels due to caregiving responsibilities, emotional challenges, and navigating complex healthcare and educational systems.
</a:t>
            </a:r>
            <a:pPr algn="just" indent="0" marL="0">
              <a:lnSpc>
                <a:spcPts val="2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Understanding and supporting sibling relationships in families with a child with ASD is crucial for promoting positive interactions, fostering empathy, and building strong family bonds.
</a:t>
            </a:r>
            <a:pPr algn="just" indent="0" marL="0">
              <a:lnSpc>
                <a:spcPts val="2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Access to community resources, such as support groups, respite care, and advocacy organizations, can provide valuable assistance and guidance to families navigating the challenges of raising a child with ASD.</a:t>
            </a:r>
            <a:endParaRPr lang="en-US" sz="1200" dirty="0"/>
          </a:p>
        </p:txBody>
      </p:sp>
      <p:sp>
        <p:nvSpPr>
          <p:cNvPr id="11" name="Text 7"/>
          <p:cNvSpPr/>
          <p:nvPr/>
        </p:nvSpPr>
        <p:spPr>
          <a:xfrm>
            <a:off x="2743200" y="4754880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u="sng" dirty="0">
                <a:solidFill>
                  <a:srgbClr val="FFFFFF"/>
                </a:solidFill>
                <a:hlinkClick r:id="rId3" invalidUrl="" action="" tgtFrame="" tooltip="Pexel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Photo by Google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5143500"/>
          </a:xfrm>
          <a:prstGeom prst="rect">
            <a:avLst/>
          </a:prstGeom>
          <a:solidFill>
            <a:srgbClr val="1A6847"/>
          </a:solidFill>
          <a:ln w="12700">
            <a:solidFill>
              <a:srgbClr val="1A684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914400" y="514350"/>
            <a:ext cx="2286000" cy="9144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800" b="1" dirty="0">
                <a:solidFill>
                  <a:srgbClr val="1A6847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Table of Contents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3749040" y="365760"/>
            <a:ext cx="64008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01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206240" y="365760"/>
            <a:ext cx="411480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Discovering Autism Basics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3749040" y="731520"/>
            <a:ext cx="64008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02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206240" y="731520"/>
            <a:ext cx="411480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Evolution of Diagnosis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3749040" y="1097280"/>
            <a:ext cx="64008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03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206240" y="1097280"/>
            <a:ext cx="411480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Global Prevalence Insights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749040" y="1463040"/>
            <a:ext cx="64008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04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206240" y="1463040"/>
            <a:ext cx="411480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Genetic Influences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3749040" y="1828800"/>
            <a:ext cx="64008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05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4206240" y="1828800"/>
            <a:ext cx="411480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Environmental Factors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3749040" y="2194560"/>
            <a:ext cx="64008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06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206240" y="2194560"/>
            <a:ext cx="411480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Screening and Evaluation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3749040" y="2560320"/>
            <a:ext cx="64008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07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4206240" y="2560320"/>
            <a:ext cx="411480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Co-occurring Conditions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3749040" y="2926080"/>
            <a:ext cx="64008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08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4206240" y="2926080"/>
            <a:ext cx="411480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Interventions and Therapies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3749040" y="3291840"/>
            <a:ext cx="64008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09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4206240" y="3291840"/>
            <a:ext cx="411480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Future Research Directions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3749040" y="3657600"/>
            <a:ext cx="64008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10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4206240" y="3657600"/>
            <a:ext cx="411480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Thank You for Joining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3749040" y="4023360"/>
            <a:ext cx="64008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11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4206240" y="4023360"/>
            <a:ext cx="411480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Introduction to Autism Spectrum Disorder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3749040" y="4389120"/>
            <a:ext cx="64008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12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4206240" y="4389120"/>
            <a:ext cx="411480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Genetic Factors and ASD</a:t>
            </a:r>
            <a:endParaRPr lang="en-US" sz="1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0" y="0"/>
            <a:ext cx="91440" cy="1543050"/>
          </a:xfrm>
          <a:prstGeom prst="rect">
            <a:avLst/>
          </a:prstGeom>
          <a:solidFill>
            <a:srgbClr val="FFD600"/>
          </a:solidFill>
          <a:ln w="12700">
            <a:solidFill>
              <a:srgbClr val="FFD600"/>
            </a:solidFill>
            <a:prstDash val="solid"/>
          </a:ln>
        </p:spPr>
      </p:sp>
      <p:pic>
        <p:nvPicPr>
          <p:cNvPr id="3" name="Image 0" descr="https://images.squarespace-cdn.com/content/v1/61782ecbf6567d12f08ba3b9/5b10641e-4eee-4b89-a054-b79dc9cadf26/What+is+Neurodiversity+Training+%23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0"/>
            <a:ext cx="3337560" cy="5143500"/>
          </a:xfrm>
          <a:prstGeom prst="rect">
            <a:avLst/>
          </a:prstGeom>
        </p:spPr>
      </p:pic>
      <p:pic>
        <p:nvPicPr>
          <p:cNvPr id="4" name="Image 1" descr="https://djgurnpwsdoqjscwqbsj.supabase.co/storage/v1/object/public/users_file_magicslides_io/grayscale_imag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6240" y="1800225"/>
            <a:ext cx="365760" cy="36576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0" y="0"/>
            <a:ext cx="320040" cy="5143500"/>
          </a:xfrm>
          <a:prstGeom prst="rect">
            <a:avLst/>
          </a:prstGeom>
          <a:solidFill>
            <a:srgbClr val="1A6847"/>
          </a:solidFill>
          <a:ln w="12700">
            <a:solidFill>
              <a:srgbClr val="1A6847"/>
            </a:solidFill>
            <a:prstDash val="solid"/>
          </a:ln>
        </p:spPr>
      </p:sp>
      <p:sp>
        <p:nvSpPr>
          <p:cNvPr id="6" name="Shape 2"/>
          <p:cNvSpPr/>
          <p:nvPr/>
        </p:nvSpPr>
        <p:spPr>
          <a:xfrm>
            <a:off x="4114800" y="0"/>
            <a:ext cx="457200" cy="457200"/>
          </a:xfrm>
          <a:prstGeom prst="rect">
            <a:avLst/>
          </a:prstGeom>
          <a:solidFill>
            <a:srgbClr val="1A6847"/>
          </a:solidFill>
          <a:ln w="12700">
            <a:solidFill>
              <a:srgbClr val="1A6847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4114800" y="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D6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17</a:t>
            </a:r>
            <a:endParaRPr lang="en-US" sz="1800" dirty="0"/>
          </a:p>
        </p:txBody>
      </p:sp>
      <p:sp>
        <p:nvSpPr>
          <p:cNvPr id="8" name="Text 4"/>
          <p:cNvSpPr/>
          <p:nvPr/>
        </p:nvSpPr>
        <p:spPr>
          <a:xfrm>
            <a:off x="4114800" y="925830"/>
            <a:ext cx="438912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6847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Neurodiversity and Inclusion</a:t>
            </a:r>
            <a:endParaRPr lang="en-US" sz="2800" dirty="0"/>
          </a:p>
        </p:txBody>
      </p:sp>
      <p:sp>
        <p:nvSpPr>
          <p:cNvPr id="9" name="Text 5"/>
          <p:cNvSpPr/>
          <p:nvPr/>
        </p:nvSpPr>
        <p:spPr>
          <a:xfrm>
            <a:off x="4572000" y="1697355"/>
            <a:ext cx="374904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Embracing Neurodiversity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4114800" y="2160270"/>
            <a:ext cx="4389120" cy="23145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just" marL="342900" indent="-342900">
              <a:lnSpc>
                <a:spcPts val="2000"/>
              </a:lnSpc>
              <a:buSzPct val="100000"/>
              <a:buChar char="•"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The neurodiversity paradigm emphasizes the value of diverse neurological differences, promoting acceptance, inclusion, and empowerment of individuals with ASD and other neurodevelopmental conditions.
</a:t>
            </a:r>
            <a:pPr algn="just" indent="0" marL="0">
              <a:lnSpc>
                <a:spcPts val="2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Recognizing and nurturing the unique strengths and talents of individuals with ASD can enhance self-esteem, confidence, and opportunities for personal growth and success.
</a:t>
            </a:r>
            <a:pPr algn="just" indent="0" marL="0">
              <a:lnSpc>
                <a:spcPts val="2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Advocacy efforts aim to raise awareness, promote acceptance, and advocate for the rights and inclusion of individuals with ASD in all aspects of society, including education, employment, and healthcare.
</a:t>
            </a:r>
            <a:pPr algn="just" indent="0" marL="0">
              <a:lnSpc>
                <a:spcPts val="2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Building inclusive communities and workplaces that celebrate diversity, accommodate individual needs, and provide equal opportunities for individuals with ASD fosters a more inclusive and supportive society.</a:t>
            </a:r>
            <a:endParaRPr lang="en-US" sz="1200" dirty="0"/>
          </a:p>
        </p:txBody>
      </p:sp>
      <p:sp>
        <p:nvSpPr>
          <p:cNvPr id="11" name="Text 7"/>
          <p:cNvSpPr/>
          <p:nvPr/>
        </p:nvSpPr>
        <p:spPr>
          <a:xfrm>
            <a:off x="2743200" y="4754880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u="sng" dirty="0">
                <a:solidFill>
                  <a:srgbClr val="FFFFFF"/>
                </a:solidFill>
                <a:hlinkClick r:id="rId3" invalidUrl="" action="" tgtFrame="" tooltip="Pexel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Photo by Google</a:t>
            </a:r>
            <a:endParaRPr lang="en-US" sz="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0" y="0"/>
            <a:ext cx="91440" cy="1543050"/>
          </a:xfrm>
          <a:prstGeom prst="rect">
            <a:avLst/>
          </a:prstGeom>
          <a:solidFill>
            <a:srgbClr val="FFD600"/>
          </a:solidFill>
          <a:ln w="12700">
            <a:solidFill>
              <a:srgbClr val="FFD600"/>
            </a:solidFill>
            <a:prstDash val="solid"/>
          </a:ln>
        </p:spPr>
      </p:sp>
      <p:pic>
        <p:nvPicPr>
          <p:cNvPr id="3" name="Image 0" descr="https://coverimages.igi-global.com/cover-images/covers/979836938176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0"/>
            <a:ext cx="3337560" cy="5143500"/>
          </a:xfrm>
          <a:prstGeom prst="rect">
            <a:avLst/>
          </a:prstGeom>
        </p:spPr>
      </p:pic>
      <p:pic>
        <p:nvPicPr>
          <p:cNvPr id="4" name="Image 1" descr="https://djgurnpwsdoqjscwqbsj.supabase.co/storage/v1/object/public/users_file_magicslides_io/grayscale_imag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6240" y="1800225"/>
            <a:ext cx="365760" cy="36576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0" y="0"/>
            <a:ext cx="320040" cy="5143500"/>
          </a:xfrm>
          <a:prstGeom prst="rect">
            <a:avLst/>
          </a:prstGeom>
          <a:solidFill>
            <a:srgbClr val="1A6847"/>
          </a:solidFill>
          <a:ln w="12700">
            <a:solidFill>
              <a:srgbClr val="1A6847"/>
            </a:solidFill>
            <a:prstDash val="solid"/>
          </a:ln>
        </p:spPr>
      </p:sp>
      <p:sp>
        <p:nvSpPr>
          <p:cNvPr id="6" name="Shape 2"/>
          <p:cNvSpPr/>
          <p:nvPr/>
        </p:nvSpPr>
        <p:spPr>
          <a:xfrm>
            <a:off x="4114800" y="0"/>
            <a:ext cx="457200" cy="457200"/>
          </a:xfrm>
          <a:prstGeom prst="rect">
            <a:avLst/>
          </a:prstGeom>
          <a:solidFill>
            <a:srgbClr val="1A6847"/>
          </a:solidFill>
          <a:ln w="12700">
            <a:solidFill>
              <a:srgbClr val="1A6847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4114800" y="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D6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18</a:t>
            </a:r>
            <a:endParaRPr lang="en-US" sz="1800" dirty="0"/>
          </a:p>
        </p:txBody>
      </p:sp>
      <p:sp>
        <p:nvSpPr>
          <p:cNvPr id="8" name="Text 4"/>
          <p:cNvSpPr/>
          <p:nvPr/>
        </p:nvSpPr>
        <p:spPr>
          <a:xfrm>
            <a:off x="4114800" y="925830"/>
            <a:ext cx="438912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6847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Research Innovations in ASD</a:t>
            </a:r>
            <a:endParaRPr lang="en-US" sz="2800" dirty="0"/>
          </a:p>
        </p:txBody>
      </p:sp>
      <p:sp>
        <p:nvSpPr>
          <p:cNvPr id="9" name="Text 5"/>
          <p:cNvSpPr/>
          <p:nvPr/>
        </p:nvSpPr>
        <p:spPr>
          <a:xfrm>
            <a:off x="4572000" y="1697355"/>
            <a:ext cx="374904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Advancements in ASD Research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4114800" y="2160270"/>
            <a:ext cx="4389120" cy="23145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just" marL="342900" indent="-342900">
              <a:lnSpc>
                <a:spcPts val="2000"/>
              </a:lnSpc>
              <a:buSzPct val="100000"/>
              <a:buChar char="•"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Continued genetic studies and genomic research are advancing our understanding of the genetic underpinnings of ASD, paving the way for personalized medicine and targeted interventions.
</a:t>
            </a:r>
            <a:pPr algn="just" indent="0" marL="0">
              <a:lnSpc>
                <a:spcPts val="2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Innovative neuroimaging techniques, such as functional MRI and diffusion tensor imaging, are providing insights into brain connectivity, neural pathways, and neurobiological markers associated with ASD.
</a:t>
            </a:r>
            <a:pPr algn="just" indent="0" marL="0">
              <a:lnSpc>
                <a:spcPts val="2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Research on novel behavioral interventions, social skills training programs, and cognitive-behavioral therapies is enhancing treatment options and improving outcomes for individuals with ASD.
</a:t>
            </a:r>
            <a:pPr algn="just" indent="0" marL="0">
              <a:lnSpc>
                <a:spcPts val="2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Translational research bridges the gap between basic science discoveries and clinical applications, accelerating the translation of research findings into practical solutions for individuals with ASD.</a:t>
            </a:r>
            <a:endParaRPr lang="en-US" sz="1200" dirty="0"/>
          </a:p>
        </p:txBody>
      </p:sp>
      <p:sp>
        <p:nvSpPr>
          <p:cNvPr id="11" name="Text 7"/>
          <p:cNvSpPr/>
          <p:nvPr/>
        </p:nvSpPr>
        <p:spPr>
          <a:xfrm>
            <a:off x="2743200" y="4754880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u="sng" dirty="0">
                <a:solidFill>
                  <a:srgbClr val="FFFFFF"/>
                </a:solidFill>
                <a:hlinkClick r:id="rId3" invalidUrl="" action="" tgtFrame="" tooltip="Pexel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Photo by Google</a:t>
            </a:r>
            <a:endParaRPr lang="en-US" sz="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0" y="0"/>
            <a:ext cx="91440" cy="1543050"/>
          </a:xfrm>
          <a:prstGeom prst="rect">
            <a:avLst/>
          </a:prstGeom>
          <a:solidFill>
            <a:srgbClr val="FFD600"/>
          </a:solidFill>
          <a:ln w="12700">
            <a:solidFill>
              <a:srgbClr val="FFD600"/>
            </a:solidFill>
            <a:prstDash val="solid"/>
          </a:ln>
        </p:spPr>
      </p:sp>
      <p:pic>
        <p:nvPicPr>
          <p:cNvPr id="3" name="Image 0" descr="https://coverimages.igi-global.com/cover-images/covers/979836938176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0"/>
            <a:ext cx="3337560" cy="5143500"/>
          </a:xfrm>
          <a:prstGeom prst="rect">
            <a:avLst/>
          </a:prstGeom>
        </p:spPr>
      </p:pic>
      <p:pic>
        <p:nvPicPr>
          <p:cNvPr id="4" name="Image 1" descr="https://djgurnpwsdoqjscwqbsj.supabase.co/storage/v1/object/public/users_file_magicslides_io/grayscale_imag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6240" y="1800225"/>
            <a:ext cx="365760" cy="36576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0" y="0"/>
            <a:ext cx="320040" cy="5143500"/>
          </a:xfrm>
          <a:prstGeom prst="rect">
            <a:avLst/>
          </a:prstGeom>
          <a:solidFill>
            <a:srgbClr val="1A6847"/>
          </a:solidFill>
          <a:ln w="12700">
            <a:solidFill>
              <a:srgbClr val="1A6847"/>
            </a:solidFill>
            <a:prstDash val="solid"/>
          </a:ln>
        </p:spPr>
      </p:sp>
      <p:sp>
        <p:nvSpPr>
          <p:cNvPr id="6" name="Shape 2"/>
          <p:cNvSpPr/>
          <p:nvPr/>
        </p:nvSpPr>
        <p:spPr>
          <a:xfrm>
            <a:off x="4114800" y="0"/>
            <a:ext cx="457200" cy="457200"/>
          </a:xfrm>
          <a:prstGeom prst="rect">
            <a:avLst/>
          </a:prstGeom>
          <a:solidFill>
            <a:srgbClr val="1A6847"/>
          </a:solidFill>
          <a:ln w="12700">
            <a:solidFill>
              <a:srgbClr val="1A6847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4114800" y="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D6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19</a:t>
            </a:r>
            <a:endParaRPr lang="en-US" sz="1800" dirty="0"/>
          </a:p>
        </p:txBody>
      </p:sp>
      <p:sp>
        <p:nvSpPr>
          <p:cNvPr id="8" name="Text 4"/>
          <p:cNvSpPr/>
          <p:nvPr/>
        </p:nvSpPr>
        <p:spPr>
          <a:xfrm>
            <a:off x="4114800" y="925830"/>
            <a:ext cx="438912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6847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Global Perspectives on ASD</a:t>
            </a:r>
            <a:endParaRPr lang="en-US" sz="2800" dirty="0"/>
          </a:p>
        </p:txBody>
      </p:sp>
      <p:sp>
        <p:nvSpPr>
          <p:cNvPr id="9" name="Text 5"/>
          <p:cNvSpPr/>
          <p:nvPr/>
        </p:nvSpPr>
        <p:spPr>
          <a:xfrm>
            <a:off x="4572000" y="1697355"/>
            <a:ext cx="374904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Addressing Global Challenges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4114800" y="2160270"/>
            <a:ext cx="4389120" cy="23145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just" marL="342900" indent="-342900">
              <a:lnSpc>
                <a:spcPts val="2000"/>
              </a:lnSpc>
              <a:buSzPct val="100000"/>
              <a:buChar char="•"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Disparities in access to diagnosis, intervention services, and support systems contribute to the global challenges faced by individuals with ASD and their families, highlighting the need for equitable healthcare policies.
</a:t>
            </a:r>
            <a:pPr algn="just" indent="0" marL="0">
              <a:lnSpc>
                <a:spcPts val="2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Cultural beliefs, practices, and stigmas surrounding ASD vary across regions, influencing perceptions, diagnosis rates, and treatment approaches, underscoring the importance of culturally sensitive care.
</a:t>
            </a:r>
            <a:pPr algn="just" indent="0" marL="0">
              <a:lnSpc>
                <a:spcPts val="2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International collaborations in research, advocacy, and policy development are essential for sharing best practices, promoting knowledge exchange, and addressing the multifaceted challenges of ASD on a global scale.
</a:t>
            </a:r>
            <a:pPr algn="just" indent="0" marL="0">
              <a:lnSpc>
                <a:spcPts val="2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Engaging communities, policymakers, healthcare providers, and educators in dialogue and action can foster greater awareness, acceptance, and support for individuals with ASD, promoting inclusivity and empowerment.</a:t>
            </a:r>
            <a:endParaRPr lang="en-US" sz="1200" dirty="0"/>
          </a:p>
        </p:txBody>
      </p:sp>
      <p:sp>
        <p:nvSpPr>
          <p:cNvPr id="11" name="Text 7"/>
          <p:cNvSpPr/>
          <p:nvPr/>
        </p:nvSpPr>
        <p:spPr>
          <a:xfrm>
            <a:off x="2743200" y="4754880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u="sng" dirty="0">
                <a:solidFill>
                  <a:srgbClr val="FFFFFF"/>
                </a:solidFill>
                <a:hlinkClick r:id="rId3" invalidUrl="" action="" tgtFrame="" tooltip="Pexel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Photo by Google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5143500"/>
          </a:xfrm>
          <a:prstGeom prst="rect">
            <a:avLst/>
          </a:prstGeom>
          <a:solidFill>
            <a:srgbClr val="1A6847"/>
          </a:solidFill>
          <a:ln w="12700">
            <a:solidFill>
              <a:srgbClr val="1A684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914400" y="514350"/>
            <a:ext cx="2286000" cy="9144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800" b="1" dirty="0">
                <a:solidFill>
                  <a:srgbClr val="1A6847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Table of Contents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3749040" y="365760"/>
            <a:ext cx="64008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13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206240" y="365760"/>
            <a:ext cx="411480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Behavioral Patterns in ASD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3749040" y="731520"/>
            <a:ext cx="64008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14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206240" y="731520"/>
            <a:ext cx="411480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Therapeutic Approaches for ASD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3749040" y="1097280"/>
            <a:ext cx="64008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15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206240" y="1097280"/>
            <a:ext cx="411480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Educational Support for Individuals with ASD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749040" y="1463040"/>
            <a:ext cx="64008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16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206240" y="1463040"/>
            <a:ext cx="411480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Family Impact and Support Systems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3749040" y="1828800"/>
            <a:ext cx="64008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17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4206240" y="1828800"/>
            <a:ext cx="411480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Neurodiversity and Inclusion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3749040" y="2194560"/>
            <a:ext cx="64008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18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206240" y="2194560"/>
            <a:ext cx="411480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Research Innovations in ASD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3749040" y="2560320"/>
            <a:ext cx="64008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19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4206240" y="2560320"/>
            <a:ext cx="4114800" cy="3600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Global Perspectives on ASD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0" y="0"/>
            <a:ext cx="91440" cy="1543050"/>
          </a:xfrm>
          <a:prstGeom prst="rect">
            <a:avLst/>
          </a:prstGeom>
          <a:solidFill>
            <a:srgbClr val="FFD600"/>
          </a:solidFill>
          <a:ln w="12700">
            <a:solidFill>
              <a:srgbClr val="FFD600"/>
            </a:solidFill>
            <a:prstDash val="solid"/>
          </a:ln>
        </p:spPr>
      </p:sp>
      <p:pic>
        <p:nvPicPr>
          <p:cNvPr id="3" name="Image 0" descr="https://images.squarespace-cdn.com/content/v1/60d2550de332b22f60eec9f4/e60c8995-2def-4c6c-98c4-ae9f24a65e79/Subcriteria+A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0"/>
            <a:ext cx="3337560" cy="5143500"/>
          </a:xfrm>
          <a:prstGeom prst="rect">
            <a:avLst/>
          </a:prstGeom>
        </p:spPr>
      </p:pic>
      <p:pic>
        <p:nvPicPr>
          <p:cNvPr id="4" name="Image 1" descr="https://djgurnpwsdoqjscwqbsj.supabase.co/storage/v1/object/public/users_file_magicslides_io/grayscale_imag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6240" y="1800225"/>
            <a:ext cx="365760" cy="36576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0" y="0"/>
            <a:ext cx="320040" cy="5143500"/>
          </a:xfrm>
          <a:prstGeom prst="rect">
            <a:avLst/>
          </a:prstGeom>
          <a:solidFill>
            <a:srgbClr val="1A6847"/>
          </a:solidFill>
          <a:ln w="12700">
            <a:solidFill>
              <a:srgbClr val="1A6847"/>
            </a:solidFill>
            <a:prstDash val="solid"/>
          </a:ln>
        </p:spPr>
      </p:sp>
      <p:sp>
        <p:nvSpPr>
          <p:cNvPr id="6" name="Shape 2"/>
          <p:cNvSpPr/>
          <p:nvPr/>
        </p:nvSpPr>
        <p:spPr>
          <a:xfrm>
            <a:off x="4114800" y="0"/>
            <a:ext cx="457200" cy="457200"/>
          </a:xfrm>
          <a:prstGeom prst="rect">
            <a:avLst/>
          </a:prstGeom>
          <a:solidFill>
            <a:srgbClr val="1A6847"/>
          </a:solidFill>
          <a:ln w="12700">
            <a:solidFill>
              <a:srgbClr val="1A6847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4114800" y="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D6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800" dirty="0"/>
          </a:p>
        </p:txBody>
      </p:sp>
      <p:sp>
        <p:nvSpPr>
          <p:cNvPr id="8" name="Text 4"/>
          <p:cNvSpPr/>
          <p:nvPr/>
        </p:nvSpPr>
        <p:spPr>
          <a:xfrm>
            <a:off x="4114800" y="925830"/>
            <a:ext cx="438912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6847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Discovering Autism Basics</a:t>
            </a:r>
            <a:endParaRPr lang="en-US" sz="2800" dirty="0"/>
          </a:p>
        </p:txBody>
      </p:sp>
      <p:sp>
        <p:nvSpPr>
          <p:cNvPr id="9" name="Text 5"/>
          <p:cNvSpPr/>
          <p:nvPr/>
        </p:nvSpPr>
        <p:spPr>
          <a:xfrm>
            <a:off x="4572000" y="1697355"/>
            <a:ext cx="374904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An Introduction to the Spectrum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4114800" y="2160270"/>
            <a:ext cx="4389120" cy="23145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just" marL="342900" indent="-342900">
              <a:lnSpc>
                <a:spcPts val="2000"/>
              </a:lnSpc>
              <a:buSzPct val="100000"/>
              <a:buChar char="•"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Autism spectrum disorder involves deficits in social communication and repetitive behaviors, affecting individuals differently based on support needs as described in clinical definitions.
</a:t>
            </a:r>
            <a:pPr algn="just" indent="0" marL="0">
              <a:lnSpc>
                <a:spcPts val="2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Autism manifests uniquely in each person, from nonspeaking individuals to those with strong language skills, highlighting wide support requirements in daily life.
</a:t>
            </a:r>
            <a:pPr algn="just" indent="0" marL="0">
              <a:lnSpc>
                <a:spcPts val="2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Psychiatry views autism as a mental disorder, but the autism rights movement sees it as part of neurodiversity, advocating for accommodations over cures in society.
</a:t>
            </a:r>
            <a:pPr algn="just" indent="0" marL="0">
              <a:lnSpc>
                <a:spcPts val="2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There is no cure for autism, with interventions like applied behavior analysis helping skills, though some criticize it as unethical and unhelpful for certain individuals.</a:t>
            </a:r>
            <a:endParaRPr lang="en-US" sz="1200" dirty="0"/>
          </a:p>
        </p:txBody>
      </p:sp>
      <p:sp>
        <p:nvSpPr>
          <p:cNvPr id="11" name="Text 7"/>
          <p:cNvSpPr/>
          <p:nvPr/>
        </p:nvSpPr>
        <p:spPr>
          <a:xfrm>
            <a:off x="2743200" y="4754880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u="sng" dirty="0">
                <a:solidFill>
                  <a:srgbClr val="FFFFFF"/>
                </a:solidFill>
                <a:hlinkClick r:id="rId3" invalidUrl="" action="" tgtFrame="" tooltip="Pexel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Photo by Google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0" y="0"/>
            <a:ext cx="91440" cy="1543050"/>
          </a:xfrm>
          <a:prstGeom prst="rect">
            <a:avLst/>
          </a:prstGeom>
          <a:solidFill>
            <a:srgbClr val="FFD600"/>
          </a:solidFill>
          <a:ln w="12700">
            <a:solidFill>
              <a:srgbClr val="FFD600"/>
            </a:solidFill>
            <a:prstDash val="solid"/>
          </a:ln>
        </p:spPr>
      </p:sp>
      <p:pic>
        <p:nvPicPr>
          <p:cNvPr id="3" name="Image 0" descr="https://images.squarespace-cdn.com/content/v1/60d2550de332b22f60eec9f4/73f3ce02-b749-484c-ba5b-76e6ac8d830e/Criteria+A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0"/>
            <a:ext cx="3337560" cy="5143500"/>
          </a:xfrm>
          <a:prstGeom prst="rect">
            <a:avLst/>
          </a:prstGeom>
        </p:spPr>
      </p:pic>
      <p:pic>
        <p:nvPicPr>
          <p:cNvPr id="4" name="Image 1" descr="https://djgurnpwsdoqjscwqbsj.supabase.co/storage/v1/object/public/users_file_magicslides_io/grayscale_imag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6240" y="1800225"/>
            <a:ext cx="365760" cy="36576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0" y="0"/>
            <a:ext cx="320040" cy="5143500"/>
          </a:xfrm>
          <a:prstGeom prst="rect">
            <a:avLst/>
          </a:prstGeom>
          <a:solidFill>
            <a:srgbClr val="1A6847"/>
          </a:solidFill>
          <a:ln w="12700">
            <a:solidFill>
              <a:srgbClr val="1A6847"/>
            </a:solidFill>
            <a:prstDash val="solid"/>
          </a:ln>
        </p:spPr>
      </p:sp>
      <p:sp>
        <p:nvSpPr>
          <p:cNvPr id="6" name="Shape 2"/>
          <p:cNvSpPr/>
          <p:nvPr/>
        </p:nvSpPr>
        <p:spPr>
          <a:xfrm>
            <a:off x="4114800" y="0"/>
            <a:ext cx="457200" cy="457200"/>
          </a:xfrm>
          <a:prstGeom prst="rect">
            <a:avLst/>
          </a:prstGeom>
          <a:solidFill>
            <a:srgbClr val="1A6847"/>
          </a:solidFill>
          <a:ln w="12700">
            <a:solidFill>
              <a:srgbClr val="1A6847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4114800" y="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D6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800" dirty="0"/>
          </a:p>
        </p:txBody>
      </p:sp>
      <p:sp>
        <p:nvSpPr>
          <p:cNvPr id="8" name="Text 4"/>
          <p:cNvSpPr/>
          <p:nvPr/>
        </p:nvSpPr>
        <p:spPr>
          <a:xfrm>
            <a:off x="4114800" y="925830"/>
            <a:ext cx="438912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6847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Evolution of Diagnosis</a:t>
            </a:r>
            <a:endParaRPr lang="en-US" sz="2800" dirty="0"/>
          </a:p>
        </p:txBody>
      </p:sp>
      <p:sp>
        <p:nvSpPr>
          <p:cNvPr id="9" name="Text 5"/>
          <p:cNvSpPr/>
          <p:nvPr/>
        </p:nvSpPr>
        <p:spPr>
          <a:xfrm>
            <a:off x="4572000" y="1697355"/>
            <a:ext cx="374904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From DSM-IV to DSM-5 Changes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4114800" y="2160270"/>
            <a:ext cx="4389120" cy="23145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just" marL="342900" indent="-342900">
              <a:lnSpc>
                <a:spcPts val="2000"/>
              </a:lnSpc>
              <a:buSzPct val="100000"/>
              <a:buChar char="•"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DSM-5 combines previous pervasive developmental disorders into one autism spectrum diagnosis, requiring deficits in social communication and repetitive behaviors for identification.
</a:t>
            </a:r>
            <a:pPr algn="just" indent="0" marL="0">
              <a:lnSpc>
                <a:spcPts val="2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The new criteria focus on a dyad of symptoms, aiming for earlier diagnosis while potentially reducing prevalence estimates compared to DSM-IV standards.
</a:t>
            </a:r>
            <a:pPr algn="just" indent="0" marL="0">
              <a:lnSpc>
                <a:spcPts val="2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Many with prior Asperger's or PDD-NOS diagnoses may not meet DSM-5 criteria, leading to concerns about missed cases, especially in older children and adults.
</a:t>
            </a:r>
            <a:pPr algn="just" indent="0" marL="0">
              <a:lnSpc>
                <a:spcPts val="2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DSM-5 introduces social communication disorder for those with social deficits but without repetitive behaviors, addressing a subset of previous diagnoses.</a:t>
            </a:r>
            <a:endParaRPr lang="en-US" sz="1200" dirty="0"/>
          </a:p>
        </p:txBody>
      </p:sp>
      <p:sp>
        <p:nvSpPr>
          <p:cNvPr id="11" name="Text 7"/>
          <p:cNvSpPr/>
          <p:nvPr/>
        </p:nvSpPr>
        <p:spPr>
          <a:xfrm>
            <a:off x="2743200" y="4754880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u="sng" dirty="0">
                <a:solidFill>
                  <a:srgbClr val="FFFFFF"/>
                </a:solidFill>
                <a:hlinkClick r:id="rId3" invalidUrl="" action="" tgtFrame="" tooltip="Pexel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Photo by Google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0" y="0"/>
            <a:ext cx="91440" cy="1543050"/>
          </a:xfrm>
          <a:prstGeom prst="rect">
            <a:avLst/>
          </a:prstGeom>
          <a:solidFill>
            <a:srgbClr val="FFD600"/>
          </a:solidFill>
          <a:ln w="12700">
            <a:solidFill>
              <a:srgbClr val="FFD600"/>
            </a:solidFill>
            <a:prstDash val="solid"/>
          </a:ln>
        </p:spPr>
      </p:sp>
      <p:pic>
        <p:nvPicPr>
          <p:cNvPr id="3" name="Image 0" descr="https://www.autismparentingmagazine.com/wp-content/uploads/2023/08/autism-statistics-updated-792x102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0"/>
            <a:ext cx="3337560" cy="5143500"/>
          </a:xfrm>
          <a:prstGeom prst="rect">
            <a:avLst/>
          </a:prstGeom>
        </p:spPr>
      </p:pic>
      <p:pic>
        <p:nvPicPr>
          <p:cNvPr id="4" name="Image 1" descr="https://djgurnpwsdoqjscwqbsj.supabase.co/storage/v1/object/public/users_file_magicslides_io/grayscale_imag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6240" y="1800225"/>
            <a:ext cx="365760" cy="36576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0" y="0"/>
            <a:ext cx="320040" cy="5143500"/>
          </a:xfrm>
          <a:prstGeom prst="rect">
            <a:avLst/>
          </a:prstGeom>
          <a:solidFill>
            <a:srgbClr val="1A6847"/>
          </a:solidFill>
          <a:ln w="12700">
            <a:solidFill>
              <a:srgbClr val="1A6847"/>
            </a:solidFill>
            <a:prstDash val="solid"/>
          </a:ln>
        </p:spPr>
      </p:sp>
      <p:sp>
        <p:nvSpPr>
          <p:cNvPr id="6" name="Shape 2"/>
          <p:cNvSpPr/>
          <p:nvPr/>
        </p:nvSpPr>
        <p:spPr>
          <a:xfrm>
            <a:off x="4114800" y="0"/>
            <a:ext cx="457200" cy="457200"/>
          </a:xfrm>
          <a:prstGeom prst="rect">
            <a:avLst/>
          </a:prstGeom>
          <a:solidFill>
            <a:srgbClr val="1A6847"/>
          </a:solidFill>
          <a:ln w="12700">
            <a:solidFill>
              <a:srgbClr val="1A6847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4114800" y="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D6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800" dirty="0"/>
          </a:p>
        </p:txBody>
      </p:sp>
      <p:sp>
        <p:nvSpPr>
          <p:cNvPr id="8" name="Text 4"/>
          <p:cNvSpPr/>
          <p:nvPr/>
        </p:nvSpPr>
        <p:spPr>
          <a:xfrm>
            <a:off x="4114800" y="925830"/>
            <a:ext cx="438912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6847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Global Prevalence Insights</a:t>
            </a:r>
            <a:endParaRPr lang="en-US" sz="2800" dirty="0"/>
          </a:p>
        </p:txBody>
      </p:sp>
      <p:sp>
        <p:nvSpPr>
          <p:cNvPr id="9" name="Text 5"/>
          <p:cNvSpPr/>
          <p:nvPr/>
        </p:nvSpPr>
        <p:spPr>
          <a:xfrm>
            <a:off x="4572000" y="1697355"/>
            <a:ext cx="374904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Understanding ASD Rates Worldwide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4114800" y="2160270"/>
            <a:ext cx="4389120" cy="23145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just" marL="342900" indent="-342900">
              <a:lnSpc>
                <a:spcPts val="2000"/>
              </a:lnSpc>
              <a:buSzPct val="100000"/>
              <a:buChar char="•"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The World Health Organization reports an international prevalence of about 0.76 percent, while the US Centers for Disease Control estimates around 1.68 percent in children aged eight.
</a:t>
            </a:r>
            <a:pPr algn="just" indent="0" marL="0">
              <a:lnSpc>
                <a:spcPts val="2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US prevalence has more than doubled from 2000 to 2012 due to better awareness, insurance mandates, and diagnostic changes, though it appears to stabilize recently.
</a:t>
            </a:r>
            <a:pPr algn="just" indent="0" marL="0">
              <a:lnSpc>
                <a:spcPts val="2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Autism occurs across all groups but is diagnosed more in Caucasian children than in black or Hispanic ones, with males affected more than females at a ratio near three to one.
</a:t>
            </a:r>
            <a:pPr algn="just" indent="0" marL="0">
              <a:lnSpc>
                <a:spcPts val="2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Increased parental age, prematurity, and certain genetic conditions like fragile X correlate with higher ASD risk, influencing overall prevalence figures.</a:t>
            </a:r>
            <a:endParaRPr lang="en-US" sz="1200" dirty="0"/>
          </a:p>
        </p:txBody>
      </p:sp>
      <p:sp>
        <p:nvSpPr>
          <p:cNvPr id="11" name="Text 7"/>
          <p:cNvSpPr/>
          <p:nvPr/>
        </p:nvSpPr>
        <p:spPr>
          <a:xfrm>
            <a:off x="2743200" y="4754880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u="sng" dirty="0">
                <a:solidFill>
                  <a:srgbClr val="FFFFFF"/>
                </a:solidFill>
                <a:hlinkClick r:id="rId3" invalidUrl="" action="" tgtFrame="" tooltip="Pexel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Photo by Google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0" y="0"/>
            <a:ext cx="91440" cy="1543050"/>
          </a:xfrm>
          <a:prstGeom prst="rect">
            <a:avLst/>
          </a:prstGeom>
          <a:solidFill>
            <a:srgbClr val="FFD600"/>
          </a:solidFill>
          <a:ln w="12700">
            <a:solidFill>
              <a:srgbClr val="FFD600"/>
            </a:solidFill>
            <a:prstDash val="solid"/>
          </a:ln>
        </p:spPr>
      </p:sp>
      <p:pic>
        <p:nvPicPr>
          <p:cNvPr id="3" name="Image 0" descr="https://skycareaba.com/wp-content/uploads/2024/10/Copy-of-5-item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0"/>
            <a:ext cx="3337560" cy="5143500"/>
          </a:xfrm>
          <a:prstGeom prst="rect">
            <a:avLst/>
          </a:prstGeom>
        </p:spPr>
      </p:pic>
      <p:pic>
        <p:nvPicPr>
          <p:cNvPr id="4" name="Image 1" descr="https://djgurnpwsdoqjscwqbsj.supabase.co/storage/v1/object/public/users_file_magicslides_io/grayscale_imag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6240" y="1800225"/>
            <a:ext cx="365760" cy="36576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0" y="0"/>
            <a:ext cx="320040" cy="5143500"/>
          </a:xfrm>
          <a:prstGeom prst="rect">
            <a:avLst/>
          </a:prstGeom>
          <a:solidFill>
            <a:srgbClr val="1A6847"/>
          </a:solidFill>
          <a:ln w="12700">
            <a:solidFill>
              <a:srgbClr val="1A6847"/>
            </a:solidFill>
            <a:prstDash val="solid"/>
          </a:ln>
        </p:spPr>
      </p:sp>
      <p:sp>
        <p:nvSpPr>
          <p:cNvPr id="6" name="Shape 2"/>
          <p:cNvSpPr/>
          <p:nvPr/>
        </p:nvSpPr>
        <p:spPr>
          <a:xfrm>
            <a:off x="4114800" y="0"/>
            <a:ext cx="457200" cy="457200"/>
          </a:xfrm>
          <a:prstGeom prst="rect">
            <a:avLst/>
          </a:prstGeom>
          <a:solidFill>
            <a:srgbClr val="1A6847"/>
          </a:solidFill>
          <a:ln w="12700">
            <a:solidFill>
              <a:srgbClr val="1A6847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4114800" y="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D6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800" dirty="0"/>
          </a:p>
        </p:txBody>
      </p:sp>
      <p:sp>
        <p:nvSpPr>
          <p:cNvPr id="8" name="Text 4"/>
          <p:cNvSpPr/>
          <p:nvPr/>
        </p:nvSpPr>
        <p:spPr>
          <a:xfrm>
            <a:off x="4114800" y="925830"/>
            <a:ext cx="438912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6847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Genetic Influences</a:t>
            </a:r>
            <a:endParaRPr lang="en-US" sz="2800" dirty="0"/>
          </a:p>
        </p:txBody>
      </p:sp>
      <p:sp>
        <p:nvSpPr>
          <p:cNvPr id="9" name="Text 5"/>
          <p:cNvSpPr/>
          <p:nvPr/>
        </p:nvSpPr>
        <p:spPr>
          <a:xfrm>
            <a:off x="4572000" y="1697355"/>
            <a:ext cx="374904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The Role of Heredity in ASD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4114800" y="2160270"/>
            <a:ext cx="4389120" cy="23145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just" marL="342900" indent="-342900">
              <a:lnSpc>
                <a:spcPts val="2000"/>
              </a:lnSpc>
              <a:buSzPct val="100000"/>
              <a:buChar char="•"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Genetic factors significantly influence ASD, with siblings of affected individuals at higher risk and monozygotic twins showing greater concordance rates than population norms.
</a:t>
            </a:r>
            <a:pPr algn="just" indent="0" marL="0">
              <a:lnSpc>
                <a:spcPts val="2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Over 700 genes are linked to ASD, involving brain development, neurotransmission, and neuronal excitability, revealing complex genetic heterogeneity in the disorder.
</a:t>
            </a:r>
            <a:pPr algn="just" indent="0" marL="0">
              <a:lnSpc>
                <a:spcPts val="2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Disorders like fragile X and Down syndrome have higher ASD co-occurrence, with chromosomal sites such as X and 15 linked to increased risk through microarray studies.
</a:t>
            </a:r>
            <a:pPr algn="just" indent="0" marL="0">
              <a:lnSpc>
                <a:spcPts val="2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Genetics alone do not determine ASD, as environmental factors modulate genetic risks, leading to diverse phenotypic outcomes in affected individuals.</a:t>
            </a:r>
            <a:endParaRPr lang="en-US" sz="1200" dirty="0"/>
          </a:p>
        </p:txBody>
      </p:sp>
      <p:sp>
        <p:nvSpPr>
          <p:cNvPr id="11" name="Text 7"/>
          <p:cNvSpPr/>
          <p:nvPr/>
        </p:nvSpPr>
        <p:spPr>
          <a:xfrm>
            <a:off x="2743200" y="4754880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u="sng" dirty="0">
                <a:solidFill>
                  <a:srgbClr val="FFFFFF"/>
                </a:solidFill>
                <a:hlinkClick r:id="rId3" invalidUrl="" action="" tgtFrame="" tooltip="Pexel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Photo by Google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0" y="0"/>
            <a:ext cx="91440" cy="1543050"/>
          </a:xfrm>
          <a:prstGeom prst="rect">
            <a:avLst/>
          </a:prstGeom>
          <a:solidFill>
            <a:srgbClr val="FFD600"/>
          </a:solidFill>
          <a:ln w="12700">
            <a:solidFill>
              <a:srgbClr val="FFD600"/>
            </a:solidFill>
            <a:prstDash val="solid"/>
          </a:ln>
        </p:spPr>
      </p:sp>
      <p:pic>
        <p:nvPicPr>
          <p:cNvPr id="3" name="Image 0" descr="https://goldencaretherapy.com/wp-content/uploads/2024/06/environmental-causes-of-autism-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0"/>
            <a:ext cx="3337560" cy="5143500"/>
          </a:xfrm>
          <a:prstGeom prst="rect">
            <a:avLst/>
          </a:prstGeom>
        </p:spPr>
      </p:pic>
      <p:pic>
        <p:nvPicPr>
          <p:cNvPr id="4" name="Image 1" descr="https://djgurnpwsdoqjscwqbsj.supabase.co/storage/v1/object/public/users_file_magicslides_io/grayscale_imag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6240" y="1800225"/>
            <a:ext cx="365760" cy="36576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0" y="0"/>
            <a:ext cx="320040" cy="5143500"/>
          </a:xfrm>
          <a:prstGeom prst="rect">
            <a:avLst/>
          </a:prstGeom>
          <a:solidFill>
            <a:srgbClr val="1A6847"/>
          </a:solidFill>
          <a:ln w="12700">
            <a:solidFill>
              <a:srgbClr val="1A6847"/>
            </a:solidFill>
            <a:prstDash val="solid"/>
          </a:ln>
        </p:spPr>
      </p:sp>
      <p:sp>
        <p:nvSpPr>
          <p:cNvPr id="6" name="Shape 2"/>
          <p:cNvSpPr/>
          <p:nvPr/>
        </p:nvSpPr>
        <p:spPr>
          <a:xfrm>
            <a:off x="4114800" y="0"/>
            <a:ext cx="457200" cy="457200"/>
          </a:xfrm>
          <a:prstGeom prst="rect">
            <a:avLst/>
          </a:prstGeom>
          <a:solidFill>
            <a:srgbClr val="1A6847"/>
          </a:solidFill>
          <a:ln w="12700">
            <a:solidFill>
              <a:srgbClr val="1A6847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4114800" y="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D6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1800" dirty="0"/>
          </a:p>
        </p:txBody>
      </p:sp>
      <p:sp>
        <p:nvSpPr>
          <p:cNvPr id="8" name="Text 4"/>
          <p:cNvSpPr/>
          <p:nvPr/>
        </p:nvSpPr>
        <p:spPr>
          <a:xfrm>
            <a:off x="4114800" y="925830"/>
            <a:ext cx="438912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6847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Environmental Factors</a:t>
            </a:r>
            <a:endParaRPr lang="en-US" sz="2800" dirty="0"/>
          </a:p>
        </p:txBody>
      </p:sp>
      <p:sp>
        <p:nvSpPr>
          <p:cNvPr id="9" name="Text 5"/>
          <p:cNvSpPr/>
          <p:nvPr/>
        </p:nvSpPr>
        <p:spPr>
          <a:xfrm>
            <a:off x="4572000" y="1697355"/>
            <a:ext cx="374904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Beyond Genetics in ASD Development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4114800" y="2160270"/>
            <a:ext cx="4389120" cy="23145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just" marL="342900" indent="-342900">
              <a:lnSpc>
                <a:spcPts val="2000"/>
              </a:lnSpc>
              <a:buSzPct val="100000"/>
              <a:buChar char="•"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Factors like advanced parental age, maternal infections, and certain medications increase ASD risk, while prenatal folic acid may reduce it in specific cases.
</a:t>
            </a:r>
            <a:pPr algn="just" indent="0" marL="0">
              <a:lnSpc>
                <a:spcPts val="2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Prematurity, low birthweight, and complications like uterine bleeding correlate with higher ASD chances, highlighting the impact of perinatal conditions.
</a:t>
            </a:r>
            <a:pPr algn="just" indent="0" marL="0">
              <a:lnSpc>
                <a:spcPts val="2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Maternal autoimmune diseases and inter-pregnancy intervals play roles, though research shows no link between vaccines and ASD despite past misconceptions.
</a:t>
            </a:r>
            <a:pPr algn="just" indent="0" marL="0">
              <a:lnSpc>
                <a:spcPts val="2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Environmental factors affect the developing brain, leading to differences in cerebellar and cortical structures that contribute to ASD characteristics.</a:t>
            </a:r>
            <a:endParaRPr lang="en-US" sz="1200" dirty="0"/>
          </a:p>
        </p:txBody>
      </p:sp>
      <p:sp>
        <p:nvSpPr>
          <p:cNvPr id="11" name="Text 7"/>
          <p:cNvSpPr/>
          <p:nvPr/>
        </p:nvSpPr>
        <p:spPr>
          <a:xfrm>
            <a:off x="2743200" y="4754880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u="sng" dirty="0">
                <a:solidFill>
                  <a:srgbClr val="FFFFFF"/>
                </a:solidFill>
                <a:hlinkClick r:id="rId3" invalidUrl="" action="" tgtFrame="" tooltip="Pexel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Photo by Google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0" y="0"/>
            <a:ext cx="91440" cy="1543050"/>
          </a:xfrm>
          <a:prstGeom prst="rect">
            <a:avLst/>
          </a:prstGeom>
          <a:solidFill>
            <a:srgbClr val="FFD600"/>
          </a:solidFill>
          <a:ln w="12700">
            <a:solidFill>
              <a:srgbClr val="FFD600"/>
            </a:solidFill>
            <a:prstDash val="solid"/>
          </a:ln>
        </p:spPr>
      </p:sp>
      <p:pic>
        <p:nvPicPr>
          <p:cNvPr id="3" name="Image 0" descr="https://autismlearningpartners.com/wp-content/uploads/2024/03/Understanding-the-Diagnostic-Evaluation-for-Autism-Spectrum-Disorder-410x102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0"/>
            <a:ext cx="3337560" cy="5143500"/>
          </a:xfrm>
          <a:prstGeom prst="rect">
            <a:avLst/>
          </a:prstGeom>
        </p:spPr>
      </p:pic>
      <p:pic>
        <p:nvPicPr>
          <p:cNvPr id="4" name="Image 1" descr="https://djgurnpwsdoqjscwqbsj.supabase.co/storage/v1/object/public/users_file_magicslides_io/grayscale_imag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6240" y="1800225"/>
            <a:ext cx="365760" cy="36576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0" y="0"/>
            <a:ext cx="320040" cy="5143500"/>
          </a:xfrm>
          <a:prstGeom prst="rect">
            <a:avLst/>
          </a:prstGeom>
          <a:solidFill>
            <a:srgbClr val="1A6847"/>
          </a:solidFill>
          <a:ln w="12700">
            <a:solidFill>
              <a:srgbClr val="1A6847"/>
            </a:solidFill>
            <a:prstDash val="solid"/>
          </a:ln>
        </p:spPr>
      </p:sp>
      <p:sp>
        <p:nvSpPr>
          <p:cNvPr id="6" name="Shape 2"/>
          <p:cNvSpPr/>
          <p:nvPr/>
        </p:nvSpPr>
        <p:spPr>
          <a:xfrm>
            <a:off x="4114800" y="0"/>
            <a:ext cx="457200" cy="457200"/>
          </a:xfrm>
          <a:prstGeom prst="rect">
            <a:avLst/>
          </a:prstGeom>
          <a:solidFill>
            <a:srgbClr val="1A6847"/>
          </a:solidFill>
          <a:ln w="12700">
            <a:solidFill>
              <a:srgbClr val="1A6847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4114800" y="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D6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</a:t>
            </a:r>
            <a:endParaRPr lang="en-US" sz="1800" dirty="0"/>
          </a:p>
        </p:txBody>
      </p:sp>
      <p:sp>
        <p:nvSpPr>
          <p:cNvPr id="8" name="Text 4"/>
          <p:cNvSpPr/>
          <p:nvPr/>
        </p:nvSpPr>
        <p:spPr>
          <a:xfrm>
            <a:off x="4114800" y="925830"/>
            <a:ext cx="438912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6847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Screening and Evaluation</a:t>
            </a:r>
            <a:endParaRPr lang="en-US" sz="2800" dirty="0"/>
          </a:p>
        </p:txBody>
      </p:sp>
      <p:sp>
        <p:nvSpPr>
          <p:cNvPr id="9" name="Text 5"/>
          <p:cNvSpPr/>
          <p:nvPr/>
        </p:nvSpPr>
        <p:spPr>
          <a:xfrm>
            <a:off x="4572000" y="1697355"/>
            <a:ext cx="374904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Early Detection Methods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4114800" y="2160270"/>
            <a:ext cx="4389120" cy="23145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just" marL="342900" indent="-342900">
              <a:lnSpc>
                <a:spcPts val="2000"/>
              </a:lnSpc>
              <a:buSzPct val="100000"/>
              <a:buChar char="•"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Pediatric guidelines recommend surveillance at well-child visits and specific ASD screening at 18 and 24 months using tools like M-CHAT-R/F to spot early signs.
</a:t>
            </a:r>
            <a:pPr algn="just" indent="0" marL="0">
              <a:lnSpc>
                <a:spcPts val="2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Signs include poor eye contact, lack of gesturing, and social skill delays; early intervention referrals follow if concerns arise in young children.
</a:t>
            </a:r>
            <a:pPr algn="just" indent="0" marL="0">
              <a:lnSpc>
                <a:spcPts val="2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A full evaluation involves physical exams, parent interviews, and specialist observations to confirm ASD and assess cognitive and adaptive functioning.
</a:t>
            </a:r>
            <a:pPr algn="just" indent="0" marL="0">
              <a:lnSpc>
                <a:spcPts val="2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ASD often accompanies conditions like intellectual disability, epilepsy, and gastrointestinal disorders, requiring additional screening during evaluations.</a:t>
            </a:r>
            <a:endParaRPr lang="en-US" sz="1200" dirty="0"/>
          </a:p>
        </p:txBody>
      </p:sp>
      <p:sp>
        <p:nvSpPr>
          <p:cNvPr id="11" name="Text 7"/>
          <p:cNvSpPr/>
          <p:nvPr/>
        </p:nvSpPr>
        <p:spPr>
          <a:xfrm>
            <a:off x="2743200" y="4754880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u="sng" dirty="0">
                <a:solidFill>
                  <a:srgbClr val="FFFFFF"/>
                </a:solidFill>
                <a:hlinkClick r:id="rId3" invalidUrl="" action="" tgtFrame="" tooltip="Pexel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Photo by Google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2025-08-05T09:32:54Z</dcterms:created>
  <dcterms:modified xsi:type="dcterms:W3CDTF">2025-08-05T09:32:54Z</dcterms:modified>
</cp:coreProperties>
</file>