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notesMasterIdLst>
    <p:notesMasterId r:id="rId14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notesMaster" Target="notesMasters/notesMaster1.xml"/><Relationship Id="rId15" Type="http://schemas.openxmlformats.org/officeDocument/2006/relationships/presProps" Target="presProps.xml"/><Relationship Id="rId16" Type="http://schemas.openxmlformats.org/officeDocument/2006/relationships/viewProps" Target="viewProps.xml"/><Relationship Id="rId17" Type="http://schemas.openxmlformats.org/officeDocument/2006/relationships/theme" Target="theme/theme1.xml"/><Relationship Id="rId18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914400" y="1800225"/>
            <a:ext cx="7315200" cy="257175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Unraveling the Mystery: A Case of Persistent Parasites
</a:t>
            </a:r>
            <a:pPr algn="ctr" indent="0" marL="0">
              <a:lnSpc>
                <a:spcPts val="15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Diagnosing and Understanding a Long-Term Intestinal Infection</a:t>
            </a:r>
            <a:endParaRPr lang="en-US" sz="3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8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Diagnostic Accuracy: Essential Laboratory Techniques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Formalin-ethyl acetate concentration is a standard technique for concentrating parasites from stool samples. This is an effective method.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modified acid-fast stain can be used to identify *C. belli* oocysts in stool samples. Staining enhances the recognition of this disease.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Accurate diagnosis requires skilled microscopists who can identify parasitic structures. Microscopic expertise is extremely important.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Implement rigorous quality control measures in the laboratory to ensure accurate and reliable results. Maintain quality control is a must.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Provide continuous training and education to laboratory personnel to maintain expertise in parasitology. Continuous training is essential.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9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Future Directions: Advancing Parasitology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Develop and implement molecular diagnostic techniques for rapid and accurate detection of intestinal parasites. Molecular diagnostics will help detect disease.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Invest in research to develop new and more effective treatments for *C. belli* and other parasitic infections. New treatments will provide better recovery.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Conduct epidemiological studies to better understand the distribution and transmission patterns of intestinal parasites. Studying on disease is a must.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Explore the potential for vaccine development to prevent parasitic infections. Vaccines will prevent disease and death.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Foster global collaboration to address the burden of parasitic diseases, particularly in resource-limited settings. Global collaboration is key to eradicate disease.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10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Thank You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Thank you for your attention and engagement. We hope this presentation has provided valuable insights into diagnosing and understanding.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We extend our gratitude to the healthcare professionals and laboratory staff involved in diagnosing and managing parasitic infections.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We acknowledge the contributions of researchers and scientists working to advance our understanding of parasitology.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For any questions or further inquiries, please feel free to reach out. We are here to provide additional information.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Your dedication to learning and improving patient care is truly appreciated. Thank you.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914400" y="514350"/>
            <a:ext cx="2286000" cy="91440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Table of Contents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3749040" y="36576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01</a:t>
            </a:r>
            <a:endParaRPr lang="en-US" sz="1200" dirty="0"/>
          </a:p>
        </p:txBody>
      </p:sp>
      <p:sp>
        <p:nvSpPr>
          <p:cNvPr id="5" name="Text 3"/>
          <p:cNvSpPr/>
          <p:nvPr/>
        </p:nvSpPr>
        <p:spPr>
          <a:xfrm>
            <a:off x="4206240" y="36576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Initial Puzzle: A Patient's Story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3749040" y="73152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02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4206240" y="73152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Visual Clues: Microscopic Examination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3749040" y="109728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03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4206240" y="109728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Question: What is the Diagnosis?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3749040" y="146304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04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4206240" y="146304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Revealing the Culprit: *Cystoisospora belli*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3749040" y="182880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05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4206240" y="182880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Understanding *Cystoisospora belli*</a:t>
            </a:r>
            <a:endParaRPr lang="en-US" sz="1200" dirty="0"/>
          </a:p>
        </p:txBody>
      </p:sp>
      <p:sp>
        <p:nvSpPr>
          <p:cNvPr id="14" name="Text 12"/>
          <p:cNvSpPr/>
          <p:nvPr/>
        </p:nvSpPr>
        <p:spPr>
          <a:xfrm>
            <a:off x="3749040" y="219456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06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4206240" y="219456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Treatment Options: Combating the Infection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3749040" y="256032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07</a:t>
            </a:r>
            <a:endParaRPr lang="en-US" sz="1200" dirty="0"/>
          </a:p>
        </p:txBody>
      </p:sp>
      <p:sp>
        <p:nvSpPr>
          <p:cNvPr id="17" name="Text 15"/>
          <p:cNvSpPr/>
          <p:nvPr/>
        </p:nvSpPr>
        <p:spPr>
          <a:xfrm>
            <a:off x="4206240" y="256032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Prevention Strategies: Safeguarding Against Infection</a:t>
            </a:r>
            <a:endParaRPr lang="en-US" sz="1200" dirty="0"/>
          </a:p>
        </p:txBody>
      </p:sp>
      <p:sp>
        <p:nvSpPr>
          <p:cNvPr id="18" name="Text 16"/>
          <p:cNvSpPr/>
          <p:nvPr/>
        </p:nvSpPr>
        <p:spPr>
          <a:xfrm>
            <a:off x="3749040" y="292608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08</a:t>
            </a:r>
            <a:endParaRPr lang="en-US" sz="1200" dirty="0"/>
          </a:p>
        </p:txBody>
      </p:sp>
      <p:sp>
        <p:nvSpPr>
          <p:cNvPr id="19" name="Text 17"/>
          <p:cNvSpPr/>
          <p:nvPr/>
        </p:nvSpPr>
        <p:spPr>
          <a:xfrm>
            <a:off x="4206240" y="292608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Diagnostic Accuracy: Essential Laboratory Techniques</a:t>
            </a:r>
            <a:endParaRPr lang="en-US" sz="1200" dirty="0"/>
          </a:p>
        </p:txBody>
      </p:sp>
      <p:sp>
        <p:nvSpPr>
          <p:cNvPr id="20" name="Text 18"/>
          <p:cNvSpPr/>
          <p:nvPr/>
        </p:nvSpPr>
        <p:spPr>
          <a:xfrm>
            <a:off x="3749040" y="329184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09</a:t>
            </a:r>
            <a:endParaRPr lang="en-US" sz="1200" dirty="0"/>
          </a:p>
        </p:txBody>
      </p:sp>
      <p:sp>
        <p:nvSpPr>
          <p:cNvPr id="21" name="Text 19"/>
          <p:cNvSpPr/>
          <p:nvPr/>
        </p:nvSpPr>
        <p:spPr>
          <a:xfrm>
            <a:off x="4206240" y="329184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Future Directions: Advancing Parasitology</a:t>
            </a:r>
            <a:endParaRPr lang="en-US" sz="1200" dirty="0"/>
          </a:p>
        </p:txBody>
      </p:sp>
      <p:sp>
        <p:nvSpPr>
          <p:cNvPr id="22" name="Text 20"/>
          <p:cNvSpPr/>
          <p:nvPr/>
        </p:nvSpPr>
        <p:spPr>
          <a:xfrm>
            <a:off x="3749040" y="365760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10</a:t>
            </a:r>
            <a:endParaRPr lang="en-US" sz="1200" dirty="0"/>
          </a:p>
        </p:txBody>
      </p:sp>
      <p:sp>
        <p:nvSpPr>
          <p:cNvPr id="23" name="Text 21"/>
          <p:cNvSpPr/>
          <p:nvPr/>
        </p:nvSpPr>
        <p:spPr>
          <a:xfrm>
            <a:off x="4206240" y="365760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Thank You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Initial Puzzle: A Patient's Story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An 18-year-old female reports finding a worm-like object in her stool. She seeks medical attention due to her concerns about potential parasitic infection.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Five years prior, the patient spent two months in Mexico. Travel history is crucial, as it can expose individuals to various parasites.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Over the past five years, the patient has occasionally noticed similar objects in her stool. This suggests a chronic or persistent infection.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initial worm-like object and stool specimens are sent to the county public health laboratory. This step is essential for proper identification and diagnosis.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Stool samples are collected in 10% formalin for formalin-ethyl acetate (FEA) concentration. This method helps concentrate and preserve parasitic elements.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2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Visual Clues: Microscopic Examination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Figure A shows the worm-like object after injecting with lactophenol cotton blue. This stain enhances the visibility of internal structures.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Unstained wet mounts of stool from the FEA concentration reveal objects of interest. Microscopic examination is crucial for identifying parasitic structures.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objects observed in the wet mount measured 30-34 μm in diameter on average. Size is an important characteristic for parasite identification.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objects of interest were observed in low numbers. This could indicate a light infection or intermittent shedding of the parasite.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Visual data from Figure A and the wet mount are critical to guide the diagnosis process. Detailed images provide vital clues.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3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Question: What is the Diagnosis?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Consider the patient's travel history, symptoms, and microscopic findings to narrow down potential parasitic infections. A careful approach is key.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Establish the criteria used to identify and differentiate various parasites. Understanding morphology and size guides accurate diagnosis.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Evaluate the clinical implications of potential diagnoses. Understanding potential health impacts is crucial for guiding treatment.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 final diagnosis should be confirmed by reliable laboratory tests. The lab results need to be highly accurate to proceed forward.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Integrate the patient's history, physical exam results, and lab analysis to reach a definitive conclusion. Consider every factor together.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4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Revealing the Culprit: *Cystoisospora belli*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*Cystoisospora belli* oocysts are typically elongated and measure approximately 20-30 μm in length. Size and shape are critical identification factors.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On microscopic examination, *C. belli* oocysts may contain sporoblasts or sporozoites. These internal structures aid in diagnosis.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FEA concentration is an effective method for concentrating *C. belli* oocysts from stool samples. This facilitates detection.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Staining techniques can enhance the visualization of *C. belli* oocysts and their internal structures. This aids in confirming the identity of the parasite.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*C. belli* can cause chronic infections, particularly in immunocompromised individuals. This explains recurring symptoms over several years.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5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Understanding *Cystoisospora belli*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*C. belli* has a direct life cycle, meaning it does not require an intermediate host. Transmission occurs through ingestion of contaminated food or water.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*C. belli* is more common in tropical and subtropical regions, particularly in areas with poor sanitation. These area can be dangerous.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Travel to endemic areas and consumption of contaminated food or water are major risk factors for infection. These risk factors should be aware.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Symptoms of *C. belli* infection can include diarrhea, abdominal pain, weight loss, and fatigue. Severe presentation will cause more problems.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*C. belli* oocysts can be shed intermittently, making diagnosis challenging. Multiple stool samples may be necessary for detection.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Treatment Options: Combating the Infection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Trimethoprim-sulfamethoxazole (TMP-SMX) is the primary treatment for *C. belli* infection. It is generally effective in eliminating the parasite.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For patients who cannot tolerate TMP-SMX, alternative treatments such as pyrimethamine-sulfadiazine may be used. It's important to find a substitute.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Supportive care, including fluid and electrolyte replacement, is important for managing symptoms, especially diarrhea. Replacement will help to recover.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Regular monitoring of stool samples is necessary to ensure the eradication of the parasite and prevent recurrence. Continuous monitoring is necessary.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In immunocompromised patients, long-term suppressive therapy may be necessary to prevent relapse of *C. belli* infection. Long term treatment will provide long term benefit.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7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Prevention Strategies: Safeguarding Against Infection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Practice safe food handling techniques, including thorough washing of fruits and vegetables. Proper handling can prevent contamination.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Drink safe, treated water to avoid ingestion of contaminated sources. Water sanitation is very important in disease control.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When traveling to endemic areas, be cautious about food and water sources. Travelers should be cautious in every travel destination.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Wash hands frequently, especially before eating and after using the restroom. Hygiene is a must to keep healthy and safe.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Implement public health initiatives to improve sanitation and promote safe food and water practices. Public health needs to address these initiatives.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2025-04-23T08:28:33Z</dcterms:created>
  <dcterms:modified xsi:type="dcterms:W3CDTF">2025-04-23T08:28:33Z</dcterms:modified>
</cp:coreProperties>
</file>