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notesMasterIdLst>
    <p:notesMasterId r:id="rId15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2240" y="1183005"/>
            <a:ext cx="731520" cy="514350"/>
          </a:xfrm>
          <a:prstGeom prst="rect">
            <a:avLst/>
          </a:prstGeom>
        </p:spPr>
      </p:pic>
      <p:pic>
        <p:nvPicPr>
          <p:cNvPr id="5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0240" y="3497580"/>
            <a:ext cx="731520" cy="514350"/>
          </a:xfrm>
          <a:prstGeom prst="rect">
            <a:avLst/>
          </a:prstGeom>
        </p:spPr>
      </p:pic>
      <p:pic>
        <p:nvPicPr>
          <p:cNvPr id="6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1388745"/>
            <a:ext cx="4572000" cy="2366010"/>
          </a:xfrm>
          <a:prstGeom prst="rect">
            <a:avLst/>
          </a:prstGeom>
        </p:spPr>
      </p:pic>
      <p:sp>
        <p:nvSpPr>
          <p:cNvPr id="7" name="Text 1"/>
          <p:cNvSpPr/>
          <p:nvPr/>
        </p:nvSpPr>
        <p:spPr>
          <a:xfrm>
            <a:off x="2743200" y="2417445"/>
            <a:ext cx="3657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500" b="1" dirty="0">
                <a:solidFill>
                  <a:srgbClr val="17A33E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Unveiling the Ionisation Chamber: Principles and Applications</a:t>
            </a:r>
            <a:endParaRPr lang="en-US" sz="3500" dirty="0"/>
          </a:p>
        </p:txBody>
      </p:sp>
      <p:sp>
        <p:nvSpPr>
          <p:cNvPr id="8" name="Text 2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April 2025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Environmental Monitoring: Guarding Our World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457200" y="1285875"/>
            <a:ext cx="82296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Detecting radioactive pollutants in the atmosphere. It helps in maintaining quality and checking for leakage.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Measuring radioactivity in water sources, preventing contamination. It filters radioactive elements to maintain health standards.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Assessing radioactivity in soil after accidents or spills. It gives a fair idea about contamination in the soil.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Measuring radon gas levels in homes and buildings. It can be dangerous when inhaled for longer periods.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Assessing radiation levels after nuclear accidents. It helps in locating the epicentre of leakage.</a:t>
            </a:r>
            <a:endParaRPr lang="en-US" sz="1400" dirty="0"/>
          </a:p>
        </p:txBody>
      </p:sp>
      <p:sp>
        <p:nvSpPr>
          <p:cNvPr id="5" name="Shape 2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07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Advantages and Limitations: A Balanced View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457200" y="1285875"/>
            <a:ext cx="82296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Provide precise measurements, ensuring reliability. It can show accurate results with almost every type of radiation.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Detect alpha, beta, gamma, and X-rays. The wide range of radiation helps to detect every type of radiation.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Relatively easy to manufacture and maintain, reducing costs. This allows them to be used by the average person.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Requires high radiation levels for measurable signals. This helps by detecting more harmful and stronger rays.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Takes time to collect all ions, limiting real-time measurements. The accuracy can be guaranteed when ions are taken.</a:t>
            </a:r>
            <a:endParaRPr lang="en-US" sz="1400" dirty="0"/>
          </a:p>
        </p:txBody>
      </p:sp>
      <p:sp>
        <p:nvSpPr>
          <p:cNvPr id="5" name="Shape 2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08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Future Trends: Innovation on the Horizon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457200" y="1285875"/>
            <a:ext cx="82296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Developing smaller, portable chambers for field applications. The portability will help with mobile monitoring.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Using advanced materials for enhanced performance. It should be made of material that protects people from the outside radiation.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Incorporating digital electronics for real-time data analysis. Helps in assessing the results of the data.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Developing intelligent chambers with self-calibration features. It will give alerts according to the change in the environment.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Exploring new uses in security, medicine, and environmental science. With the new uses it will contribute to the safety of humans.</a:t>
            </a:r>
            <a:endParaRPr lang="en-US" sz="1400" dirty="0"/>
          </a:p>
        </p:txBody>
      </p:sp>
      <p:sp>
        <p:nvSpPr>
          <p:cNvPr id="5" name="Shape 2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09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Thank You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457200" y="1285875"/>
            <a:ext cx="82296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Thank you for your time and attention to this presentation. Appreciating your engagement is a pleasure.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We welcome your questions and encourage further exploration of ionisation chambers. Feel free to ask any doubts.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We hope this presentation inspires you to delve deeper into the fascinating world of radiation detection. The more you research, the more you will learn.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Special thanks to all contributors and resources that made this presentation possible. Appreciating help and resources gives a sense of credibility.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Let's continue to explore and innovate in the realm of radiation detection for a safer, healthier future. Let's move toward a radiation-free world.</a:t>
            </a:r>
            <a:endParaRPr lang="en-US" sz="1400" dirty="0"/>
          </a:p>
        </p:txBody>
      </p:sp>
      <p:sp>
        <p:nvSpPr>
          <p:cNvPr id="5" name="Shape 2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10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46291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32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Table of Contents</a:t>
            </a:r>
            <a:endParaRPr lang="en-US" sz="3200" dirty="0"/>
          </a:p>
        </p:txBody>
      </p:sp>
      <p:sp>
        <p:nvSpPr>
          <p:cNvPr id="4" name="Shape 1"/>
          <p:cNvSpPr/>
          <p:nvPr/>
        </p:nvSpPr>
        <p:spPr>
          <a:xfrm>
            <a:off x="731520" y="1285875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594360" y="1337310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640080" y="1388745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576072" y="1337310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</a:t>
            </a:r>
            <a:endParaRPr lang="en-US" sz="1400" dirty="0"/>
          </a:p>
        </p:txBody>
      </p:sp>
      <p:sp>
        <p:nvSpPr>
          <p:cNvPr id="8" name="Text 5"/>
          <p:cNvSpPr/>
          <p:nvPr/>
        </p:nvSpPr>
        <p:spPr>
          <a:xfrm>
            <a:off x="1097280" y="1337310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Illuminating Ionisation: A Journey Begins</a:t>
            </a:r>
            <a:endParaRPr lang="en-US" sz="1400" dirty="0"/>
          </a:p>
        </p:txBody>
      </p:sp>
      <p:sp>
        <p:nvSpPr>
          <p:cNvPr id="9" name="Shape 6"/>
          <p:cNvSpPr/>
          <p:nvPr/>
        </p:nvSpPr>
        <p:spPr>
          <a:xfrm>
            <a:off x="731520" y="2057400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10" name="Shape 7"/>
          <p:cNvSpPr/>
          <p:nvPr/>
        </p:nvSpPr>
        <p:spPr>
          <a:xfrm>
            <a:off x="594360" y="2108835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11" name="Shape 8"/>
          <p:cNvSpPr/>
          <p:nvPr/>
        </p:nvSpPr>
        <p:spPr>
          <a:xfrm>
            <a:off x="640080" y="2160270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576072" y="2108835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2</a:t>
            </a:r>
            <a:endParaRPr lang="en-US" sz="1400" dirty="0"/>
          </a:p>
        </p:txBody>
      </p:sp>
      <p:sp>
        <p:nvSpPr>
          <p:cNvPr id="13" name="Text 10"/>
          <p:cNvSpPr/>
          <p:nvPr/>
        </p:nvSpPr>
        <p:spPr>
          <a:xfrm>
            <a:off x="1097280" y="2108835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Chamber Components: The Inner Workings</a:t>
            </a:r>
            <a:endParaRPr lang="en-US" sz="1400" dirty="0"/>
          </a:p>
        </p:txBody>
      </p:sp>
      <p:sp>
        <p:nvSpPr>
          <p:cNvPr id="14" name="Shape 11"/>
          <p:cNvSpPr/>
          <p:nvPr/>
        </p:nvSpPr>
        <p:spPr>
          <a:xfrm>
            <a:off x="731520" y="2828925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15" name="Shape 12"/>
          <p:cNvSpPr/>
          <p:nvPr/>
        </p:nvSpPr>
        <p:spPr>
          <a:xfrm>
            <a:off x="594360" y="2880360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16" name="Shape 13"/>
          <p:cNvSpPr/>
          <p:nvPr/>
        </p:nvSpPr>
        <p:spPr>
          <a:xfrm>
            <a:off x="640080" y="2931795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576072" y="2880360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3</a:t>
            </a:r>
            <a:endParaRPr lang="en-US" sz="1400" dirty="0"/>
          </a:p>
        </p:txBody>
      </p:sp>
      <p:sp>
        <p:nvSpPr>
          <p:cNvPr id="18" name="Text 15"/>
          <p:cNvSpPr/>
          <p:nvPr/>
        </p:nvSpPr>
        <p:spPr>
          <a:xfrm>
            <a:off x="1097280" y="2880360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Operating Regions: Fine-Tuning Detection</a:t>
            </a:r>
            <a:endParaRPr lang="en-US" sz="1400" dirty="0"/>
          </a:p>
        </p:txBody>
      </p:sp>
      <p:sp>
        <p:nvSpPr>
          <p:cNvPr id="19" name="Shape 16"/>
          <p:cNvSpPr/>
          <p:nvPr/>
        </p:nvSpPr>
        <p:spPr>
          <a:xfrm>
            <a:off x="731520" y="3600450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20" name="Shape 17"/>
          <p:cNvSpPr/>
          <p:nvPr/>
        </p:nvSpPr>
        <p:spPr>
          <a:xfrm>
            <a:off x="594360" y="3651885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21" name="Shape 18"/>
          <p:cNvSpPr/>
          <p:nvPr/>
        </p:nvSpPr>
        <p:spPr>
          <a:xfrm>
            <a:off x="640080" y="3703320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22" name="Text 19"/>
          <p:cNvSpPr/>
          <p:nvPr/>
        </p:nvSpPr>
        <p:spPr>
          <a:xfrm>
            <a:off x="576072" y="3651885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4</a:t>
            </a:r>
            <a:endParaRPr lang="en-US" sz="1400" dirty="0"/>
          </a:p>
        </p:txBody>
      </p:sp>
      <p:sp>
        <p:nvSpPr>
          <p:cNvPr id="23" name="Text 20"/>
          <p:cNvSpPr/>
          <p:nvPr/>
        </p:nvSpPr>
        <p:spPr>
          <a:xfrm>
            <a:off x="1097280" y="3651885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Types of Ionisation Chambers: A Diverse Family</a:t>
            </a:r>
            <a:endParaRPr lang="en-US" sz="1400" dirty="0"/>
          </a:p>
        </p:txBody>
      </p:sp>
      <p:sp>
        <p:nvSpPr>
          <p:cNvPr id="24" name="Shape 21"/>
          <p:cNvSpPr/>
          <p:nvPr/>
        </p:nvSpPr>
        <p:spPr>
          <a:xfrm>
            <a:off x="5029200" y="1285875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25" name="Shape 22"/>
          <p:cNvSpPr/>
          <p:nvPr/>
        </p:nvSpPr>
        <p:spPr>
          <a:xfrm>
            <a:off x="4873752" y="1337310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26" name="Shape 23"/>
          <p:cNvSpPr/>
          <p:nvPr/>
        </p:nvSpPr>
        <p:spPr>
          <a:xfrm>
            <a:off x="4937760" y="1388745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27" name="Text 24"/>
          <p:cNvSpPr/>
          <p:nvPr/>
        </p:nvSpPr>
        <p:spPr>
          <a:xfrm>
            <a:off x="4892040" y="1337310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5</a:t>
            </a:r>
            <a:endParaRPr lang="en-US" sz="1400" dirty="0"/>
          </a:p>
        </p:txBody>
      </p:sp>
      <p:sp>
        <p:nvSpPr>
          <p:cNvPr id="28" name="Text 25"/>
          <p:cNvSpPr/>
          <p:nvPr/>
        </p:nvSpPr>
        <p:spPr>
          <a:xfrm>
            <a:off x="5394960" y="1337310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Applications in Medicine: Healing with Precision</a:t>
            </a:r>
            <a:endParaRPr lang="en-US" sz="1400" dirty="0"/>
          </a:p>
        </p:txBody>
      </p:sp>
      <p:sp>
        <p:nvSpPr>
          <p:cNvPr id="29" name="Shape 26"/>
          <p:cNvSpPr/>
          <p:nvPr/>
        </p:nvSpPr>
        <p:spPr>
          <a:xfrm>
            <a:off x="5029200" y="2057400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30" name="Shape 27"/>
          <p:cNvSpPr/>
          <p:nvPr/>
        </p:nvSpPr>
        <p:spPr>
          <a:xfrm>
            <a:off x="4873752" y="2108835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31" name="Shape 28"/>
          <p:cNvSpPr/>
          <p:nvPr/>
        </p:nvSpPr>
        <p:spPr>
          <a:xfrm>
            <a:off x="4937760" y="2160270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32" name="Text 29"/>
          <p:cNvSpPr/>
          <p:nvPr/>
        </p:nvSpPr>
        <p:spPr>
          <a:xfrm>
            <a:off x="4892040" y="2108835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6</a:t>
            </a:r>
            <a:endParaRPr lang="en-US" sz="1400" dirty="0"/>
          </a:p>
        </p:txBody>
      </p:sp>
      <p:sp>
        <p:nvSpPr>
          <p:cNvPr id="33" name="Text 30"/>
          <p:cNvSpPr/>
          <p:nvPr/>
        </p:nvSpPr>
        <p:spPr>
          <a:xfrm>
            <a:off x="5394960" y="2108835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Industrial Uses: Powering Progress Safely</a:t>
            </a:r>
            <a:endParaRPr lang="en-US" sz="1400" dirty="0"/>
          </a:p>
        </p:txBody>
      </p:sp>
      <p:sp>
        <p:nvSpPr>
          <p:cNvPr id="34" name="Shape 31"/>
          <p:cNvSpPr/>
          <p:nvPr/>
        </p:nvSpPr>
        <p:spPr>
          <a:xfrm>
            <a:off x="5029200" y="2828925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35" name="Shape 32"/>
          <p:cNvSpPr/>
          <p:nvPr/>
        </p:nvSpPr>
        <p:spPr>
          <a:xfrm>
            <a:off x="4873752" y="2880360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36" name="Shape 33"/>
          <p:cNvSpPr/>
          <p:nvPr/>
        </p:nvSpPr>
        <p:spPr>
          <a:xfrm>
            <a:off x="4937760" y="2931795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37" name="Text 34"/>
          <p:cNvSpPr/>
          <p:nvPr/>
        </p:nvSpPr>
        <p:spPr>
          <a:xfrm>
            <a:off x="4892040" y="2880360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7</a:t>
            </a:r>
            <a:endParaRPr lang="en-US" sz="1400" dirty="0"/>
          </a:p>
        </p:txBody>
      </p:sp>
      <p:sp>
        <p:nvSpPr>
          <p:cNvPr id="38" name="Text 35"/>
          <p:cNvSpPr/>
          <p:nvPr/>
        </p:nvSpPr>
        <p:spPr>
          <a:xfrm>
            <a:off x="5394960" y="2880360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Environmental Monitoring: Guarding Our World</a:t>
            </a:r>
            <a:endParaRPr lang="en-US" sz="1400" dirty="0"/>
          </a:p>
        </p:txBody>
      </p:sp>
      <p:sp>
        <p:nvSpPr>
          <p:cNvPr id="39" name="Shape 36"/>
          <p:cNvSpPr/>
          <p:nvPr/>
        </p:nvSpPr>
        <p:spPr>
          <a:xfrm>
            <a:off x="5029200" y="3600450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40" name="Shape 37"/>
          <p:cNvSpPr/>
          <p:nvPr/>
        </p:nvSpPr>
        <p:spPr>
          <a:xfrm>
            <a:off x="4873752" y="3651885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41" name="Shape 38"/>
          <p:cNvSpPr/>
          <p:nvPr/>
        </p:nvSpPr>
        <p:spPr>
          <a:xfrm>
            <a:off x="4937760" y="3703320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42" name="Text 39"/>
          <p:cNvSpPr/>
          <p:nvPr/>
        </p:nvSpPr>
        <p:spPr>
          <a:xfrm>
            <a:off x="4892040" y="3651885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8</a:t>
            </a:r>
            <a:endParaRPr lang="en-US" sz="1400" dirty="0"/>
          </a:p>
        </p:txBody>
      </p:sp>
      <p:sp>
        <p:nvSpPr>
          <p:cNvPr id="43" name="Text 40"/>
          <p:cNvSpPr/>
          <p:nvPr/>
        </p:nvSpPr>
        <p:spPr>
          <a:xfrm>
            <a:off x="5394960" y="3651885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Advantages and Limitations: A Balanced View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731520" y="1285875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4" name="Shape 1"/>
          <p:cNvSpPr/>
          <p:nvPr/>
        </p:nvSpPr>
        <p:spPr>
          <a:xfrm>
            <a:off x="594360" y="1337310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640080" y="1388745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576072" y="1337310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9</a:t>
            </a:r>
            <a:endParaRPr lang="en-US" sz="1400" dirty="0"/>
          </a:p>
        </p:txBody>
      </p:sp>
      <p:sp>
        <p:nvSpPr>
          <p:cNvPr id="7" name="Text 4"/>
          <p:cNvSpPr/>
          <p:nvPr/>
        </p:nvSpPr>
        <p:spPr>
          <a:xfrm>
            <a:off x="1097280" y="1337310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Future Trends: Innovation on the Horizon</a:t>
            </a:r>
            <a:endParaRPr lang="en-US" sz="1400" dirty="0"/>
          </a:p>
        </p:txBody>
      </p:sp>
      <p:sp>
        <p:nvSpPr>
          <p:cNvPr id="8" name="Shape 5"/>
          <p:cNvSpPr/>
          <p:nvPr/>
        </p:nvSpPr>
        <p:spPr>
          <a:xfrm>
            <a:off x="731520" y="2057400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594360" y="2108835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10" name="Shape 7"/>
          <p:cNvSpPr/>
          <p:nvPr/>
        </p:nvSpPr>
        <p:spPr>
          <a:xfrm>
            <a:off x="640080" y="2160270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576072" y="2108835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10</a:t>
            </a:r>
            <a:endParaRPr lang="en-US" sz="1400" dirty="0"/>
          </a:p>
        </p:txBody>
      </p:sp>
      <p:sp>
        <p:nvSpPr>
          <p:cNvPr id="12" name="Text 9"/>
          <p:cNvSpPr/>
          <p:nvPr/>
        </p:nvSpPr>
        <p:spPr>
          <a:xfrm>
            <a:off x="1097280" y="2108835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Thank You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Illuminating Ionisation: A Journey Begins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457200" y="1285875"/>
            <a:ext cx="82296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Ionisation is the process where atoms gain or lose electrons, creating ions. This forms the basis of ionisation chamber operation, unlocking radiation secrets.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Incoming radiation interacts with gas molecules inside the chamber, causing ionisation. This interaction is the key to radiation detection, revealing hidden energies.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The generated ions and electrons, called charge carriers, move under an electric field. This movement creates a measurable current, painting a picture of radiation.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The magnitude of the current is directly proportional to the amount of radiation. Precise measurement unveils radiation intensity, exposing unseen forces.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Ionisation chambers provide a 'window' to detect and quantify radiation. They bridge the gap between the unseen and the understood, revealing the invisible.</a:t>
            </a:r>
            <a:endParaRPr lang="en-US" sz="1400" dirty="0"/>
          </a:p>
        </p:txBody>
      </p:sp>
      <p:sp>
        <p:nvSpPr>
          <p:cNvPr id="5" name="Shape 2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01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Chamber Components: The Inner Workings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457200" y="1285875"/>
            <a:ext cx="82296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A gas-filled enclosure, usually cylindrical, houses the interaction process. It acts as the stage, where radiation interacts with matter.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Two electrodes, an anode and a cathode, create an electric field. They collect the generated ions, completing the detection circuit.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Specific gases like air or argon are used, based on detection needs. The chosen gas dictates the sensitivity and range of the device.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High-quality insulation ensures minimal leakage current, maximising accuracy. It prevents stray charges from distorting the measurement.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External circuitry measures the tiny current, amplifying the signal. This allows even the faintest radiation events to be observed and quantified.</a:t>
            </a:r>
            <a:endParaRPr lang="en-US" sz="1400" dirty="0"/>
          </a:p>
        </p:txBody>
      </p:sp>
      <p:sp>
        <p:nvSpPr>
          <p:cNvPr id="5" name="Shape 2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02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Operating Regions: Fine-Tuning Detection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457200" y="1285875"/>
            <a:ext cx="82296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At low voltages, ions recombine before reaching electrodes, hindering detection. This is a challenge overcome by using optimum operating voltage.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The ideal voltage range, where all ions are collected. This is the 'sweet spot' for accurate measurement, revealing true radiation levels.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Higher voltages lead to gas multiplication, boosting the signal. This increase enhances sensitivity, allowing detection of weak radiation events.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Very high voltages cause a cascade of ionisation, saturating the detector. This limits energy resolution, sacrificing precision for a strong signal.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Excessive voltage results in continuous discharge, damaging the chamber. Safety is vital when experimenting with different voltages.</a:t>
            </a:r>
            <a:endParaRPr lang="en-US" sz="1400" dirty="0"/>
          </a:p>
        </p:txBody>
      </p:sp>
      <p:sp>
        <p:nvSpPr>
          <p:cNvPr id="5" name="Shape 2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03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Types of Ionisation Chambers: A Diverse Family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457200" y="1285875"/>
            <a:ext cx="82296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Simple design with flat electrodes, used for basic measurements. This allows accurate and uniform readings across the plate.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Common design with a central wire anode, providing good sensitivity. This shape allows a larger volume of gas to be ionized.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Small, air-filled chambers for personal dosimetry. They are rugged, portable and perfect for personal radiation monitoring.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Precise instruments for measuring absorbed dose. The design allows precise measurements by extrapolating the dose.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Using pressurized gas to increase sensitivity and density. It gives good results even at low levels of radiation.</a:t>
            </a:r>
            <a:endParaRPr lang="en-US" sz="1400" dirty="0"/>
          </a:p>
        </p:txBody>
      </p:sp>
      <p:sp>
        <p:nvSpPr>
          <p:cNvPr id="5" name="Shape 2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04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Applications in Medicine: Healing with Precision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457200" y="1285875"/>
            <a:ext cx="82296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Ensuring accurate radiation delivery to tumors while sparing healthy tissue. It provides a safe environment for treatment.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Calibrating X-ray machines for optimal image quality and patient safety. It also measures the amount of radiation dosage.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Measuring radioactivity in patients for diagnostic and therapeutic purposes. It ensures proper dosing for nuclear medicine treatments.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Monitoring radiation levels in hospitals and clinics to protect staff and patients. It reduces the safety risk associated with exposure.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Verifying the performance of radiation-emitting equipment. It ensures safe and reliable results.</a:t>
            </a:r>
            <a:endParaRPr lang="en-US" sz="1400" dirty="0"/>
          </a:p>
        </p:txBody>
      </p:sp>
      <p:sp>
        <p:nvSpPr>
          <p:cNvPr id="5" name="Shape 2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05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Industrial Uses: Powering Progress Safely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457200" y="1285875"/>
            <a:ext cx="82296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Monitoring radiation levels to ensure safety and prevent accidents. It helps prevent radiation leaks from the nuclear power plants.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Measuring the thickness of materials in manufacturing processes. It also measures the levels of liquid.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Controlling radiation doses for food preservation and sterilization. This process kills bacteria.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Detecting radioactive materials at borders and checkpoints. It is used to determine the type and nature of the radiation.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Conducting experiments in nuclear physics and material science. It gives accuracy in research.</a:t>
            </a:r>
            <a:endParaRPr lang="en-US" sz="1400" dirty="0"/>
          </a:p>
        </p:txBody>
      </p:sp>
      <p:sp>
        <p:nvSpPr>
          <p:cNvPr id="5" name="Shape 2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06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2025-04-24T15:09:44Z</dcterms:created>
  <dcterms:modified xsi:type="dcterms:W3CDTF">2025-04-24T15:09:44Z</dcterms:modified>
</cp:coreProperties>
</file>