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notesMasterIdLst>
    <p:notesMasterId r:id="rId14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notesMaster" Target="notesMasters/notesMaster1.xml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0-image-1.jpe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1-image-1.jpe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12-image-1.jpe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Slide-2-image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Slide-3-image-1.jpe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Slide-4-image-1.jpe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Slide-5-image-1.jpe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Slide-6-image-1.jpe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Slide-7-image-1.jpe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Slide-8-image-1.jpe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Slide-9-image-1.jpe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1371600" y="1543050"/>
            <a:ext cx="6217920" cy="9144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3000" b="1" dirty="0">
                <a:solidFill>
                  <a:srgbClr val="FFFFFF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Will Dinosaurs Exist?</a:t>
            </a:r>
            <a:endParaRPr lang="en-US" sz="3000" dirty="0"/>
          </a:p>
        </p:txBody>
      </p:sp>
      <p:sp>
        <p:nvSpPr>
          <p:cNvPr id="3" name="Text 1"/>
          <p:cNvSpPr/>
          <p:nvPr/>
        </p:nvSpPr>
        <p:spPr>
          <a:xfrm>
            <a:off x="2286000" y="3086100"/>
            <a:ext cx="4572000" cy="45720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algn="ctr" indent="0" marL="0">
              <a:buNone/>
            </a:pPr>
            <a:r>
              <a:rPr lang="en-US" sz="13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Exploring the Past, Present, and Hypothetical Future of Dinosaurs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36004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Hypothetical Revival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74395"/>
            <a:ext cx="859536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Jurassic Park Scenario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Jurassic Park Scenario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idea of bringing back dinosaurs has captured the imagination of the public, but the reality of de-extinction may differ significantly from fictional portrayals.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idea of bringing back dinosaurs has captured the imagination of the public, but the reality of de-extinction may differ significantly from fictional portrayals.</a:t>
            </a:r>
            <a:endParaRPr lang="en-US" sz="1000" dirty="0"/>
          </a:p>
        </p:txBody>
      </p:sp>
      <p:pic>
        <p:nvPicPr>
          <p:cNvPr id="10" name="Image 1" descr="https://djgurnpwsdoqjscwqbsj.supabase.co/storage/v1/object/public/presentation-templates-data/jalaj22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263140"/>
            <a:ext cx="8595360" cy="11887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Feasibility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Feasibility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While de-extinction may be theoretically possible, the practical challenges and ethical considerations remain substantial and require careful evaluation.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While de-extinction may be theoretically possible, the practical challenges and ethical considerations remain substantial and require careful evaluation.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51435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74395"/>
            <a:ext cx="859536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Gratitude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Gratitude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 for taking the time to attend this presentation.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 for taking the time to attend this presentation.</a:t>
            </a:r>
            <a:endParaRPr lang="en-US" sz="1000" dirty="0"/>
          </a:p>
        </p:txBody>
      </p:sp>
      <p:pic>
        <p:nvPicPr>
          <p:cNvPr id="10" name="Image 1" descr="https://djgurnpwsdoqjscwqbsj.supabase.co/storage/v1/object/public/presentation-templates-data/jalaj22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263140"/>
            <a:ext cx="8595360" cy="11887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Appreciation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Appreciation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Your interest in dinosaurs is greatly appreciated.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Your interest in dinosaurs is greatly appreciated.</a:t>
            </a:r>
            <a:endParaRPr lang="en-US" sz="1000" dirty="0"/>
          </a:p>
        </p:txBody>
      </p:sp>
      <p:pic>
        <p:nvPicPr>
          <p:cNvPr id="17" name="Image 2" descr="https://djgurnpwsdoqjscwqbsj.supabase.co/storage/v1/object/public/presentation-templates-data/jalaj22_box3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3651885"/>
            <a:ext cx="8595360" cy="11887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320040" y="37033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320040" y="37033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640080" y="37033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Further Exploration</a:t>
            </a:r>
            <a:endParaRPr lang="en-US" sz="1600" dirty="0"/>
          </a:p>
        </p:txBody>
      </p:sp>
      <p:sp>
        <p:nvSpPr>
          <p:cNvPr id="21" name="Text 16"/>
          <p:cNvSpPr/>
          <p:nvPr/>
        </p:nvSpPr>
        <p:spPr>
          <a:xfrm>
            <a:off x="640080" y="37033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Further Exploration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320040" y="41148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 encourage you to continue exploring the fascinating world of paleontology.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320040" y="41148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 encourage you to continue exploring the fascinating world of paleontology.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36004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74395"/>
            <a:ext cx="859536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Questions and Discussion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Questions and Discussion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 am now open to any questions you may have.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I am now open to any questions you may have.</a:t>
            </a:r>
            <a:endParaRPr lang="en-US" sz="1000" dirty="0"/>
          </a:p>
        </p:txBody>
      </p:sp>
      <p:pic>
        <p:nvPicPr>
          <p:cNvPr id="10" name="Image 1" descr="https://djgurnpwsdoqjscwqbsj.supabase.co/storage/v1/object/public/presentation-templates-data/jalaj22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263140"/>
            <a:ext cx="8595360" cy="11887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Closing Remarks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Closing Remarks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 once again for your attention.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 once again for your attention.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411480"/>
            <a:ext cx="8229600" cy="45720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lnSpc>
                <a:spcPts val="3500"/>
              </a:lnSpc>
              <a:buNone/>
            </a:pPr>
            <a:r>
              <a:rPr lang="en-US" sz="30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Table of Contents</a:t>
            </a:r>
            <a:endParaRPr lang="en-US" sz="3000" dirty="0"/>
          </a:p>
        </p:txBody>
      </p:sp>
      <p:sp>
        <p:nvSpPr>
          <p:cNvPr id="3" name="Shape 1"/>
          <p:cNvSpPr/>
          <p:nvPr/>
        </p:nvSpPr>
        <p:spPr>
          <a:xfrm>
            <a:off x="320040" y="1028700"/>
            <a:ext cx="457200" cy="411480"/>
          </a:xfrm>
          <a:prstGeom prst="roundRect">
            <a:avLst/>
          </a:prstGeom>
          <a:solidFill>
            <a:srgbClr val="3FC07B"/>
          </a:solidFill>
          <a:ln/>
        </p:spPr>
      </p:sp>
      <p:sp>
        <p:nvSpPr>
          <p:cNvPr id="4" name="Text 2"/>
          <p:cNvSpPr/>
          <p:nvPr/>
        </p:nvSpPr>
        <p:spPr>
          <a:xfrm>
            <a:off x="274320" y="1080135"/>
            <a:ext cx="54864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01</a:t>
            </a:r>
            <a:endParaRPr lang="en-US" sz="1800" dirty="0"/>
          </a:p>
        </p:txBody>
      </p:sp>
      <p:sp>
        <p:nvSpPr>
          <p:cNvPr id="5" name="Text 3"/>
          <p:cNvSpPr/>
          <p:nvPr/>
        </p:nvSpPr>
        <p:spPr>
          <a:xfrm>
            <a:off x="822960" y="1080135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Reign of Giants</a:t>
            </a:r>
            <a:endParaRPr lang="en-US" sz="1600" dirty="0"/>
          </a:p>
        </p:txBody>
      </p:sp>
      <p:sp>
        <p:nvSpPr>
          <p:cNvPr id="6" name="Shape 4"/>
          <p:cNvSpPr/>
          <p:nvPr/>
        </p:nvSpPr>
        <p:spPr>
          <a:xfrm>
            <a:off x="4617720" y="1028700"/>
            <a:ext cx="457200" cy="411480"/>
          </a:xfrm>
          <a:prstGeom prst="roundRect">
            <a:avLst/>
          </a:prstGeom>
          <a:solidFill>
            <a:srgbClr val="F9AD3B"/>
          </a:solidFill>
          <a:ln/>
        </p:spPr>
      </p:sp>
      <p:sp>
        <p:nvSpPr>
          <p:cNvPr id="7" name="Text 5"/>
          <p:cNvSpPr/>
          <p:nvPr/>
        </p:nvSpPr>
        <p:spPr>
          <a:xfrm>
            <a:off x="4572000" y="1080135"/>
            <a:ext cx="54864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02</a:t>
            </a:r>
            <a:endParaRPr lang="en-US" sz="1800" dirty="0"/>
          </a:p>
        </p:txBody>
      </p:sp>
      <p:sp>
        <p:nvSpPr>
          <p:cNvPr id="8" name="Text 6"/>
          <p:cNvSpPr/>
          <p:nvPr/>
        </p:nvSpPr>
        <p:spPr>
          <a:xfrm>
            <a:off x="5120640" y="1080135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Extinction Event</a:t>
            </a:r>
            <a:endParaRPr lang="en-US" sz="1600" dirty="0"/>
          </a:p>
        </p:txBody>
      </p:sp>
      <p:sp>
        <p:nvSpPr>
          <p:cNvPr id="9" name="Shape 7"/>
          <p:cNvSpPr/>
          <p:nvPr/>
        </p:nvSpPr>
        <p:spPr>
          <a:xfrm>
            <a:off x="320040" y="1748790"/>
            <a:ext cx="457200" cy="411480"/>
          </a:xfrm>
          <a:prstGeom prst="roundRect">
            <a:avLst/>
          </a:prstGeom>
          <a:solidFill>
            <a:srgbClr val="8D62C7"/>
          </a:solidFill>
          <a:ln/>
        </p:spPr>
      </p:sp>
      <p:sp>
        <p:nvSpPr>
          <p:cNvPr id="10" name="Text 8"/>
          <p:cNvSpPr/>
          <p:nvPr/>
        </p:nvSpPr>
        <p:spPr>
          <a:xfrm>
            <a:off x="274320" y="1800225"/>
            <a:ext cx="54864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03</a:t>
            </a:r>
            <a:endParaRPr lang="en-US" sz="1800" dirty="0"/>
          </a:p>
        </p:txBody>
      </p:sp>
      <p:sp>
        <p:nvSpPr>
          <p:cNvPr id="11" name="Text 9"/>
          <p:cNvSpPr/>
          <p:nvPr/>
        </p:nvSpPr>
        <p:spPr>
          <a:xfrm>
            <a:off x="822960" y="1800225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Avian Connection</a:t>
            </a:r>
            <a:endParaRPr lang="en-US" sz="1600" dirty="0"/>
          </a:p>
        </p:txBody>
      </p:sp>
      <p:sp>
        <p:nvSpPr>
          <p:cNvPr id="12" name="Shape 10"/>
          <p:cNvSpPr/>
          <p:nvPr/>
        </p:nvSpPr>
        <p:spPr>
          <a:xfrm>
            <a:off x="4617720" y="1748790"/>
            <a:ext cx="457200" cy="411480"/>
          </a:xfrm>
          <a:prstGeom prst="roundRect">
            <a:avLst/>
          </a:prstGeom>
          <a:solidFill>
            <a:srgbClr val="62A7E5"/>
          </a:solidFill>
          <a:ln/>
        </p:spPr>
      </p:sp>
      <p:sp>
        <p:nvSpPr>
          <p:cNvPr id="13" name="Text 11"/>
          <p:cNvSpPr/>
          <p:nvPr/>
        </p:nvSpPr>
        <p:spPr>
          <a:xfrm>
            <a:off x="4572000" y="1800225"/>
            <a:ext cx="54864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04</a:t>
            </a:r>
            <a:endParaRPr lang="en-US" sz="1800" dirty="0"/>
          </a:p>
        </p:txBody>
      </p:sp>
      <p:sp>
        <p:nvSpPr>
          <p:cNvPr id="14" name="Text 12"/>
          <p:cNvSpPr/>
          <p:nvPr/>
        </p:nvSpPr>
        <p:spPr>
          <a:xfrm>
            <a:off x="5120640" y="1800225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Hypothetical Revival</a:t>
            </a:r>
            <a:endParaRPr lang="en-US" sz="1600" dirty="0"/>
          </a:p>
        </p:txBody>
      </p:sp>
      <p:sp>
        <p:nvSpPr>
          <p:cNvPr id="15" name="Shape 13"/>
          <p:cNvSpPr/>
          <p:nvPr/>
        </p:nvSpPr>
        <p:spPr>
          <a:xfrm>
            <a:off x="320040" y="2468880"/>
            <a:ext cx="457200" cy="411480"/>
          </a:xfrm>
          <a:prstGeom prst="roundRect">
            <a:avLst/>
          </a:prstGeom>
          <a:solidFill>
            <a:srgbClr val="E96868"/>
          </a:solidFill>
          <a:ln/>
        </p:spPr>
      </p:sp>
      <p:sp>
        <p:nvSpPr>
          <p:cNvPr id="16" name="Text 14"/>
          <p:cNvSpPr/>
          <p:nvPr/>
        </p:nvSpPr>
        <p:spPr>
          <a:xfrm>
            <a:off x="274320" y="2520315"/>
            <a:ext cx="548640" cy="360045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ctr" indent="0" marL="0">
              <a:buNone/>
            </a:pPr>
            <a:r>
              <a:rPr lang="en-US" sz="18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05</a:t>
            </a:r>
            <a:endParaRPr lang="en-US" sz="1800" dirty="0"/>
          </a:p>
        </p:txBody>
      </p:sp>
      <p:sp>
        <p:nvSpPr>
          <p:cNvPr id="17" name="Text 15"/>
          <p:cNvSpPr/>
          <p:nvPr/>
        </p:nvSpPr>
        <p:spPr>
          <a:xfrm>
            <a:off x="822960" y="2520315"/>
            <a:ext cx="3474720" cy="41148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algn="l"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Thank You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51435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Reign of Giants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74395"/>
            <a:ext cx="859536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Dominion of the Dinosaurs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Dominion of the Dinosaurs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During the Mesozoic Era, dinosaurs were the dominant terrestrial vertebrates, exhibiting incredible diversity in size, diet, and behavior.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During the Mesozoic Era, dinosaurs were the dominant terrestrial vertebrates, exhibiting incredible diversity in size, diet, and behavior.</a:t>
            </a:r>
            <a:endParaRPr lang="en-US" sz="1000" dirty="0"/>
          </a:p>
        </p:txBody>
      </p:sp>
      <p:pic>
        <p:nvPicPr>
          <p:cNvPr id="10" name="Image 1" descr="https://djgurnpwsdoqjscwqbsj.supabase.co/storage/v1/object/public/presentation-templates-data/jalaj22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263140"/>
            <a:ext cx="8595360" cy="11887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Diverse Species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Diverse Species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From the colossal sauropods to the agile raptors, the Mesozoic Era witnessed a wide array of dinosaur species inhabiting various ecological niches.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From the colossal sauropods to the agile raptors, the Mesozoic Era witnessed a wide array of dinosaur species inhabiting various ecological niches.</a:t>
            </a:r>
            <a:endParaRPr lang="en-US" sz="1000" dirty="0"/>
          </a:p>
        </p:txBody>
      </p:sp>
      <p:pic>
        <p:nvPicPr>
          <p:cNvPr id="17" name="Image 2" descr="https://djgurnpwsdoqjscwqbsj.supabase.co/storage/v1/object/public/presentation-templates-data/jalaj22_box3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3651885"/>
            <a:ext cx="8595360" cy="11887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320040" y="37033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320040" y="37033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640080" y="37033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Environmental Factors</a:t>
            </a:r>
            <a:endParaRPr lang="en-US" sz="1600" dirty="0"/>
          </a:p>
        </p:txBody>
      </p:sp>
      <p:sp>
        <p:nvSpPr>
          <p:cNvPr id="21" name="Text 16"/>
          <p:cNvSpPr/>
          <p:nvPr/>
        </p:nvSpPr>
        <p:spPr>
          <a:xfrm>
            <a:off x="640080" y="37033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Environmental Factors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320040" y="41148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warm climate and abundant vegetation of the Mesozoic Era provided ideal conditions for dinosaur evolution and proliferation.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320040" y="41148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warm climate and abundant vegetation of the Mesozoic Era provided ideal conditions for dinosaur evolution and proliferation.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36004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Reign of Giants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74395"/>
            <a:ext cx="859536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Fossil Records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Fossil Records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Fossil evidence, including bones, footprints, and eggs, provides valuable insights into dinosaur anatomy, behavior, and evolution.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Fossil evidence, including bones, footprints, and eggs, provides valuable insights into dinosaur anatomy, behavior, and evolution.</a:t>
            </a:r>
            <a:endParaRPr lang="en-US" sz="1000" dirty="0"/>
          </a:p>
        </p:txBody>
      </p:sp>
      <p:pic>
        <p:nvPicPr>
          <p:cNvPr id="10" name="Image 1" descr="https://djgurnpwsdoqjscwqbsj.supabase.co/storage/v1/object/public/presentation-templates-data/jalaj22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263140"/>
            <a:ext cx="8595360" cy="11887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Continents Shift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Continents Shift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breakup of Pangaea during the Mesozoic Era led to geographic isolation and the divergence of dinosaur populations on different continents.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breakup of Pangaea during the Mesozoic Era led to geographic isolation and the divergence of dinosaur populations on different continents.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51435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Extinction Event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74395"/>
            <a:ext cx="859536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K-Pg Boundary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K-Pg Boundary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Approximately 66 million years ago, a catastrophic event marked the end of the Cretaceous Period and the extinction of most dinosaurs.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Approximately 66 million years ago, a catastrophic event marked the end of the Cretaceous Period and the extinction of most dinosaurs.</a:t>
            </a:r>
            <a:endParaRPr lang="en-US" sz="1000" dirty="0"/>
          </a:p>
        </p:txBody>
      </p:sp>
      <p:pic>
        <p:nvPicPr>
          <p:cNvPr id="10" name="Image 1" descr="https://djgurnpwsdoqjscwqbsj.supabase.co/storage/v1/object/public/presentation-templates-data/jalaj22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263140"/>
            <a:ext cx="8595360" cy="11887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Asteroid Impact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Asteroid Impact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Scientific evidence suggests that an asteroid impact in the Yucatán Peninsula triggered widespread environmental devastation.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Scientific evidence suggests that an asteroid impact in the Yucatán Peninsula triggered widespread environmental devastation.</a:t>
            </a:r>
            <a:endParaRPr lang="en-US" sz="1000" dirty="0"/>
          </a:p>
        </p:txBody>
      </p:sp>
      <p:pic>
        <p:nvPicPr>
          <p:cNvPr id="17" name="Image 2" descr="https://djgurnpwsdoqjscwqbsj.supabase.co/storage/v1/object/public/presentation-templates-data/jalaj22_box3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3651885"/>
            <a:ext cx="8595360" cy="11887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320040" y="37033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320040" y="37033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640080" y="37033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Global Cataclysm</a:t>
            </a:r>
            <a:endParaRPr lang="en-US" sz="1600" dirty="0"/>
          </a:p>
        </p:txBody>
      </p:sp>
      <p:sp>
        <p:nvSpPr>
          <p:cNvPr id="21" name="Text 16"/>
          <p:cNvSpPr/>
          <p:nvPr/>
        </p:nvSpPr>
        <p:spPr>
          <a:xfrm>
            <a:off x="640080" y="37033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Global Cataclysm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320040" y="41148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impact caused massive wildfires, tsunamis, and a prolonged period of darkness due to dust and debris blocking sunlight.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320040" y="41148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impact caused massive wildfires, tsunamis, and a prolonged period of darkness due to dust and debris blocking sunlight.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36004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Extinction Event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74395"/>
            <a:ext cx="859536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Ecological Collapse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Ecological Collapse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sudden environmental changes led to the collapse of food chains and the extinction of numerous plant and animal species, including non-avian dinosaurs.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sudden environmental changes led to the collapse of food chains and the extinction of numerous plant and animal species, including non-avian dinosaurs.</a:t>
            </a:r>
            <a:endParaRPr lang="en-US" sz="1000" dirty="0"/>
          </a:p>
        </p:txBody>
      </p:sp>
      <p:pic>
        <p:nvPicPr>
          <p:cNvPr id="10" name="Image 1" descr="https://djgurnpwsdoqjscwqbsj.supabase.co/storage/v1/object/public/presentation-templates-data/jalaj22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263140"/>
            <a:ext cx="8595360" cy="11887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Survival of the Avian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Survival of the Avian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Some avian dinosaurs, also known as birds, survived the extinction event and evolved into the diverse bird species we see today.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Some avian dinosaurs, also known as birds, survived the extinction event and evolved into the diverse bird species we see today.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51435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Avian Connection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74395"/>
            <a:ext cx="859536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Birds as Dinosaurs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Birds as Dinosaurs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Modern birds are scientifically classified as theropod dinosaurs, sharing numerous skeletal and genetic similarities with their extinct ancestors.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Modern birds are scientifically classified as theropod dinosaurs, sharing numerous skeletal and genetic similarities with their extinct ancestors.</a:t>
            </a:r>
            <a:endParaRPr lang="en-US" sz="1000" dirty="0"/>
          </a:p>
        </p:txBody>
      </p:sp>
      <p:pic>
        <p:nvPicPr>
          <p:cNvPr id="10" name="Image 1" descr="https://djgurnpwsdoqjscwqbsj.supabase.co/storage/v1/object/public/presentation-templates-data/jalaj22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263140"/>
            <a:ext cx="8595360" cy="11887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Evolutionary Link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Evolutionary Link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Feathers, a defining characteristic of birds, are believed to have originated in non-avian dinosaurs and served various functions, including insulation and display.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Feathers, a defining characteristic of birds, are believed to have originated in non-avian dinosaurs and served various functions, including insulation and display.</a:t>
            </a:r>
            <a:endParaRPr lang="en-US" sz="1000" dirty="0"/>
          </a:p>
        </p:txBody>
      </p:sp>
      <p:pic>
        <p:nvPicPr>
          <p:cNvPr id="17" name="Image 2" descr="https://djgurnpwsdoqjscwqbsj.supabase.co/storage/v1/object/public/presentation-templates-data/jalaj22_box3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3651885"/>
            <a:ext cx="8595360" cy="11887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320040" y="37033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320040" y="37033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640080" y="37033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Shared Traits</a:t>
            </a:r>
            <a:endParaRPr lang="en-US" sz="1600" dirty="0"/>
          </a:p>
        </p:txBody>
      </p:sp>
      <p:sp>
        <p:nvSpPr>
          <p:cNvPr id="21" name="Text 16"/>
          <p:cNvSpPr/>
          <p:nvPr/>
        </p:nvSpPr>
        <p:spPr>
          <a:xfrm>
            <a:off x="640080" y="37033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Shared Traits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320040" y="41148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Birds and theropod dinosaurs share several anatomical features, such as hollow bones, a furcula (wishbone), and a three-fingered hand.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320040" y="41148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Birds and theropod dinosaurs share several anatomical features, such as hollow bones, a furcula (wishbone), and a three-fingered hand.</a:t>
            </a:r>
            <a:endParaRPr lang="en-US" sz="10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360045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The Avian Connection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74395"/>
            <a:ext cx="859536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4.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Genetic Evidence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Genetic Evidence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Genetic studies have confirmed the close evolutionary relationship between birds and dinosaurs, providing further support for the avian dinosaur hypothesis.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Genetic studies have confirmed the close evolutionary relationship between birds and dinosaurs, providing further support for the avian dinosaur hypothesis.</a:t>
            </a:r>
            <a:endParaRPr lang="en-US" sz="1000" dirty="0"/>
          </a:p>
        </p:txBody>
      </p:sp>
      <p:pic>
        <p:nvPicPr>
          <p:cNvPr id="10" name="Image 1" descr="https://djgurnpwsdoqjscwqbsj.supabase.co/storage/v1/object/public/presentation-templates-data/jalaj22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263140"/>
            <a:ext cx="8595360" cy="11887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5.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Living Dinosaurs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Living Dinosaurs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By recognizing birds as dinosaurs, we acknowledge that dinosaurs are not entirely extinct and continue to thrive in the form of avian species.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By recognizing birds as dinosaurs, we acknowledge that dinosaurs are not entirely extinct and continue to thrive in the form of avian species.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blipFill dpi="0" rotWithShape="1">
          <a:blip r:embed="rId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/>
          <p:nvPr/>
        </p:nvSpPr>
        <p:spPr>
          <a:xfrm>
            <a:off x="274320" y="514350"/>
            <a:ext cx="8229600" cy="274320"/>
          </a:xfrm>
          <a:prstGeom prst="rect">
            <a:avLst/>
          </a:prstGeom>
          <a:noFill/>
          <a:ln/>
        </p:spPr>
        <p:txBody>
          <a:bodyPr wrap="square" rtlCol="0" anchor="b"/>
          <a:lstStyle/>
          <a:p>
            <a:pPr indent="0" marL="0">
              <a:buNone/>
            </a:pPr>
            <a:r>
              <a:rPr lang="en-US" sz="25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Hypothetical Revival</a:t>
            </a:r>
            <a:endParaRPr lang="en-US" sz="2500" dirty="0"/>
          </a:p>
        </p:txBody>
      </p:sp>
      <p:pic>
        <p:nvPicPr>
          <p:cNvPr id="3" name="Image 0" descr="https://djgurnpwsdoqjscwqbsj.supabase.co/storage/v1/object/public/presentation-templates-data/jalaj22_box1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4320" y="874395"/>
            <a:ext cx="8595360" cy="1188720"/>
          </a:xfrm>
          <a:prstGeom prst="rect">
            <a:avLst/>
          </a:prstGeom>
        </p:spPr>
      </p:pic>
      <p:sp>
        <p:nvSpPr>
          <p:cNvPr id="4" name="Text 1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</a:t>
            </a:r>
            <a:endParaRPr lang="en-US" sz="1600" dirty="0"/>
          </a:p>
        </p:txBody>
      </p:sp>
      <p:sp>
        <p:nvSpPr>
          <p:cNvPr id="5" name="Text 2"/>
          <p:cNvSpPr/>
          <p:nvPr/>
        </p:nvSpPr>
        <p:spPr>
          <a:xfrm>
            <a:off x="320040" y="92583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1.</a:t>
            </a:r>
            <a:endParaRPr lang="en-US" sz="1600" dirty="0"/>
          </a:p>
        </p:txBody>
      </p:sp>
      <p:sp>
        <p:nvSpPr>
          <p:cNvPr id="6" name="Text 3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De-extinction Concept</a:t>
            </a:r>
            <a:endParaRPr lang="en-US" sz="1600" dirty="0"/>
          </a:p>
        </p:txBody>
      </p:sp>
      <p:sp>
        <p:nvSpPr>
          <p:cNvPr id="7" name="Text 4"/>
          <p:cNvSpPr/>
          <p:nvPr/>
        </p:nvSpPr>
        <p:spPr>
          <a:xfrm>
            <a:off x="640080" y="92583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De-extinction Concept</a:t>
            </a:r>
            <a:endParaRPr lang="en-US" sz="1600" dirty="0"/>
          </a:p>
        </p:txBody>
      </p:sp>
      <p:sp>
        <p:nvSpPr>
          <p:cNvPr id="8" name="Text 5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De-extinction refers to the process of resurrecting extinct species through advanced genetic engineering techniques.</a:t>
            </a:r>
            <a:endParaRPr lang="en-US" sz="1000" dirty="0"/>
          </a:p>
        </p:txBody>
      </p:sp>
      <p:sp>
        <p:nvSpPr>
          <p:cNvPr id="9" name="Text 6"/>
          <p:cNvSpPr/>
          <p:nvPr/>
        </p:nvSpPr>
        <p:spPr>
          <a:xfrm>
            <a:off x="320040" y="133731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De-extinction refers to the process of resurrecting extinct species through advanced genetic engineering techniques.</a:t>
            </a:r>
            <a:endParaRPr lang="en-US" sz="1000" dirty="0"/>
          </a:p>
        </p:txBody>
      </p:sp>
      <p:pic>
        <p:nvPicPr>
          <p:cNvPr id="10" name="Image 1" descr="https://djgurnpwsdoqjscwqbsj.supabase.co/storage/v1/object/public/presentation-templates-data/jalaj22_box2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74320" y="2263140"/>
            <a:ext cx="8595360" cy="1188720"/>
          </a:xfrm>
          <a:prstGeom prst="rect">
            <a:avLst/>
          </a:prstGeom>
        </p:spPr>
      </p:pic>
      <p:sp>
        <p:nvSpPr>
          <p:cNvPr id="11" name="Text 7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</a:t>
            </a:r>
            <a:endParaRPr lang="en-US" sz="1600" dirty="0"/>
          </a:p>
        </p:txBody>
      </p:sp>
      <p:sp>
        <p:nvSpPr>
          <p:cNvPr id="12" name="Text 8"/>
          <p:cNvSpPr/>
          <p:nvPr/>
        </p:nvSpPr>
        <p:spPr>
          <a:xfrm>
            <a:off x="320040" y="2314575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2.</a:t>
            </a:r>
            <a:endParaRPr lang="en-US" sz="1600" dirty="0"/>
          </a:p>
        </p:txBody>
      </p:sp>
      <p:sp>
        <p:nvSpPr>
          <p:cNvPr id="13" name="Text 9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Ethical Considerations</a:t>
            </a:r>
            <a:endParaRPr lang="en-US" sz="1600" dirty="0"/>
          </a:p>
        </p:txBody>
      </p:sp>
      <p:sp>
        <p:nvSpPr>
          <p:cNvPr id="14" name="Text 10"/>
          <p:cNvSpPr/>
          <p:nvPr/>
        </p:nvSpPr>
        <p:spPr>
          <a:xfrm>
            <a:off x="640080" y="2314575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Ethical Considerations</a:t>
            </a:r>
            <a:endParaRPr lang="en-US" sz="1600" dirty="0"/>
          </a:p>
        </p:txBody>
      </p:sp>
      <p:sp>
        <p:nvSpPr>
          <p:cNvPr id="15" name="Text 11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De-extinction raises numerous ethical concerns, including the potential impact on existing ecosystems and the welfare of resurrected animals.</a:t>
            </a:r>
            <a:endParaRPr lang="en-US" sz="1000" dirty="0"/>
          </a:p>
        </p:txBody>
      </p:sp>
      <p:sp>
        <p:nvSpPr>
          <p:cNvPr id="16" name="Text 12"/>
          <p:cNvSpPr/>
          <p:nvPr/>
        </p:nvSpPr>
        <p:spPr>
          <a:xfrm>
            <a:off x="320040" y="2726055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De-extinction raises numerous ethical concerns, including the potential impact on existing ecosystems and the welfare of resurrected animals.</a:t>
            </a:r>
            <a:endParaRPr lang="en-US" sz="1000" dirty="0"/>
          </a:p>
        </p:txBody>
      </p:sp>
      <p:pic>
        <p:nvPicPr>
          <p:cNvPr id="17" name="Image 2" descr="https://djgurnpwsdoqjscwqbsj.supabase.co/storage/v1/object/public/presentation-templates-data/jalaj22_box3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74320" y="3651885"/>
            <a:ext cx="8595360" cy="1188720"/>
          </a:xfrm>
          <a:prstGeom prst="rect">
            <a:avLst/>
          </a:prstGeom>
        </p:spPr>
      </p:pic>
      <p:sp>
        <p:nvSpPr>
          <p:cNvPr id="18" name="Text 13"/>
          <p:cNvSpPr/>
          <p:nvPr/>
        </p:nvSpPr>
        <p:spPr>
          <a:xfrm>
            <a:off x="320040" y="37033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</a:t>
            </a:r>
            <a:endParaRPr lang="en-US" sz="1600" dirty="0"/>
          </a:p>
        </p:txBody>
      </p:sp>
      <p:sp>
        <p:nvSpPr>
          <p:cNvPr id="19" name="Text 14"/>
          <p:cNvSpPr/>
          <p:nvPr/>
        </p:nvSpPr>
        <p:spPr>
          <a:xfrm>
            <a:off x="320040" y="3703320"/>
            <a:ext cx="54864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3.</a:t>
            </a:r>
            <a:endParaRPr lang="en-US" sz="1600" dirty="0"/>
          </a:p>
        </p:txBody>
      </p:sp>
      <p:sp>
        <p:nvSpPr>
          <p:cNvPr id="20" name="Text 15"/>
          <p:cNvSpPr/>
          <p:nvPr/>
        </p:nvSpPr>
        <p:spPr>
          <a:xfrm>
            <a:off x="640080" y="37033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Technical Challenges</a:t>
            </a:r>
            <a:endParaRPr lang="en-US" sz="1600" dirty="0"/>
          </a:p>
        </p:txBody>
      </p:sp>
      <p:sp>
        <p:nvSpPr>
          <p:cNvPr id="21" name="Text 16"/>
          <p:cNvSpPr/>
          <p:nvPr/>
        </p:nvSpPr>
        <p:spPr>
          <a:xfrm>
            <a:off x="640080" y="3703320"/>
            <a:ext cx="8138160" cy="457200"/>
          </a:xfrm>
          <a:prstGeom prst="rect">
            <a:avLst/>
          </a:prstGeom>
          <a:noFill/>
          <a:ln/>
        </p:spPr>
        <p:txBody>
          <a:bodyPr wrap="square" rtlCol="0" anchor="ctr"/>
          <a:lstStyle/>
          <a:p>
            <a:pPr indent="0" marL="0">
              <a:buNone/>
            </a:pPr>
            <a:r>
              <a:rPr lang="en-US" sz="1600" b="1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Technical Challenges</a:t>
            </a:r>
            <a:endParaRPr lang="en-US" sz="1600" dirty="0"/>
          </a:p>
        </p:txBody>
      </p:sp>
      <p:sp>
        <p:nvSpPr>
          <p:cNvPr id="22" name="Text 17"/>
          <p:cNvSpPr/>
          <p:nvPr/>
        </p:nvSpPr>
        <p:spPr>
          <a:xfrm>
            <a:off x="320040" y="41148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Resurrecting dinosaurs presents significant technical hurdles, such as obtaining viable DNA and creating a suitable environment for them to thrive.</a:t>
            </a:r>
            <a:endParaRPr lang="en-US" sz="1000" dirty="0"/>
          </a:p>
        </p:txBody>
      </p:sp>
      <p:sp>
        <p:nvSpPr>
          <p:cNvPr id="23" name="Text 18"/>
          <p:cNvSpPr/>
          <p:nvPr/>
        </p:nvSpPr>
        <p:spPr>
          <a:xfrm>
            <a:off x="320040" y="4114800"/>
            <a:ext cx="8138160" cy="640080"/>
          </a:xfrm>
          <a:prstGeom prst="rect">
            <a:avLst/>
          </a:prstGeom>
          <a:noFill/>
          <a:ln/>
        </p:spPr>
        <p:txBody>
          <a:bodyPr wrap="square" rtlCol="0" anchor="t"/>
          <a:lstStyle/>
          <a:p>
            <a:pPr indent="0" marL="0">
              <a:buNone/>
            </a:pPr>
            <a:r>
              <a:rPr lang="en-US" sz="1000" dirty="0">
                <a:solidFill>
                  <a:srgbClr val="000000"/>
                </a:solidFill>
                <a:latin typeface="Plus Jakarta Sans" pitchFamily="34" charset="0"/>
                <a:ea typeface="Plus Jakarta Sans" pitchFamily="34" charset="-122"/>
                <a:cs typeface="Plus Jakarta Sans" pitchFamily="34" charset="-120"/>
              </a:rPr>
              <a:t>Resurrecting dinosaurs presents significant technical hurdles, such as obtaining viable DNA and creating a suitable environment for them to thrive.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12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2025-07-14T15:41:30Z</dcterms:created>
  <dcterms:modified xsi:type="dcterms:W3CDTF">2025-07-14T15:41:30Z</dcterms:modified>
</cp:coreProperties>
</file>