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jpeg"/><Relationship Id="rId2" Type="http://schemas.openxmlformats.org/officeDocument/2006/relationships/image" Target="../media/image-10-2.jpe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jpeg"/><Relationship Id="rId2" Type="http://schemas.openxmlformats.org/officeDocument/2006/relationships/image" Target="../media/image-11-2.jpe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jpeg"/><Relationship Id="rId2" Type="http://schemas.openxmlformats.org/officeDocument/2006/relationships/image" Target="../media/image-12-2.jpe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jpeg"/><Relationship Id="rId2" Type="http://schemas.openxmlformats.org/officeDocument/2006/relationships/image" Target="../media/image-13-2.jpe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jpeg"/><Relationship Id="rId2" Type="http://schemas.openxmlformats.org/officeDocument/2006/relationships/image" Target="../media/image-14-2.jpe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jpeg"/><Relationship Id="rId2" Type="http://schemas.openxmlformats.org/officeDocument/2006/relationships/image" Target="../media/image-15-2.jpe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jpeg"/><Relationship Id="rId2" Type="http://schemas.openxmlformats.org/officeDocument/2006/relationships/image" Target="../media/image-16-2.jpe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jpeg"/><Relationship Id="rId2" Type="http://schemas.openxmlformats.org/officeDocument/2006/relationships/image" Target="../media/image-17-2.jpe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jpeg"/><Relationship Id="rId2" Type="http://schemas.openxmlformats.org/officeDocument/2006/relationships/image" Target="../media/image-18-2.jpe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jpeg"/><Relationship Id="rId2" Type="http://schemas.openxmlformats.org/officeDocument/2006/relationships/image" Target="../media/image-19-2.jpe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jpeg"/><Relationship Id="rId2" Type="http://schemas.openxmlformats.org/officeDocument/2006/relationships/image" Target="../media/image-20-2.jpe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jpeg"/><Relationship Id="rId2" Type="http://schemas.openxmlformats.org/officeDocument/2006/relationships/image" Target="../media/image-21-2.jpeg"/><Relationship Id="rId3" Type="http://schemas.openxmlformats.org/officeDocument/2006/relationships/image" Target="../media/image-21-3.png"/><Relationship Id="rId4" Type="http://schemas.openxmlformats.org/officeDocument/2006/relationships/image" Target="../media/image-21-4.png"/><Relationship Id="rId5" Type="http://schemas.openxmlformats.org/officeDocument/2006/relationships/image" Target="../media/image-2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jpeg"/><Relationship Id="rId2" Type="http://schemas.openxmlformats.org/officeDocument/2006/relationships/image" Target="../media/image-22-2.jpeg"/><Relationship Id="rId3" Type="http://schemas.openxmlformats.org/officeDocument/2006/relationships/image" Target="../media/image-2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image" Target="../media/image-3-2.jpe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image" Target="../media/image-4-2.jpe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image" Target="../media/image-5-2.jpe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image" Target="../media/image-6-2.jpe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image" Target="../media/image-7-2.jpe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image" Target="../media/image-8-2.jpe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image" Target="../media/image-9-2.jpe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1543050"/>
            <a:ext cx="62179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Wiring &amp; Sensors: The Nervous System of Mechatronics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2286000" y="30861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Understanding essential wiring diagrams and sensor integration in modern mechatronic systems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Wiring Layouts in Action</a:t>
            </a:r>
            <a:endParaRPr lang="en-US" sz="2500" dirty="0"/>
          </a:p>
        </p:txBody>
      </p:sp>
      <p:pic>
        <p:nvPicPr>
          <p:cNvPr id="3" name="Image 0" descr="https://images.pexels.com/photos/8455167/pexels-photo-845516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Manufacturing Blueprint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Layouts guide technicians during assembly, reducing errors and ensuring consistent build quality.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Sensor Fundamentals</a:t>
            </a:r>
            <a:endParaRPr lang="en-US" sz="2500" dirty="0"/>
          </a:p>
        </p:txBody>
      </p:sp>
      <p:pic>
        <p:nvPicPr>
          <p:cNvPr id="3" name="Image 0" descr="https://images.pexels.com/photos/7803256/pexels-photo-7803256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Input Converters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Sensors transform physical phenomena like pressure or motion into measurable electrical signals.</a:t>
            </a:r>
            <a:endParaRPr lang="en-US" sz="1000" dirty="0"/>
          </a:p>
        </p:txBody>
      </p:sp>
      <p:pic>
        <p:nvPicPr>
          <p:cNvPr id="8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Precision Requirements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Selection depends on measurement range, accuracy needs, and environmental operating conditions.</a:t>
            </a:r>
            <a:endParaRPr lang="en-US" sz="1000" dirty="0"/>
          </a:p>
        </p:txBody>
      </p:sp>
      <p:pic>
        <p:nvPicPr>
          <p:cNvPr id="12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Signal Types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Sensors output analog voltages, digital pulses, or serial data for processor interpretation.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Sensor Fundamentals</a:t>
            </a:r>
            <a:endParaRPr lang="en-US" sz="2500" dirty="0"/>
          </a:p>
        </p:txBody>
      </p:sp>
      <p:pic>
        <p:nvPicPr>
          <p:cNvPr id="3" name="Image 0" descr="https://images.pexels.com/photos/7803256/pexels-photo-7803256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Calibration Criticality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Regular calibration ensures sensors maintain accuracy throughout their operational lifespan.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Position &amp; Motion Sensors</a:t>
            </a:r>
            <a:endParaRPr lang="en-US" sz="2500" dirty="0"/>
          </a:p>
        </p:txBody>
      </p:sp>
      <p:pic>
        <p:nvPicPr>
          <p:cNvPr id="3" name="Image 0" descr="https://images.pexels.com/photos/1918445/pexels-photo-191844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Encoder Applications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Rotary encoders measure shaft position and speed in motors with high angular resolution.</a:t>
            </a:r>
            <a:endParaRPr lang="en-US" sz="1000" dirty="0"/>
          </a:p>
        </p:txBody>
      </p:sp>
      <p:pic>
        <p:nvPicPr>
          <p:cNvPr id="8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Linear Variants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Linear sensors track straight-line movement in actuators and conveyor systems using various principles.</a:t>
            </a:r>
            <a:endParaRPr lang="en-US" sz="1000" dirty="0"/>
          </a:p>
        </p:txBody>
      </p:sp>
      <p:pic>
        <p:nvPicPr>
          <p:cNvPr id="12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Proximity Detection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Inductive or capacitive sensors detect nearby objects without physical contact in automated systems.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Position &amp; Motion Sensors</a:t>
            </a:r>
            <a:endParaRPr lang="en-US" sz="2500" dirty="0"/>
          </a:p>
        </p:txBody>
      </p:sp>
      <p:pic>
        <p:nvPicPr>
          <p:cNvPr id="3" name="Image 0" descr="https://images.pexels.com/photos/1918445/pexels-photo-191844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Vibration Monitoring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Accelerometers identify abnormal machine vibrations for predictive maintenance protocols.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Force &amp; Pressure Sensors</a:t>
            </a:r>
            <a:endParaRPr lang="en-US" sz="2500" dirty="0"/>
          </a:p>
        </p:txBody>
      </p:sp>
      <p:pic>
        <p:nvPicPr>
          <p:cNvPr id="3" name="Image 0" descr="https://images.pexels.com/photos/4693325/pexels-photo-469332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Load Cell Operation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Strain gauge-based sensors convert mechanical force into proportional electrical resistance changes.</a:t>
            </a:r>
            <a:endParaRPr lang="en-US" sz="1000" dirty="0"/>
          </a:p>
        </p:txBody>
      </p:sp>
      <p:pic>
        <p:nvPicPr>
          <p:cNvPr id="8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Tactile Feedback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Pressure sensors enable responsive grip control in robotic arms handling delicate objects.</a:t>
            </a:r>
            <a:endParaRPr lang="en-US" sz="1000" dirty="0"/>
          </a:p>
        </p:txBody>
      </p:sp>
      <p:pic>
        <p:nvPicPr>
          <p:cNvPr id="12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Hydraulic Monitoring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Pressure transducers track fluid pressures in hydraulic and pneumatic control circuits.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Force &amp; Pressure Sensors</a:t>
            </a:r>
            <a:endParaRPr lang="en-US" sz="2500" dirty="0"/>
          </a:p>
        </p:txBody>
      </p:sp>
      <p:pic>
        <p:nvPicPr>
          <p:cNvPr id="3" name="Image 0" descr="https://images.pexels.com/photos/4693325/pexels-photo-469332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Safety Applications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Force sensors trigger emergency stops when machinery encounters unexpected resistance.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Temperature &amp; Vision Sensors</a:t>
            </a:r>
            <a:endParaRPr lang="en-US" sz="2500" dirty="0"/>
          </a:p>
        </p:txBody>
      </p:sp>
      <p:pic>
        <p:nvPicPr>
          <p:cNvPr id="3" name="Image 0" descr="https://images.pexels.com/photos/7723513/pexels-photo-772351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Thermal Management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Thermocouples and RTDs monitor component temperatures to prevent overheating damage.</a:t>
            </a:r>
            <a:endParaRPr lang="en-US" sz="1000" dirty="0"/>
          </a:p>
        </p:txBody>
      </p:sp>
      <p:pic>
        <p:nvPicPr>
          <p:cNvPr id="8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Infrared Sensing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Non-contact IR sensors detect heat distribution in motors and power electronics remotely.</a:t>
            </a:r>
            <a:endParaRPr lang="en-US" sz="1000" dirty="0"/>
          </a:p>
        </p:txBody>
      </p:sp>
      <p:pic>
        <p:nvPicPr>
          <p:cNvPr id="12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Machine Vision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Camera systems inspect parts, guide assembly robots, and verify quality control standards.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Temperature &amp; Vision Sensors</a:t>
            </a:r>
            <a:endParaRPr lang="en-US" sz="2500" dirty="0"/>
          </a:p>
        </p:txBody>
      </p:sp>
      <p:pic>
        <p:nvPicPr>
          <p:cNvPr id="3" name="Image 0" descr="https://images.pexels.com/photos/7723513/pexels-photo-772351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Optical Sensors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Photoelectric detectors register object presence, color, or position using light beams.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Integration Principles</a:t>
            </a:r>
            <a:endParaRPr lang="en-US" sz="2500" dirty="0"/>
          </a:p>
        </p:txBody>
      </p:sp>
      <p:pic>
        <p:nvPicPr>
          <p:cNvPr id="3" name="Image 0" descr="https://images.pexels.com/photos/30549675/pexels-photo-3054967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Signal Conditioning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Amplifiers and filters process raw sensor outputs into clean controller-ready signals.</a:t>
            </a:r>
            <a:endParaRPr lang="en-US" sz="1000" dirty="0"/>
          </a:p>
        </p:txBody>
      </p:sp>
      <p:pic>
        <p:nvPicPr>
          <p:cNvPr id="8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Shielding Essentials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Proper cable shielding prevents electromagnetic interference from corrupting sensor data.</a:t>
            </a:r>
            <a:endParaRPr lang="en-US" sz="1000" dirty="0"/>
          </a:p>
        </p:txBody>
      </p:sp>
      <p:pic>
        <p:nvPicPr>
          <p:cNvPr id="12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Power Considerations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Wiring diagrams must accommodate both sensor excitation voltages and signal return paths.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4114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320040" y="1028700"/>
            <a:ext cx="457200" cy="411480"/>
          </a:xfrm>
          <a:prstGeom prst="roundRect">
            <a:avLst/>
          </a:prstGeom>
          <a:solidFill>
            <a:srgbClr val="3FC07B"/>
          </a:solidFill>
          <a:ln/>
        </p:spPr>
      </p:sp>
      <p:sp>
        <p:nvSpPr>
          <p:cNvPr id="4" name="Text 2"/>
          <p:cNvSpPr/>
          <p:nvPr/>
        </p:nvSpPr>
        <p:spPr>
          <a:xfrm>
            <a:off x="274320" y="108013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82296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Mechatronics Unveiled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617720" y="1028700"/>
            <a:ext cx="457200" cy="411480"/>
          </a:xfrm>
          <a:prstGeom prst="roundRect">
            <a:avLst/>
          </a:prstGeom>
          <a:solidFill>
            <a:srgbClr val="F9AD3B"/>
          </a:solidFill>
          <a:ln/>
        </p:spPr>
      </p:sp>
      <p:sp>
        <p:nvSpPr>
          <p:cNvPr id="7" name="Text 5"/>
          <p:cNvSpPr/>
          <p:nvPr/>
        </p:nvSpPr>
        <p:spPr>
          <a:xfrm>
            <a:off x="4572000" y="108013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512064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Wiring Diagram Essentials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20040" y="1748790"/>
            <a:ext cx="457200" cy="411480"/>
          </a:xfrm>
          <a:prstGeom prst="roundRect">
            <a:avLst/>
          </a:prstGeom>
          <a:solidFill>
            <a:srgbClr val="8D62C7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80022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822960" y="180022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Schematic Diagrams Decoded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617720" y="1748790"/>
            <a:ext cx="457200" cy="411480"/>
          </a:xfrm>
          <a:prstGeom prst="roundRect">
            <a:avLst/>
          </a:prstGeom>
          <a:solidFill>
            <a:srgbClr val="62A7E5"/>
          </a:solidFill>
          <a:ln/>
        </p:spPr>
      </p:sp>
      <p:sp>
        <p:nvSpPr>
          <p:cNvPr id="13" name="Text 11"/>
          <p:cNvSpPr/>
          <p:nvPr/>
        </p:nvSpPr>
        <p:spPr>
          <a:xfrm>
            <a:off x="4572000" y="180022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5120640" y="180022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Wiring Layouts in Action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20040" y="2468880"/>
            <a:ext cx="457200" cy="411480"/>
          </a:xfrm>
          <a:prstGeom prst="roundRect">
            <a:avLst/>
          </a:prstGeom>
          <a:solidFill>
            <a:srgbClr val="E96868"/>
          </a:solidFill>
          <a:ln/>
        </p:spPr>
      </p:sp>
      <p:sp>
        <p:nvSpPr>
          <p:cNvPr id="16" name="Text 14"/>
          <p:cNvSpPr/>
          <p:nvPr/>
        </p:nvSpPr>
        <p:spPr>
          <a:xfrm>
            <a:off x="274320" y="252031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822960" y="252031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Sensor Fundamentals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617720" y="2468880"/>
            <a:ext cx="457200" cy="411480"/>
          </a:xfrm>
          <a:prstGeom prst="roundRect">
            <a:avLst/>
          </a:prstGeom>
          <a:solidFill>
            <a:srgbClr val="626FE5"/>
          </a:solidFill>
          <a:ln/>
        </p:spPr>
      </p:sp>
      <p:sp>
        <p:nvSpPr>
          <p:cNvPr id="19" name="Text 17"/>
          <p:cNvSpPr/>
          <p:nvPr/>
        </p:nvSpPr>
        <p:spPr>
          <a:xfrm>
            <a:off x="4572000" y="252031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5120640" y="252031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Position &amp; Motion Sensors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320040" y="3188970"/>
            <a:ext cx="457200" cy="411480"/>
          </a:xfrm>
          <a:prstGeom prst="roundRect">
            <a:avLst/>
          </a:prstGeom>
          <a:solidFill>
            <a:srgbClr val="1EB6CB"/>
          </a:solidFill>
          <a:ln/>
        </p:spPr>
      </p:sp>
      <p:sp>
        <p:nvSpPr>
          <p:cNvPr id="22" name="Text 20"/>
          <p:cNvSpPr/>
          <p:nvPr/>
        </p:nvSpPr>
        <p:spPr>
          <a:xfrm>
            <a:off x="274320" y="324040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822960" y="324040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Force &amp; Pressure Sensors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617720" y="3188970"/>
            <a:ext cx="457200" cy="411480"/>
          </a:xfrm>
          <a:prstGeom prst="roundRect">
            <a:avLst/>
          </a:prstGeom>
          <a:solidFill>
            <a:srgbClr val="C83BF9"/>
          </a:solidFill>
          <a:ln/>
        </p:spPr>
      </p:sp>
      <p:sp>
        <p:nvSpPr>
          <p:cNvPr id="25" name="Text 23"/>
          <p:cNvSpPr/>
          <p:nvPr/>
        </p:nvSpPr>
        <p:spPr>
          <a:xfrm>
            <a:off x="4572000" y="324040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5120640" y="324040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Temperature &amp; Vision Sensors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Integration Principles</a:t>
            </a:r>
            <a:endParaRPr lang="en-US" sz="2500" dirty="0"/>
          </a:p>
        </p:txBody>
      </p:sp>
      <p:pic>
        <p:nvPicPr>
          <p:cNvPr id="3" name="Image 0" descr="https://images.pexels.com/photos/30549675/pexels-photo-3054967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Diagnostic Features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Built-in test circuits in wiring enable quick sensor validation during maintenance checks.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2500" dirty="0"/>
          </a:p>
        </p:txBody>
      </p:sp>
      <p:pic>
        <p:nvPicPr>
          <p:cNvPr id="3" name="Image 0" descr="https://images.pexels.com/photos/3194524/pexels-photo-319452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Acknowledgments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 appreciate your engagement in exploring the foundations of mechatronic system design.</a:t>
            </a:r>
            <a:endParaRPr lang="en-US" sz="1000" dirty="0"/>
          </a:p>
        </p:txBody>
      </p:sp>
      <p:pic>
        <p:nvPicPr>
          <p:cNvPr id="8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Continuous Learning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Mastering wiring and sensor integration remains fundamental to advanced mechatronic applications.</a:t>
            </a:r>
            <a:endParaRPr lang="en-US" sz="1000" dirty="0"/>
          </a:p>
        </p:txBody>
      </p:sp>
      <p:pic>
        <p:nvPicPr>
          <p:cNvPr id="12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Future Horizons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These principles will underpin innovations in robotics, automation, and intelligent machinery.</a:t>
            </a:r>
            <a:endParaRPr lang="en-US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2500" dirty="0"/>
          </a:p>
        </p:txBody>
      </p:sp>
      <p:pic>
        <p:nvPicPr>
          <p:cNvPr id="3" name="Image 0" descr="https://images.pexels.com/photos/3194524/pexels-photo-319452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Q&amp;A Invitation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Let's discuss how these concepts apply to your own engineering projects and research interests.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Mechatronics Unveiled</a:t>
            </a:r>
            <a:endParaRPr lang="en-US" sz="2500" dirty="0"/>
          </a:p>
        </p:txBody>
      </p:sp>
      <p:pic>
        <p:nvPicPr>
          <p:cNvPr id="3" name="Image 0" descr="https://images.pexels.com/photos/17854880/pexels-photo-1785488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Interdisciplinary Fusion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Mechatronics blends mechanical, electrical, and computer engineering to create intelligent systems that sense and respond to their environment.</a:t>
            </a:r>
            <a:endParaRPr lang="en-US" sz="1000" dirty="0"/>
          </a:p>
        </p:txBody>
      </p:sp>
      <p:pic>
        <p:nvPicPr>
          <p:cNvPr id="8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Wiring as Neural Pathways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Electrical connections function like nervous systems, transmitting power and signals between components in precise configurations.</a:t>
            </a:r>
            <a:endParaRPr lang="en-US" sz="1000" dirty="0"/>
          </a:p>
        </p:txBody>
      </p:sp>
      <p:pic>
        <p:nvPicPr>
          <p:cNvPr id="12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Sensors: System Senses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Sensors act as electronic senses, detecting physical changes and converting them into actionable data for control systems.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Mechatronics Unveiled</a:t>
            </a:r>
            <a:endParaRPr lang="en-US" sz="2500" dirty="0"/>
          </a:p>
        </p:txBody>
      </p:sp>
      <p:pic>
        <p:nvPicPr>
          <p:cNvPr id="3" name="Image 0" descr="https://images.pexels.com/photos/17854880/pexels-photo-1785488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Integration Imperative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Proper wiring and sensor selection are critical for seamless communication between mechanical and electronic subsystems.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Wiring Diagram Essentials</a:t>
            </a:r>
            <a:endParaRPr lang="en-US" sz="2500" dirty="0"/>
          </a:p>
        </p:txBody>
      </p:sp>
      <p:pic>
        <p:nvPicPr>
          <p:cNvPr id="3" name="Image 0" descr="https://images.pexels.com/photos/6804590/pexels-photo-680459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Circuit Roadmaps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Wiring diagrams visually map electrical pathways, showing component connections and current flow directions in systems.</a:t>
            </a:r>
            <a:endParaRPr lang="en-US" sz="1000" dirty="0"/>
          </a:p>
        </p:txBody>
      </p:sp>
      <p:pic>
        <p:nvPicPr>
          <p:cNvPr id="8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Standardized Symbolism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Universal symbols represent components like power sources, switches, and controllers for consistent interpretation.</a:t>
            </a:r>
            <a:endParaRPr lang="en-US" sz="1000" dirty="0"/>
          </a:p>
        </p:txBody>
      </p:sp>
      <p:pic>
        <p:nvPicPr>
          <p:cNvPr id="12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Connection Clarity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Diagrams specify wire types, connection points, and routing to prevent errors during assembly or troubleshooting.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Wiring Diagram Essentials</a:t>
            </a:r>
            <a:endParaRPr lang="en-US" sz="2500" dirty="0"/>
          </a:p>
        </p:txBody>
      </p:sp>
      <p:pic>
        <p:nvPicPr>
          <p:cNvPr id="3" name="Image 0" descr="https://images.pexels.com/photos/6804590/pexels-photo-680459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Voltage Specifications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Clear labeling of voltage requirements ensures compatible power distribution across all electronic components.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Schematic Diagrams Decoded</a:t>
            </a:r>
            <a:endParaRPr lang="en-US" sz="2500" dirty="0"/>
          </a:p>
        </p:txBody>
      </p:sp>
      <p:pic>
        <p:nvPicPr>
          <p:cNvPr id="3" name="Image 0" descr="https://images.pexels.com/photos/6473097/pexels-photo-647309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Functional Focus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Schematic diagrams emphasize component relationships and signal flow rather than physical layout or wire lengths.</a:t>
            </a:r>
            <a:endParaRPr lang="en-US" sz="1000" dirty="0"/>
          </a:p>
        </p:txBody>
      </p:sp>
      <p:pic>
        <p:nvPicPr>
          <p:cNvPr id="8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Circuit Behavior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They illustrate how electrical currents interact with components to perform specific control functions in systems.</a:t>
            </a:r>
            <a:endParaRPr lang="en-US" sz="1000" dirty="0"/>
          </a:p>
        </p:txBody>
      </p:sp>
      <p:pic>
        <p:nvPicPr>
          <p:cNvPr id="12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Troubleshooting Guide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Schematics enable technicians to trace signal paths and identify malfunctioning components efficiently.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Schematic Diagrams Decoded</a:t>
            </a:r>
            <a:endParaRPr lang="en-US" sz="2500" dirty="0"/>
          </a:p>
        </p:txBody>
      </p:sp>
      <p:pic>
        <p:nvPicPr>
          <p:cNvPr id="3" name="Image 0" descr="https://images.pexels.com/photos/6473097/pexels-photo-647309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Design Foundation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Engineers use schematics to prototype and validate circuit logic before physical implementation.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Wiring Layouts in Action</a:t>
            </a:r>
            <a:endParaRPr lang="en-US" sz="2500" dirty="0"/>
          </a:p>
        </p:txBody>
      </p:sp>
      <p:pic>
        <p:nvPicPr>
          <p:cNvPr id="3" name="Image 0" descr="https://images.pexels.com/photos/8455167/pexels-photo-845516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Spatial Configuration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Layout diagrams show exact component placement, wire routing paths, and connection points within enclosures.</a:t>
            </a:r>
            <a:endParaRPr lang="en-US" sz="1000" dirty="0"/>
          </a:p>
        </p:txBody>
      </p:sp>
      <p:pic>
        <p:nvPicPr>
          <p:cNvPr id="8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Real-World Constraints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They account for physical space limitations, heat management, and maintenance access requirements.</a:t>
            </a:r>
            <a:endParaRPr lang="en-US" sz="1000" dirty="0"/>
          </a:p>
        </p:txBody>
      </p:sp>
      <p:pic>
        <p:nvPicPr>
          <p:cNvPr id="12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Wire Management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Diagrams specify cable trays, conduits, and tie-points to prevent interference and ensure safety.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2025-07-21T17:16:14Z</dcterms:created>
  <dcterms:modified xsi:type="dcterms:W3CDTF">2025-07-21T17:16:14Z</dcterms:modified>
</cp:coreProperties>
</file>