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png"/><Relationship Id="rId2" Type="http://schemas.openxmlformats.org/officeDocument/2006/relationships/image" Target="../media/image-10-2.png"/><Relationship Id="rId3" Type="http://schemas.openxmlformats.org/officeDocument/2006/relationships/image" Target="../media/image-10-2.png"/><Relationship Id="rId4" Type="http://schemas.openxmlformats.org/officeDocument/2006/relationships/image" Target="../media/image-10-2.png"/><Relationship Id="rId5" Type="http://schemas.openxmlformats.org/officeDocument/2006/relationships/image" Target="../media/image-10-2.png"/><Relationship Id="rId6" Type="http://schemas.openxmlformats.org/officeDocument/2006/relationships/image" Target="../media/image-10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1-image-1.png"/><Relationship Id="rId2" Type="http://schemas.openxmlformats.org/officeDocument/2006/relationships/image" Target="../media/image-11-2.png"/><Relationship Id="rId3" Type="http://schemas.openxmlformats.org/officeDocument/2006/relationships/image" Target="../media/image-11-2.png"/><Relationship Id="rId4" Type="http://schemas.openxmlformats.org/officeDocument/2006/relationships/image" Target="../media/image-11-2.png"/><Relationship Id="rId5" Type="http://schemas.openxmlformats.org/officeDocument/2006/relationships/image" Target="../media/image-11-2.png"/><Relationship Id="rId6" Type="http://schemas.openxmlformats.org/officeDocument/2006/relationships/image" Target="../media/image-11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2-image-1.png"/><Relationship Id="rId2" Type="http://schemas.openxmlformats.org/officeDocument/2006/relationships/image" Target="../media/image-12-2.png"/><Relationship Id="rId3" Type="http://schemas.openxmlformats.org/officeDocument/2006/relationships/image" Target="../media/image-12-2.png"/><Relationship Id="rId4" Type="http://schemas.openxmlformats.org/officeDocument/2006/relationships/image" Target="../media/image-12-2.png"/><Relationship Id="rId5" Type="http://schemas.openxmlformats.org/officeDocument/2006/relationships/image" Target="../media/image-12-2.png"/><Relationship Id="rId6" Type="http://schemas.openxmlformats.org/officeDocument/2006/relationships/image" Target="../media/image-12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3-image-1.png"/><Relationship Id="rId2" Type="http://schemas.openxmlformats.org/officeDocument/2006/relationships/image" Target="../media/image-13-2.png"/><Relationship Id="rId3" Type="http://schemas.openxmlformats.org/officeDocument/2006/relationships/image" Target="../media/image-13-2.png"/><Relationship Id="rId4" Type="http://schemas.openxmlformats.org/officeDocument/2006/relationships/image" Target="../media/image-13-2.png"/><Relationship Id="rId5" Type="http://schemas.openxmlformats.org/officeDocument/2006/relationships/image" Target="../media/image-13-2.png"/><Relationship Id="rId6" Type="http://schemas.openxmlformats.org/officeDocument/2006/relationships/image" Target="../media/image-13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3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3.png"/><Relationship Id="rId7" Type="http://schemas.openxmlformats.org/officeDocument/2006/relationships/image" Target="../media/image-2-2.png"/><Relationship Id="rId8" Type="http://schemas.openxmlformats.org/officeDocument/2006/relationships/image" Target="../media/image-2-2.png"/><Relationship Id="rId9" Type="http://schemas.openxmlformats.org/officeDocument/2006/relationships/image" Target="../media/image-2-3.png"/><Relationship Id="rId10" Type="http://schemas.openxmlformats.org/officeDocument/2006/relationships/image" Target="../media/image-2-2.png"/><Relationship Id="rId11" Type="http://schemas.openxmlformats.org/officeDocument/2006/relationships/slideLayout" Target="../slideLayouts/slideLayout1.xml"/><Relationship Id="rId1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image" Target="../media/image-4-2.png"/><Relationship Id="rId3" Type="http://schemas.openxmlformats.org/officeDocument/2006/relationships/image" Target="../media/image-4-2.png"/><Relationship Id="rId4" Type="http://schemas.openxmlformats.org/officeDocument/2006/relationships/image" Target="../media/image-4-2.png"/><Relationship Id="rId5" Type="http://schemas.openxmlformats.org/officeDocument/2006/relationships/image" Target="../media/image-4-2.png"/><Relationship Id="rId6" Type="http://schemas.openxmlformats.org/officeDocument/2006/relationships/image" Target="../media/image-4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image" Target="../media/image-5-2.png"/><Relationship Id="rId3" Type="http://schemas.openxmlformats.org/officeDocument/2006/relationships/image" Target="../media/image-5-2.png"/><Relationship Id="rId4" Type="http://schemas.openxmlformats.org/officeDocument/2006/relationships/image" Target="../media/image-5-2.png"/><Relationship Id="rId5" Type="http://schemas.openxmlformats.org/officeDocument/2006/relationships/image" Target="../media/image-5-2.png"/><Relationship Id="rId6" Type="http://schemas.openxmlformats.org/officeDocument/2006/relationships/image" Target="../media/image-5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image" Target="../media/image-6-2.png"/><Relationship Id="rId3" Type="http://schemas.openxmlformats.org/officeDocument/2006/relationships/image" Target="../media/image-6-2.png"/><Relationship Id="rId4" Type="http://schemas.openxmlformats.org/officeDocument/2006/relationships/image" Target="../media/image-6-2.png"/><Relationship Id="rId5" Type="http://schemas.openxmlformats.org/officeDocument/2006/relationships/image" Target="../media/image-6-2.png"/><Relationship Id="rId6" Type="http://schemas.openxmlformats.org/officeDocument/2006/relationships/image" Target="../media/image-6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image" Target="../media/image-7-2.png"/><Relationship Id="rId3" Type="http://schemas.openxmlformats.org/officeDocument/2006/relationships/image" Target="../media/image-7-2.png"/><Relationship Id="rId4" Type="http://schemas.openxmlformats.org/officeDocument/2006/relationships/image" Target="../media/image-7-2.png"/><Relationship Id="rId5" Type="http://schemas.openxmlformats.org/officeDocument/2006/relationships/image" Target="../media/image-7-2.png"/><Relationship Id="rId6" Type="http://schemas.openxmlformats.org/officeDocument/2006/relationships/image" Target="../media/image-7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png"/><Relationship Id="rId2" Type="http://schemas.openxmlformats.org/officeDocument/2006/relationships/image" Target="../media/image-8-2.png"/><Relationship Id="rId3" Type="http://schemas.openxmlformats.org/officeDocument/2006/relationships/image" Target="../media/image-8-2.png"/><Relationship Id="rId4" Type="http://schemas.openxmlformats.org/officeDocument/2006/relationships/image" Target="../media/image-8-2.png"/><Relationship Id="rId5" Type="http://schemas.openxmlformats.org/officeDocument/2006/relationships/image" Target="../media/image-8-2.png"/><Relationship Id="rId6" Type="http://schemas.openxmlformats.org/officeDocument/2006/relationships/image" Target="../media/image-8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png"/><Relationship Id="rId2" Type="http://schemas.openxmlformats.org/officeDocument/2006/relationships/image" Target="../media/image-9-2.png"/><Relationship Id="rId3" Type="http://schemas.openxmlformats.org/officeDocument/2006/relationships/image" Target="../media/image-9-2.png"/><Relationship Id="rId4" Type="http://schemas.openxmlformats.org/officeDocument/2006/relationships/image" Target="../media/image-9-2.png"/><Relationship Id="rId5" Type="http://schemas.openxmlformats.org/officeDocument/2006/relationships/image" Target="../media/image-9-2.png"/><Relationship Id="rId6" Type="http://schemas.openxmlformats.org/officeDocument/2006/relationships/image" Target="../media/image-9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1285875"/>
            <a:ext cx="6400800" cy="154305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ctr" indent="0" marL="0">
              <a:buNone/>
            </a:pPr>
            <a:r>
              <a:rPr lang="en-US" sz="4000" b="1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Your Safety, Our Priority: Mastering PPE</a:t>
            </a:r>
            <a:endParaRPr lang="en-US" sz="4000" dirty="0"/>
          </a:p>
        </p:txBody>
      </p:sp>
      <p:sp>
        <p:nvSpPr>
          <p:cNvPr id="3" name="Text 1"/>
          <p:cNvSpPr/>
          <p:nvPr/>
        </p:nvSpPr>
        <p:spPr>
          <a:xfrm>
            <a:off x="1371600" y="2983230"/>
            <a:ext cx="64008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Comprehensive Guide to Personal Protective Equipment in the Workplace</a:t>
            </a:r>
            <a:endParaRPr lang="en-US" sz="15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Head-to-Toe Protection: A PPE Overview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Head Protection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Hard hats are essential in construction and manufacturing sites. They prevent injuries from falling objects and ensure safety on active...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Eye and Face Protection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Safety glasses and face shields are crucial. These pieces of equipment protect against impacts, splashes, and flying particles, ensuring clear...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Hearing Protection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Earplugs and earmuffs are vital in noisy environments. They reduce noise exposure to prevent hearing damage, promoting long-term auditory health.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Respiratory Protection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Respirators protect against harmful dusts, fumes, and gases. These safety tools guarantee workers can breathe clean air and avoid respiratory...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Hand and Foot Protection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Gloves and safety shoes shield against cuts, burns, and impacts. They offer a barrier for the hands and feet, reducing...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Right Fit: Ensuring PPE Effectiveness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Size Matters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Properly fitted PPE ensures comfort and effectiveness. Ill-fitting gear can hinder movement and reduce protection, which causes increased risk.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Regular Inspections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Inspect PPE before each use for damage. This practice guarantees equipment is in good condition to offer the required safeguards,...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Cleaning and Storage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Clean and store PPE per manufacturer instructions. Correct care maintains the equipment's integrity and ensures longer lasting performance.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Replacement is Key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Replace PPE when it's damaged or worn out. Timely replacements ensure sustained safety, providing reliable protection for every task.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Stay Informed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Keep up-to-date with PPE guidelines and best practices. This knowledge enables better decision-making, enhancing workplace safety for you.</a:t>
            </a:r>
            <a:endParaRPr lang="en-US" sz="1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Beyond the Gear: Building a Safety Culture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Lead by Example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Supervisors must always use PPE correctly. Setting a positive example promotes widespread compliance, building a safety-conscious work environment.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Open Communication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Encourage workers to report PPE concerns and suggestions. This feedback loop can enhance safety measures, making the workplace secure.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Regular Training Updates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Provide refresher training on PPE and safety procedures. Continuous education keeps safety top-of-mind, increasing overall awareness.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Positive Reinforcement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Recognize and reward employees who prioritize PPE use. Positive acknowledgement can inspire a culture that values safety and care.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Continuous Improvement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Regularly assess and improve the PPE program based on feedback. Adaptive measures help refine safety, guaranteeing a continuously improving environment.</a:t>
            </a:r>
            <a:endParaRPr lang="en-US" sz="1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Gratitude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Thank you for participating in this presentation.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Commitment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Your commitment to safety is invaluable.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Safer Workplace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Together, we can create a safer workplace.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Stay Protected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Remember to always prioritize your safety.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Continued Success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Wishing you a safe and productive work environment.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4008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Stepping into Safety: Why PPE Matters</a:t>
            </a:r>
            <a:endParaRPr lang="en-US" sz="1200" dirty="0"/>
          </a:p>
        </p:txBody>
      </p:sp>
      <p:pic>
        <p:nvPicPr>
          <p:cNvPr id="6" name="Image 1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4720" y="1285875"/>
            <a:ext cx="457200" cy="41148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347472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</a:t>
            </a:r>
            <a:endParaRPr lang="en-US" sz="1400" dirty="0"/>
          </a:p>
        </p:txBody>
      </p:sp>
      <p:sp>
        <p:nvSpPr>
          <p:cNvPr id="8" name="Text 4"/>
          <p:cNvSpPr/>
          <p:nvPr/>
        </p:nvSpPr>
        <p:spPr>
          <a:xfrm>
            <a:off x="393192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Decoding OSHA: PPE Essentials</a:t>
            </a:r>
            <a:endParaRPr lang="en-US" sz="1200" dirty="0"/>
          </a:p>
        </p:txBody>
      </p:sp>
      <p:pic>
        <p:nvPicPr>
          <p:cNvPr id="9" name="Image 2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9360" y="1285875"/>
            <a:ext cx="457200" cy="41148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630936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676656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Employer's Corner: Leading the Charge</a:t>
            </a:r>
            <a:endParaRPr lang="en-US" sz="1200" dirty="0"/>
          </a:p>
        </p:txBody>
      </p:sp>
      <p:pic>
        <p:nvPicPr>
          <p:cNvPr id="12" name="Image 3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080" y="2314575"/>
            <a:ext cx="457200" cy="41148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64008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</a:t>
            </a:r>
            <a:endParaRPr lang="en-US" sz="1400" dirty="0"/>
          </a:p>
        </p:txBody>
      </p:sp>
      <p:sp>
        <p:nvSpPr>
          <p:cNvPr id="14" name="Text 8"/>
          <p:cNvSpPr/>
          <p:nvPr/>
        </p:nvSpPr>
        <p:spPr>
          <a:xfrm>
            <a:off x="109728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Employee's Pledge: Taking Ownership</a:t>
            </a:r>
            <a:endParaRPr lang="en-US" sz="1200" dirty="0"/>
          </a:p>
        </p:txBody>
      </p:sp>
      <p:pic>
        <p:nvPicPr>
          <p:cNvPr id="15" name="Image 4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4720" y="2314575"/>
            <a:ext cx="457200" cy="41148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347472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</a:t>
            </a:r>
            <a:endParaRPr lang="en-US" sz="1400" dirty="0"/>
          </a:p>
        </p:txBody>
      </p:sp>
      <p:sp>
        <p:nvSpPr>
          <p:cNvPr id="17" name="Text 10"/>
          <p:cNvSpPr/>
          <p:nvPr/>
        </p:nvSpPr>
        <p:spPr>
          <a:xfrm>
            <a:off x="393192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Who Pays? Decoding PPE Costs</a:t>
            </a:r>
            <a:endParaRPr lang="en-US" sz="1200" dirty="0"/>
          </a:p>
        </p:txBody>
      </p:sp>
      <p:pic>
        <p:nvPicPr>
          <p:cNvPr id="18" name="Image 5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09360" y="2314575"/>
            <a:ext cx="457200" cy="411480"/>
          </a:xfrm>
          <a:prstGeom prst="rect">
            <a:avLst/>
          </a:prstGeom>
        </p:spPr>
      </p:pic>
      <p:sp>
        <p:nvSpPr>
          <p:cNvPr id="19" name="Text 11"/>
          <p:cNvSpPr/>
          <p:nvPr/>
        </p:nvSpPr>
        <p:spPr>
          <a:xfrm>
            <a:off x="630936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06</a:t>
            </a:r>
            <a:endParaRPr lang="en-US" sz="1400" dirty="0"/>
          </a:p>
        </p:txBody>
      </p:sp>
      <p:sp>
        <p:nvSpPr>
          <p:cNvPr id="20" name="Text 12"/>
          <p:cNvSpPr/>
          <p:nvPr/>
        </p:nvSpPr>
        <p:spPr>
          <a:xfrm>
            <a:off x="676656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Exceptions to the Rule: When Workers Pay</a:t>
            </a:r>
            <a:endParaRPr lang="en-US" sz="1200" dirty="0"/>
          </a:p>
        </p:txBody>
      </p:sp>
      <p:pic>
        <p:nvPicPr>
          <p:cNvPr id="21" name="Image 6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0080" y="3343275"/>
            <a:ext cx="457200" cy="411480"/>
          </a:xfrm>
          <a:prstGeom prst="rect">
            <a:avLst/>
          </a:prstGeom>
        </p:spPr>
      </p:pic>
      <p:sp>
        <p:nvSpPr>
          <p:cNvPr id="22" name="Text 13"/>
          <p:cNvSpPr/>
          <p:nvPr/>
        </p:nvSpPr>
        <p:spPr>
          <a:xfrm>
            <a:off x="640080" y="33947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07</a:t>
            </a:r>
            <a:endParaRPr lang="en-US" sz="1400" dirty="0"/>
          </a:p>
        </p:txBody>
      </p:sp>
      <p:sp>
        <p:nvSpPr>
          <p:cNvPr id="23" name="Text 14"/>
          <p:cNvSpPr/>
          <p:nvPr/>
        </p:nvSpPr>
        <p:spPr>
          <a:xfrm>
            <a:off x="1097280" y="33432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Head-to-Toe Protection: A PPE Overview</a:t>
            </a:r>
            <a:endParaRPr lang="en-US" sz="1200" dirty="0"/>
          </a:p>
        </p:txBody>
      </p:sp>
      <p:pic>
        <p:nvPicPr>
          <p:cNvPr id="24" name="Image 7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74720" y="3343275"/>
            <a:ext cx="457200" cy="411480"/>
          </a:xfrm>
          <a:prstGeom prst="rect">
            <a:avLst/>
          </a:prstGeom>
        </p:spPr>
      </p:pic>
      <p:sp>
        <p:nvSpPr>
          <p:cNvPr id="25" name="Text 15"/>
          <p:cNvSpPr/>
          <p:nvPr/>
        </p:nvSpPr>
        <p:spPr>
          <a:xfrm>
            <a:off x="3474720" y="33947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08</a:t>
            </a:r>
            <a:endParaRPr lang="en-US" sz="1400" dirty="0"/>
          </a:p>
        </p:txBody>
      </p:sp>
      <p:sp>
        <p:nvSpPr>
          <p:cNvPr id="26" name="Text 16"/>
          <p:cNvSpPr/>
          <p:nvPr/>
        </p:nvSpPr>
        <p:spPr>
          <a:xfrm>
            <a:off x="3931920" y="33432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Right Fit: Ensuring PPE Effectiveness</a:t>
            </a:r>
            <a:endParaRPr lang="en-US" sz="1200" dirty="0"/>
          </a:p>
        </p:txBody>
      </p:sp>
      <p:pic>
        <p:nvPicPr>
          <p:cNvPr id="27" name="Image 8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09360" y="3343275"/>
            <a:ext cx="457200" cy="411480"/>
          </a:xfrm>
          <a:prstGeom prst="rect">
            <a:avLst/>
          </a:prstGeom>
        </p:spPr>
      </p:pic>
      <p:sp>
        <p:nvSpPr>
          <p:cNvPr id="28" name="Text 17"/>
          <p:cNvSpPr/>
          <p:nvPr/>
        </p:nvSpPr>
        <p:spPr>
          <a:xfrm>
            <a:off x="6309360" y="33947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09</a:t>
            </a:r>
            <a:endParaRPr lang="en-US" sz="1400" dirty="0"/>
          </a:p>
        </p:txBody>
      </p:sp>
      <p:sp>
        <p:nvSpPr>
          <p:cNvPr id="29" name="Text 18"/>
          <p:cNvSpPr/>
          <p:nvPr/>
        </p:nvSpPr>
        <p:spPr>
          <a:xfrm>
            <a:off x="6766560" y="33432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Beyond the Gear: Building a Safety Culture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4008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10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Stepping into Safety: Why PPE Matters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The First Line of Defense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PPE is your shield against workplace hazards. When other controls aren't enough, PPE steps in to protect you from harm....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Beyond Compliance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Using PPE goes beyond just following rules. It's about creating a safer environment for yourself and your colleagues, fostering a...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Investing in Your Well-being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Proper PPE use demonstrates a commitment to your health and safety. It's an investment in your future, ensuring you can...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Empowering a Safe Workplace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By using PPE correctly, you're contributing to a secure workplace. This ensures everyone can perform their duties without fear of...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Your Role in Safety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Remember, PPE is most effective when used consistently. It's your responsibility to wear it properly and maintain it, making your...</a:t>
            </a:r>
            <a:endParaRPr 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Decoding OSHA: PPE Essentials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The OSHA Mandate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OSHA demands PPE to minimize exposure to hazards when other controls fail. Employers must ensure proper use and upkeep for...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Hazard Assessment Imperative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Employers are responsible for identifying hazards and providing the correct PPE. Regular evaluations are crucial to maintaining an effective program.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Training and Competency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Employees must receive training on PPE use, storage, and maintenance. Understanding how to care for PPE ensures its effectiveness.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Maintaining Your Gear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Regularly inspect your PPE and report any damage to your supervisor. Proper maintenance guarantees reliable protection every time.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Shared Responsibility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Employers provide PPE, but employees must use it correctly. Together, they create a safer workplace culture of safety and protection.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Employer's Corner: Leading the Charge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Proactive Hazard Assessment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Employers must identify potential hazards through thorough assessments. This ensures appropriate PPE is selected for each specific risk.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Providing the Right Gear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Employers are responsible for supplying suitable PPE tailored to the hazards present. This ensures employees have adequate protection at all...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Comprehensive Training Programs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Offer thorough training on proper PPE usage and maintenance. This prepares employees to correctly use and care for their protective...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Maintenance and Replacement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Maintain and replace worn or damaged PPE promptly. This guarantees that all protective equipment is always in optimal working condition.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Continuous Improvement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Periodically evaluate the PPE program for effectiveness. This adaptive approach helps refine safety measures for continuous improvement.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Employee's Pledge: Taking Ownership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Wear it Right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Always wear your PPE properly as instructed. Correct usage is crucial for the equipment to function effectively and protect you...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Attend Training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Participate actively in PPE training sessions. Gaining knowledge helps you use and maintain your PPE properly, enhancing your safety.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Keep it Clean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Store, clean, and maintain your PPE regularly. Proper care ensures the longevity and effectiveness of your safety equipment.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Report Concerns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Inform your supervisor about any needed repairs or replacements. Timely reporting helps maintain a safe working environment.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Safety First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Prioritize safety by consistently using PPE. Your commitment protects you and contributes to a safer workplace for everyone.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Who Pays? Decoding PPE Costs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Employer Responsibility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OSHA mandates employers to cover the cost of PPE required for compliance. This ensures employees have the necessary safety equipment...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No Worker Contribution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Employers cannot demand workers to provide their own PPE. The financial responsibility for safety equipment lies with the employer.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Ensuring Effectiveness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Whether provided by the employee or employer, the gear must protect the worker. Employers must ensure proper effectiveness for safety.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Covered Essentials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Employers must fund metatarsal protection, steel-toe boots, and prescription eyewear. These measures protect employees' feet and eyes.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Additional Gear Covered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Employers cover goggles, face shields, firefighting PPE, hard hats, and hearing/welding protection. The company protects various safety needs.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Exceptions to the Rule: When Workers Pay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Non-Specialty Footwear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Employers aren't required to pay for safety-toe footwear if employees can wear them off-site. This includes personal steel-toe shoes or...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Non-Specialty Eyewear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Employers don't need to cover non-specialty prescription safety eyewear. This applies if workers can use them outside of work.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Personal Choice Matters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If employees choose to use their own PPE, it must be voluntary. This ensures safety decisions are not financially driven,...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Employer Oversight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Even with personal PPE, employers ensure it protects effectively. The business still guarantees protection, no matter who provides the gear.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Maintaining Standards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Personal PPE must meet workplace safety standards. Workers' gear guarantees appropriate, reliable, and effective safeguards always.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2025-05-05T05:31:56Z</dcterms:created>
  <dcterms:modified xsi:type="dcterms:W3CDTF">2025-05-05T05:31:56Z</dcterms:modified>
</cp:coreProperties>
</file>