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slideMasters/slideMaster11.xml" ContentType="application/vnd.openxmlformats-officedocument.presentationml.slideMaster+xml"/>
  <Override PartName="/ppt/slides/slide11.xml" ContentType="application/vnd.openxmlformats-officedocument.presentationml.slide+xml"/>
  <Override PartName="/ppt/slideMasters/slideMaster12.xml" ContentType="application/vnd.openxmlformats-officedocument.presentationml.slideMaster+xml"/>
  <Override PartName="/ppt/slides/slide12.xml" ContentType="application/vnd.openxmlformats-officedocument.presentationml.slide+xml"/>
  <Override PartName="/ppt/slideMasters/slideMaster13.xml" ContentType="application/vnd.openxmlformats-officedocument.presentationml.slideMaster+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notesMasterIdLst>
    <p:notesMasterId r:id="rId15"/>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Slide-1-image-1.png"/><Relationship Id="rId2" Type="http://schemas.openxmlformats.org/officeDocument/2006/relationships/slideLayout" Target="../slideLayouts/slideLayout1.xml"/><Relationship Id="rId3"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Slide-10-image-1.png"/><Relationship Id="rId2" Type="http://schemas.openxmlformats.org/officeDocument/2006/relationships/image" Target="../media/image-10-2.png"/><Relationship Id="rId3" Type="http://schemas.openxmlformats.org/officeDocument/2006/relationships/image" Target="../media/image-10-2.png"/><Relationship Id="rId4" Type="http://schemas.openxmlformats.org/officeDocument/2006/relationships/image" Target="../media/image-10-2.png"/><Relationship Id="rId5" Type="http://schemas.openxmlformats.org/officeDocument/2006/relationships/image" Target="../media/image-10-2.png"/><Relationship Id="rId6" Type="http://schemas.openxmlformats.org/officeDocument/2006/relationships/slideLayout" Target="../slideLayouts/slideLayout2.xml"/><Relationship Id="rId7"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image" Target="../media/Slide-11-image-1.png"/><Relationship Id="rId2" Type="http://schemas.openxmlformats.org/officeDocument/2006/relationships/image" Target="../media/image-11-2.png"/><Relationship Id="rId3" Type="http://schemas.openxmlformats.org/officeDocument/2006/relationships/image" Target="../media/image-11-2.png"/><Relationship Id="rId4" Type="http://schemas.openxmlformats.org/officeDocument/2006/relationships/image" Target="../media/image-11-2.png"/><Relationship Id="rId5" Type="http://schemas.openxmlformats.org/officeDocument/2006/relationships/image" Target="../media/image-11-2.png"/><Relationship Id="rId6" Type="http://schemas.openxmlformats.org/officeDocument/2006/relationships/slideLayout" Target="../slideLayouts/slideLayout2.xml"/><Relationship Id="rId7"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image" Target="../media/Slide-12-image-1.png"/><Relationship Id="rId2" Type="http://schemas.openxmlformats.org/officeDocument/2006/relationships/image" Target="../media/image-12-2.png"/><Relationship Id="rId3" Type="http://schemas.openxmlformats.org/officeDocument/2006/relationships/image" Target="../media/image-12-2.png"/><Relationship Id="rId4" Type="http://schemas.openxmlformats.org/officeDocument/2006/relationships/image" Target="../media/image-12-2.png"/><Relationship Id="rId5" Type="http://schemas.openxmlformats.org/officeDocument/2006/relationships/image" Target="../media/image-12-2.png"/><Relationship Id="rId6" Type="http://schemas.openxmlformats.org/officeDocument/2006/relationships/slideLayout" Target="../slideLayouts/slideLayout2.xml"/><Relationship Id="rId7"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image" Target="../media/Slide-13-image-1.png"/><Relationship Id="rId2" Type="http://schemas.openxmlformats.org/officeDocument/2006/relationships/slideLayout" Target="../slideLayouts/slideLayout2.xml"/><Relationship Id="rId3"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image" Target="../media/Slide-2-image-1.png"/><Relationship Id="rId2" Type="http://schemas.openxmlformats.org/officeDocument/2006/relationships/image" Target="../media/image-2-2.png"/><Relationship Id="rId3" Type="http://schemas.openxmlformats.org/officeDocument/2006/relationships/image" Target="../media/image-2-2.png"/><Relationship Id="rId4" Type="http://schemas.openxmlformats.org/officeDocument/2006/relationships/image" Target="../media/image-2-2.png"/><Relationship Id="rId5" Type="http://schemas.openxmlformats.org/officeDocument/2006/relationships/image" Target="../media/image-2-2.png"/><Relationship Id="rId6" Type="http://schemas.openxmlformats.org/officeDocument/2006/relationships/image" Target="../media/image-2-2.png"/><Relationship Id="rId7" Type="http://schemas.openxmlformats.org/officeDocument/2006/relationships/image" Target="../media/image-2-2.png"/><Relationship Id="rId8" Type="http://schemas.openxmlformats.org/officeDocument/2006/relationships/image" Target="../media/image-2-2.png"/><Relationship Id="rId9" Type="http://schemas.openxmlformats.org/officeDocument/2006/relationships/image" Target="../media/image-2-2.png"/><Relationship Id="rId10" Type="http://schemas.openxmlformats.org/officeDocument/2006/relationships/slideLayout" Target="../slideLayouts/slideLayout1.xml"/><Relationship Id="rId11"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Slide-3-image-1.png"/><Relationship Id="rId2" Type="http://schemas.openxmlformats.org/officeDocument/2006/relationships/image" Target="../media/image-3-2.png"/><Relationship Id="rId3" Type="http://schemas.openxmlformats.org/officeDocument/2006/relationships/image" Target="../media/image-3-2.png"/><Relationship Id="rId4" Type="http://schemas.openxmlformats.org/officeDocument/2006/relationships/slideLayout" Target="../slideLayouts/slideLayout1.xml"/><Relationship Id="rId5"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Slide-4-image-1.png"/><Relationship Id="rId2" Type="http://schemas.openxmlformats.org/officeDocument/2006/relationships/slideLayout" Target="../slideLayouts/slideLayout2.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Slide-5-image-1.png"/><Relationship Id="rId2" Type="http://schemas.openxmlformats.org/officeDocument/2006/relationships/image" Target="../media/image-5-2.png"/><Relationship Id="rId3" Type="http://schemas.openxmlformats.org/officeDocument/2006/relationships/image" Target="../media/image-5-2.png"/><Relationship Id="rId4" Type="http://schemas.openxmlformats.org/officeDocument/2006/relationships/image" Target="../media/image-5-4.png"/><Relationship Id="rId5" Type="http://schemas.openxmlformats.org/officeDocument/2006/relationships/image" Target="../media/image-5-5.png"/><Relationship Id="rId6" Type="http://schemas.openxmlformats.org/officeDocument/2006/relationships/slideLayout" Target="../slideLayouts/slideLayout2.xml"/><Relationship Id="rId7"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Slide-6-image-1.png"/><Relationship Id="rId2" Type="http://schemas.openxmlformats.org/officeDocument/2006/relationships/slideLayout" Target="../slideLayouts/slideLayout2.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images.pexels.com/photos/9243437/pexels-photo-9243437.jpeg?auto=compress&amp;cs=tinysrgb&amp;fit=crop&amp;h=1200&amp;w=800" TargetMode="External"/><Relationship Id="rId1" Type="http://schemas.openxmlformats.org/officeDocument/2006/relationships/image" Target="../media/Slide-7-image-1.png"/><Relationship Id="rId2" Type="http://schemas.openxmlformats.org/officeDocument/2006/relationships/image" Target="../media/image-7-2.jpeg"/><Relationship Id="rId4" Type="http://schemas.openxmlformats.org/officeDocument/2006/relationships/slideLayout" Target="../slideLayouts/slideLayout2.xml"/><Relationship Id="rId5"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Slide-8-image-1.png"/><Relationship Id="rId2" Type="http://schemas.openxmlformats.org/officeDocument/2006/relationships/image" Target="../media/image-8-2.png"/><Relationship Id="rId3" Type="http://schemas.openxmlformats.org/officeDocument/2006/relationships/image" Target="../media/image-8-2.png"/><Relationship Id="rId4" Type="http://schemas.openxmlformats.org/officeDocument/2006/relationships/image" Target="../media/image-8-2.png"/><Relationship Id="rId5" Type="http://schemas.openxmlformats.org/officeDocument/2006/relationships/image" Target="../media/image-8-2.png"/><Relationship Id="rId6" Type="http://schemas.openxmlformats.org/officeDocument/2006/relationships/slideLayout" Target="../slideLayouts/slideLayout2.xml"/><Relationship Id="rId7"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images.pexels.com/photos/6502306/pexels-photo-6502306.jpeg?auto=compress&amp;cs=tinysrgb&amp;fit=crop&amp;h=1200&amp;w=800" TargetMode="External"/><Relationship Id="rId1" Type="http://schemas.openxmlformats.org/officeDocument/2006/relationships/image" Target="../media/Slide-9-image-1.png"/><Relationship Id="rId2" Type="http://schemas.openxmlformats.org/officeDocument/2006/relationships/image" Target="../media/image-9-2.jpeg"/><Relationship Id="rId4" Type="http://schemas.openxmlformats.org/officeDocument/2006/relationships/slideLayout" Target="../slideLayouts/slideLayout2.xml"/><Relationship Id="rId5"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1828800" y="1800225"/>
            <a:ext cx="5486400" cy="1028700"/>
          </a:xfrm>
          <a:prstGeom prst="rect">
            <a:avLst/>
          </a:prstGeom>
          <a:noFill/>
          <a:ln/>
        </p:spPr>
        <p:txBody>
          <a:bodyPr wrap="square" rtlCol="0" anchor="ctr"/>
          <a:lstStyle/>
          <a:p>
            <a:pPr algn="ctr" indent="0" marL="0">
              <a:buNone/>
            </a:pPr>
            <a:r>
              <a:rPr lang="en-US" sz="2400" b="1" dirty="0">
                <a:solidFill>
                  <a:srgbClr val="000000"/>
                </a:solidFill>
                <a:latin typeface="Plus Jakarta Sans" pitchFamily="34" charset="0"/>
                <a:ea typeface="Plus Jakarta Sans" pitchFamily="34" charset="-122"/>
                <a:cs typeface="Plus Jakarta Sans" pitchFamily="34" charset="-120"/>
              </a:rPr>
              <a:t>Ontsluit klank: 'n Omvattende gids</a:t>
            </a:r>
            <a:endParaRPr lang="en-US" sz="2400" dirty="0"/>
          </a:p>
        </p:txBody>
      </p:sp>
      <p:sp>
        <p:nvSpPr>
          <p:cNvPr id="3" name="Text 1"/>
          <p:cNvSpPr/>
          <p:nvPr/>
        </p:nvSpPr>
        <p:spPr>
          <a:xfrm>
            <a:off x="2743200" y="2983230"/>
            <a:ext cx="3657600" cy="514350"/>
          </a:xfrm>
          <a:prstGeom prst="rect">
            <a:avLst/>
          </a:prstGeom>
          <a:noFill/>
          <a:ln/>
        </p:spPr>
        <p:txBody>
          <a:bodyPr wrap="square" rtlCol="0" anchor="t"/>
          <a:lstStyle/>
          <a:p>
            <a:pPr algn="ctr" indent="0" marL="0">
              <a:lnSpc>
                <a:spcPts val="1300"/>
              </a:lnSpc>
              <a:buNone/>
            </a:pPr>
            <a:r>
              <a:rPr lang="en-US" sz="1100" dirty="0">
                <a:solidFill>
                  <a:srgbClr val="000000"/>
                </a:solidFill>
                <a:latin typeface="Plus Jakarta Sans Light" pitchFamily="34" charset="0"/>
                <a:ea typeface="Plus Jakarta Sans Light" pitchFamily="34" charset="-122"/>
                <a:cs typeface="Plus Jakarta Sans Light" pitchFamily="34" charset="-120"/>
              </a:rPr>
              <a:t>Verstaan ​​Gehoorgestremdheid, Oplossings en Lewenstylaanpassings</a:t>
            </a:r>
            <a:endParaRPr lang="en-US"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668655"/>
            <a:ext cx="8229600" cy="45720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Ontsluitklank: ALD's</a:t>
            </a:r>
            <a:endParaRPr lang="en-US" sz="2300" dirty="0"/>
          </a:p>
        </p:txBody>
      </p:sp>
      <p:pic>
        <p:nvPicPr>
          <p:cNvPr id="3" name="Image 0" descr="https://djgurnpwsdoqjscwqbsj.supabase.co/storage/v1/object/public/presentation-templates-data/custom3/list5_box.png">    </p:cNvPr>
          <p:cNvPicPr>
            <a:picLocks noChangeAspect="1"/>
          </p:cNvPicPr>
          <p:nvPr/>
        </p:nvPicPr>
        <p:blipFill>
          <a:blip r:embed="rId2"/>
          <a:stretch>
            <a:fillRect/>
          </a:stretch>
        </p:blipFill>
        <p:spPr>
          <a:xfrm>
            <a:off x="731520" y="1440180"/>
            <a:ext cx="3657600" cy="1285875"/>
          </a:xfrm>
          <a:prstGeom prst="rect">
            <a:avLst/>
          </a:prstGeom>
        </p:spPr>
      </p:pic>
      <p:sp>
        <p:nvSpPr>
          <p:cNvPr id="4" name="Text 1"/>
          <p:cNvSpPr/>
          <p:nvPr/>
        </p:nvSpPr>
        <p:spPr>
          <a:xfrm>
            <a:off x="82296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1.Wat is ALD's?</a:t>
            </a:r>
            <a:endParaRPr lang="en-US" sz="1500" dirty="0"/>
          </a:p>
        </p:txBody>
      </p:sp>
      <p:sp>
        <p:nvSpPr>
          <p:cNvPr id="5" name="Text 2"/>
          <p:cNvSpPr/>
          <p:nvPr/>
        </p:nvSpPr>
        <p:spPr>
          <a:xfrm>
            <a:off x="82296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Hulpmiddels vir luister (ALD's) oorbrug die gaping waar gehoorapparaat skiet en die duidelike tekort verbeter.</a:t>
            </a:r>
            <a:endParaRPr lang="en-US" sz="900" dirty="0"/>
          </a:p>
        </p:txBody>
      </p:sp>
      <p:pic>
        <p:nvPicPr>
          <p:cNvPr id="6" name="Image 1" descr="https://djgurnpwsdoqjscwqbsj.supabase.co/storage/v1/object/public/presentation-templates-data/custom3/list5_box.png">    </p:cNvPr>
          <p:cNvPicPr>
            <a:picLocks noChangeAspect="1"/>
          </p:cNvPicPr>
          <p:nvPr/>
        </p:nvPicPr>
        <p:blipFill>
          <a:blip r:embed="rId3"/>
          <a:stretch>
            <a:fillRect/>
          </a:stretch>
        </p:blipFill>
        <p:spPr>
          <a:xfrm>
            <a:off x="4572000" y="1440180"/>
            <a:ext cx="3657600" cy="1285875"/>
          </a:xfrm>
          <a:prstGeom prst="rect">
            <a:avLst/>
          </a:prstGeom>
        </p:spPr>
      </p:pic>
      <p:sp>
        <p:nvSpPr>
          <p:cNvPr id="7" name="Text 3"/>
          <p:cNvSpPr/>
          <p:nvPr/>
        </p:nvSpPr>
        <p:spPr>
          <a:xfrm>
            <a:off x="466344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2.FM-stelsels</a:t>
            </a:r>
            <a:endParaRPr lang="en-US" sz="1500" dirty="0"/>
          </a:p>
        </p:txBody>
      </p:sp>
      <p:sp>
        <p:nvSpPr>
          <p:cNvPr id="8" name="Text 4"/>
          <p:cNvSpPr/>
          <p:nvPr/>
        </p:nvSpPr>
        <p:spPr>
          <a:xfrm>
            <a:off x="466344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FM-stelsels gebruik radiogolwe om klank direk oor te dra, wat agtergrondgeraasinterferensie effektief verminder.</a:t>
            </a:r>
            <a:endParaRPr lang="en-US" sz="900" dirty="0"/>
          </a:p>
        </p:txBody>
      </p:sp>
      <p:pic>
        <p:nvPicPr>
          <p:cNvPr id="9" name="Image 2" descr="https://djgurnpwsdoqjscwqbsj.supabase.co/storage/v1/object/public/presentation-templates-data/custom3/list5_box.png">    </p:cNvPr>
          <p:cNvPicPr>
            <a:picLocks noChangeAspect="1"/>
          </p:cNvPicPr>
          <p:nvPr/>
        </p:nvPicPr>
        <p:blipFill>
          <a:blip r:embed="rId4"/>
          <a:stretch>
            <a:fillRect/>
          </a:stretch>
        </p:blipFill>
        <p:spPr>
          <a:xfrm>
            <a:off x="731520" y="3086100"/>
            <a:ext cx="3657600" cy="1285875"/>
          </a:xfrm>
          <a:prstGeom prst="rect">
            <a:avLst/>
          </a:prstGeom>
        </p:spPr>
      </p:pic>
      <p:sp>
        <p:nvSpPr>
          <p:cNvPr id="10" name="Text 5"/>
          <p:cNvSpPr/>
          <p:nvPr/>
        </p:nvSpPr>
        <p:spPr>
          <a:xfrm>
            <a:off x="82296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3.Infrarooi Toestel</a:t>
            </a:r>
            <a:endParaRPr lang="en-US" sz="1500" dirty="0"/>
          </a:p>
        </p:txBody>
      </p:sp>
      <p:sp>
        <p:nvSpPr>
          <p:cNvPr id="11" name="Text 6"/>
          <p:cNvSpPr/>
          <p:nvPr/>
        </p:nvSpPr>
        <p:spPr>
          <a:xfrm>
            <a:off x="82296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Infrarooi toestelle stuur klank oor met behulp van infrarooi lig, wat veilige en private kommunikasie bied.</a:t>
            </a:r>
            <a:endParaRPr lang="en-US" sz="900" dirty="0"/>
          </a:p>
        </p:txBody>
      </p:sp>
      <p:pic>
        <p:nvPicPr>
          <p:cNvPr id="12" name="Image 3" descr="https://djgurnpwsdoqjscwqbsj.supabase.co/storage/v1/object/public/presentation-templates-data/custom3/list5_box.png">    </p:cNvPr>
          <p:cNvPicPr>
            <a:picLocks noChangeAspect="1"/>
          </p:cNvPicPr>
          <p:nvPr/>
        </p:nvPicPr>
        <p:blipFill>
          <a:blip r:embed="rId5"/>
          <a:stretch>
            <a:fillRect/>
          </a:stretch>
        </p:blipFill>
        <p:spPr>
          <a:xfrm>
            <a:off x="4572000" y="3086100"/>
            <a:ext cx="3657600" cy="1285875"/>
          </a:xfrm>
          <a:prstGeom prst="rect">
            <a:avLst/>
          </a:prstGeom>
        </p:spPr>
      </p:pic>
      <p:sp>
        <p:nvSpPr>
          <p:cNvPr id="13" name="Text 7"/>
          <p:cNvSpPr/>
          <p:nvPr/>
        </p:nvSpPr>
        <p:spPr>
          <a:xfrm>
            <a:off x="466344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4.Verbetering van Duidelikheid</a:t>
            </a:r>
            <a:endParaRPr lang="en-US" sz="1500" dirty="0"/>
          </a:p>
        </p:txBody>
      </p:sp>
      <p:sp>
        <p:nvSpPr>
          <p:cNvPr id="14" name="Text 8"/>
          <p:cNvSpPr/>
          <p:nvPr/>
        </p:nvSpPr>
        <p:spPr>
          <a:xfrm>
            <a:off x="466344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ALD's is ontwerp om te verbeter in klanksituasies waar gehoorapparate dalk sukkel.</a:t>
            </a:r>
            <a:endParaRPr lang="en-US" sz="9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668655"/>
            <a:ext cx="8229600" cy="45720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Gehoorgesondheid: Leefstyl maak saak</a:t>
            </a:r>
            <a:endParaRPr lang="en-US" sz="2300" dirty="0"/>
          </a:p>
        </p:txBody>
      </p:sp>
      <p:pic>
        <p:nvPicPr>
          <p:cNvPr id="3" name="Image 0" descr="https://djgurnpwsdoqjscwqbsj.supabase.co/storage/v1/object/public/presentation-templates-data/custom3/list5_box.png">    </p:cNvPr>
          <p:cNvPicPr>
            <a:picLocks noChangeAspect="1"/>
          </p:cNvPicPr>
          <p:nvPr/>
        </p:nvPicPr>
        <p:blipFill>
          <a:blip r:embed="rId2"/>
          <a:stretch>
            <a:fillRect/>
          </a:stretch>
        </p:blipFill>
        <p:spPr>
          <a:xfrm>
            <a:off x="731520" y="1440180"/>
            <a:ext cx="3657600" cy="1285875"/>
          </a:xfrm>
          <a:prstGeom prst="rect">
            <a:avLst/>
          </a:prstGeom>
        </p:spPr>
      </p:pic>
      <p:sp>
        <p:nvSpPr>
          <p:cNvPr id="4" name="Text 1"/>
          <p:cNvSpPr/>
          <p:nvPr/>
        </p:nvSpPr>
        <p:spPr>
          <a:xfrm>
            <a:off x="82296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1.Geraasbeskerming</a:t>
            </a:r>
            <a:endParaRPr lang="en-US" sz="1500" dirty="0"/>
          </a:p>
        </p:txBody>
      </p:sp>
      <p:sp>
        <p:nvSpPr>
          <p:cNvPr id="5" name="Text 2"/>
          <p:cNvSpPr/>
          <p:nvPr/>
        </p:nvSpPr>
        <p:spPr>
          <a:xfrm>
            <a:off x="82296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Beskerm jou ore teen harde geraas deur oordopjes of oorbeskermers in raserige omgewings te gebruik om gehoorskade te voorkom.</a:t>
            </a:r>
            <a:endParaRPr lang="en-US" sz="900" dirty="0"/>
          </a:p>
        </p:txBody>
      </p:sp>
      <p:pic>
        <p:nvPicPr>
          <p:cNvPr id="6" name="Image 1" descr="https://djgurnpwsdoqjscwqbsj.supabase.co/storage/v1/object/public/presentation-templates-data/custom3/list5_box.png">    </p:cNvPr>
          <p:cNvPicPr>
            <a:picLocks noChangeAspect="1"/>
          </p:cNvPicPr>
          <p:nvPr/>
        </p:nvPicPr>
        <p:blipFill>
          <a:blip r:embed="rId3"/>
          <a:stretch>
            <a:fillRect/>
          </a:stretch>
        </p:blipFill>
        <p:spPr>
          <a:xfrm>
            <a:off x="4572000" y="1440180"/>
            <a:ext cx="3657600" cy="1285875"/>
          </a:xfrm>
          <a:prstGeom prst="rect">
            <a:avLst/>
          </a:prstGeom>
        </p:spPr>
      </p:pic>
      <p:sp>
        <p:nvSpPr>
          <p:cNvPr id="7" name="Text 3"/>
          <p:cNvSpPr/>
          <p:nvPr/>
        </p:nvSpPr>
        <p:spPr>
          <a:xfrm>
            <a:off x="466344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2.Gereelde ondersoeke</a:t>
            </a:r>
            <a:endParaRPr lang="en-US" sz="1500" dirty="0"/>
          </a:p>
        </p:txBody>
      </p:sp>
      <p:sp>
        <p:nvSpPr>
          <p:cNvPr id="8" name="Text 4"/>
          <p:cNvSpPr/>
          <p:nvPr/>
        </p:nvSpPr>
        <p:spPr>
          <a:xfrm>
            <a:off x="466344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Beplan gereeld met enige oudioloog om potensiële probleme vroegtydig op te spoor en jou gehoorgesondheid te bestuur.</a:t>
            </a:r>
            <a:endParaRPr lang="en-US" sz="900" dirty="0"/>
          </a:p>
        </p:txBody>
      </p:sp>
      <p:pic>
        <p:nvPicPr>
          <p:cNvPr id="9" name="Image 2" descr="https://djgurnpwsdoqjscwqbsj.supabase.co/storage/v1/object/public/presentation-templates-data/custom3/list5_box.png">    </p:cNvPr>
          <p:cNvPicPr>
            <a:picLocks noChangeAspect="1"/>
          </p:cNvPicPr>
          <p:nvPr/>
        </p:nvPicPr>
        <p:blipFill>
          <a:blip r:embed="rId4"/>
          <a:stretch>
            <a:fillRect/>
          </a:stretch>
        </p:blipFill>
        <p:spPr>
          <a:xfrm>
            <a:off x="731520" y="3086100"/>
            <a:ext cx="3657600" cy="1285875"/>
          </a:xfrm>
          <a:prstGeom prst="rect">
            <a:avLst/>
          </a:prstGeom>
        </p:spPr>
      </p:pic>
      <p:sp>
        <p:nvSpPr>
          <p:cNvPr id="10" name="Text 5"/>
          <p:cNvSpPr/>
          <p:nvPr/>
        </p:nvSpPr>
        <p:spPr>
          <a:xfrm>
            <a:off x="82296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3.Vermy Rook</a:t>
            </a:r>
            <a:endParaRPr lang="en-US" sz="1500" dirty="0"/>
          </a:p>
        </p:txBody>
      </p:sp>
      <p:sp>
        <p:nvSpPr>
          <p:cNvPr id="11" name="Text 6"/>
          <p:cNvSpPr/>
          <p:nvPr/>
        </p:nvSpPr>
        <p:spPr>
          <a:xfrm>
            <a:off x="82296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Vermy rook, dit bloedvate kan envloei beskadig of verminder, wat die risiko van gehoorverlies verhoog.</a:t>
            </a:r>
            <a:endParaRPr lang="en-US" sz="900" dirty="0"/>
          </a:p>
        </p:txBody>
      </p:sp>
      <p:pic>
        <p:nvPicPr>
          <p:cNvPr id="12" name="Image 3" descr="https://djgurnpwsdoqjscwqbsj.supabase.co/storage/v1/object/public/presentation-templates-data/custom3/list5_box.png">    </p:cNvPr>
          <p:cNvPicPr>
            <a:picLocks noChangeAspect="1"/>
          </p:cNvPicPr>
          <p:nvPr/>
        </p:nvPicPr>
        <p:blipFill>
          <a:blip r:embed="rId5"/>
          <a:stretch>
            <a:fillRect/>
          </a:stretch>
        </p:blipFill>
        <p:spPr>
          <a:xfrm>
            <a:off x="4572000" y="3086100"/>
            <a:ext cx="3657600" cy="1285875"/>
          </a:xfrm>
          <a:prstGeom prst="rect">
            <a:avLst/>
          </a:prstGeom>
        </p:spPr>
      </p:pic>
      <p:sp>
        <p:nvSpPr>
          <p:cNvPr id="13" name="Text 7"/>
          <p:cNvSpPr/>
          <p:nvPr/>
        </p:nvSpPr>
        <p:spPr>
          <a:xfrm>
            <a:off x="466344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4.Gesonde Dieet</a:t>
            </a:r>
            <a:endParaRPr lang="en-US" sz="1500" dirty="0"/>
          </a:p>
        </p:txBody>
      </p:sp>
      <p:sp>
        <p:nvSpPr>
          <p:cNvPr id="14" name="Text 8"/>
          <p:cNvSpPr/>
          <p:nvPr/>
        </p:nvSpPr>
        <p:spPr>
          <a:xfrm>
            <a:off x="466344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Handhaaf 'n gebalanseerde dieet ryk aan vitamiene en minerale om algemene gesondheid te ondersteun, insluitend die gesondheid van jou gehoorstelsel.</a:t>
            </a:r>
            <a:endParaRPr lang="en-US" sz="9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668655"/>
            <a:ext cx="8229600" cy="45720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Wenke vir effektiewe kommunikasie</a:t>
            </a:r>
            <a:endParaRPr lang="en-US" sz="2300" dirty="0"/>
          </a:p>
        </p:txBody>
      </p:sp>
      <p:pic>
        <p:nvPicPr>
          <p:cNvPr id="3" name="Image 0" descr="https://djgurnpwsdoqjscwqbsj.supabase.co/storage/v1/object/public/presentation-templates-data/custom3/list5_box.png">    </p:cNvPr>
          <p:cNvPicPr>
            <a:picLocks noChangeAspect="1"/>
          </p:cNvPicPr>
          <p:nvPr/>
        </p:nvPicPr>
        <p:blipFill>
          <a:blip r:embed="rId2"/>
          <a:stretch>
            <a:fillRect/>
          </a:stretch>
        </p:blipFill>
        <p:spPr>
          <a:xfrm>
            <a:off x="731520" y="1440180"/>
            <a:ext cx="3657600" cy="1285875"/>
          </a:xfrm>
          <a:prstGeom prst="rect">
            <a:avLst/>
          </a:prstGeom>
        </p:spPr>
      </p:pic>
      <p:sp>
        <p:nvSpPr>
          <p:cNvPr id="4" name="Text 1"/>
          <p:cNvSpPr/>
          <p:nvPr/>
        </p:nvSpPr>
        <p:spPr>
          <a:xfrm>
            <a:off x="82296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1.Duidelike Spraak</a:t>
            </a:r>
            <a:endParaRPr lang="en-US" sz="1500" dirty="0"/>
          </a:p>
        </p:txBody>
      </p:sp>
      <p:sp>
        <p:nvSpPr>
          <p:cNvPr id="5" name="Text 2"/>
          <p:cNvSpPr/>
          <p:nvPr/>
        </p:nvSpPr>
        <p:spPr>
          <a:xfrm>
            <a:off x="82296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Spreek duidelik en teen 'n matige tempo om te verseker dat almal jou boodskap-effektief verstaan.</a:t>
            </a:r>
            <a:endParaRPr lang="en-US" sz="900" dirty="0"/>
          </a:p>
        </p:txBody>
      </p:sp>
      <p:pic>
        <p:nvPicPr>
          <p:cNvPr id="6" name="Image 1" descr="https://djgurnpwsdoqjscwqbsj.supabase.co/storage/v1/object/public/presentation-templates-data/custom3/list5_box.png">    </p:cNvPr>
          <p:cNvPicPr>
            <a:picLocks noChangeAspect="1"/>
          </p:cNvPicPr>
          <p:nvPr/>
        </p:nvPicPr>
        <p:blipFill>
          <a:blip r:embed="rId3"/>
          <a:stretch>
            <a:fillRect/>
          </a:stretch>
        </p:blipFill>
        <p:spPr>
          <a:xfrm>
            <a:off x="4572000" y="1440180"/>
            <a:ext cx="3657600" cy="1285875"/>
          </a:xfrm>
          <a:prstGeom prst="rect">
            <a:avLst/>
          </a:prstGeom>
        </p:spPr>
      </p:pic>
      <p:sp>
        <p:nvSpPr>
          <p:cNvPr id="7" name="Text 3"/>
          <p:cNvSpPr/>
          <p:nvPr/>
        </p:nvSpPr>
        <p:spPr>
          <a:xfrm>
            <a:off x="466344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2.Verminder geraas</a:t>
            </a:r>
            <a:endParaRPr lang="en-US" sz="1500" dirty="0"/>
          </a:p>
        </p:txBody>
      </p:sp>
      <p:sp>
        <p:nvSpPr>
          <p:cNvPr id="8" name="Text 4"/>
          <p:cNvSpPr/>
          <p:nvPr/>
        </p:nvSpPr>
        <p:spPr>
          <a:xfrm>
            <a:off x="466344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Minimaliseer agtergrondgeraas-afleidings vir beter fokus en verbeterde kommunikasiekwaliteit vir alle deelnemers.</a:t>
            </a:r>
            <a:endParaRPr lang="en-US" sz="900" dirty="0"/>
          </a:p>
        </p:txBody>
      </p:sp>
      <p:pic>
        <p:nvPicPr>
          <p:cNvPr id="9" name="Image 2" descr="https://djgurnpwsdoqjscwqbsj.supabase.co/storage/v1/object/public/presentation-templates-data/custom3/list5_box.png">    </p:cNvPr>
          <p:cNvPicPr>
            <a:picLocks noChangeAspect="1"/>
          </p:cNvPicPr>
          <p:nvPr/>
        </p:nvPicPr>
        <p:blipFill>
          <a:blip r:embed="rId4"/>
          <a:stretch>
            <a:fillRect/>
          </a:stretch>
        </p:blipFill>
        <p:spPr>
          <a:xfrm>
            <a:off x="731520" y="3086100"/>
            <a:ext cx="3657600" cy="1285875"/>
          </a:xfrm>
          <a:prstGeom prst="rect">
            <a:avLst/>
          </a:prstGeom>
        </p:spPr>
      </p:pic>
      <p:sp>
        <p:nvSpPr>
          <p:cNvPr id="10" name="Text 5"/>
          <p:cNvSpPr/>
          <p:nvPr/>
        </p:nvSpPr>
        <p:spPr>
          <a:xfrm>
            <a:off x="82296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3.Oogkontak</a:t>
            </a:r>
            <a:endParaRPr lang="en-US" sz="1500" dirty="0"/>
          </a:p>
        </p:txBody>
      </p:sp>
      <p:sp>
        <p:nvSpPr>
          <p:cNvPr id="11" name="Text 6"/>
          <p:cNvSpPr/>
          <p:nvPr/>
        </p:nvSpPr>
        <p:spPr>
          <a:xfrm>
            <a:off x="82296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Handhaaf oogkontak om 'n verhouding te bou, betrokkenheid te toon en opregte belangstelling in die gesprek te demonstreer.</a:t>
            </a:r>
            <a:endParaRPr lang="en-US" sz="900" dirty="0"/>
          </a:p>
        </p:txBody>
      </p:sp>
      <p:pic>
        <p:nvPicPr>
          <p:cNvPr id="12" name="Image 3" descr="https://djgurnpwsdoqjscwqbsj.supabase.co/storage/v1/object/public/presentation-templates-data/custom3/list5_box.png">    </p:cNvPr>
          <p:cNvPicPr>
            <a:picLocks noChangeAspect="1"/>
          </p:cNvPicPr>
          <p:nvPr/>
        </p:nvPicPr>
        <p:blipFill>
          <a:blip r:embed="rId5"/>
          <a:stretch>
            <a:fillRect/>
          </a:stretch>
        </p:blipFill>
        <p:spPr>
          <a:xfrm>
            <a:off x="4572000" y="3086100"/>
            <a:ext cx="3657600" cy="1285875"/>
          </a:xfrm>
          <a:prstGeom prst="rect">
            <a:avLst/>
          </a:prstGeom>
        </p:spPr>
      </p:pic>
      <p:sp>
        <p:nvSpPr>
          <p:cNvPr id="13" name="Text 7"/>
          <p:cNvSpPr/>
          <p:nvPr/>
        </p:nvSpPr>
        <p:spPr>
          <a:xfrm>
            <a:off x="466344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4.Aktie Luister</a:t>
            </a:r>
            <a:endParaRPr lang="en-US" sz="1500" dirty="0"/>
          </a:p>
        </p:txBody>
      </p:sp>
      <p:sp>
        <p:nvSpPr>
          <p:cNvPr id="14" name="Text 8"/>
          <p:cNvSpPr/>
          <p:nvPr/>
        </p:nvSpPr>
        <p:spPr>
          <a:xfrm>
            <a:off x="466344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Konsentreer ten volle, verstaan, reageer en onthou en wat gesê word om die boodskap duideliker te maak.</a:t>
            </a:r>
            <a:endParaRPr lang="en-US" sz="9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1028700"/>
            <a:ext cx="3017520" cy="457200"/>
          </a:xfrm>
          <a:prstGeom prst="rect">
            <a:avLst/>
          </a:prstGeom>
          <a:noFill/>
          <a:ln/>
        </p:spPr>
        <p:txBody>
          <a:bodyPr wrap="square" rtlCol="0" anchor="b"/>
          <a:lstStyle/>
          <a:p>
            <a:pPr indent="0" marL="0">
              <a:buNone/>
            </a:pPr>
            <a:r>
              <a:rPr lang="en-US" sz="2300" b="1" dirty="0">
                <a:solidFill>
                  <a:srgbClr val="000000"/>
                </a:solidFill>
                <a:latin typeface="Plus Jakarta Sans" pitchFamily="34" charset="0"/>
                <a:ea typeface="Plus Jakarta Sans" pitchFamily="34" charset="-122"/>
                <a:cs typeface="Plus Jakarta Sans" pitchFamily="34" charset="-120"/>
              </a:rPr>
              <a:t>Floreer met gehoorverlies</a:t>
            </a:r>
            <a:endParaRPr lang="en-US" sz="2300" dirty="0"/>
          </a:p>
        </p:txBody>
      </p:sp>
      <p:sp>
        <p:nvSpPr>
          <p:cNvPr id="3" name="Text 1"/>
          <p:cNvSpPr/>
          <p:nvPr/>
        </p:nvSpPr>
        <p:spPr>
          <a:xfrm>
            <a:off x="640080" y="1645920"/>
            <a:ext cx="3017520" cy="914400"/>
          </a:xfrm>
          <a:prstGeom prst="rect">
            <a:avLst/>
          </a:prstGeom>
          <a:noFill/>
          <a:ln/>
        </p:spPr>
        <p:txBody>
          <a:bodyPr wrap="square" rtlCol="0" anchor="t"/>
          <a:lstStyle/>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Bemagtiging van individuele deur tegnologie en ondersteuning. Verbetering van lewens met voorspraak en begrip.</a:t>
            </a:r>
            <a:endParaRPr lang="en-US" sz="900" dirty="0"/>
          </a:p>
        </p:txBody>
      </p:sp>
      <p:sp>
        <p:nvSpPr>
          <p:cNvPr id="4" name="Shape 2"/>
          <p:cNvSpPr/>
          <p:nvPr/>
        </p:nvSpPr>
        <p:spPr>
          <a:xfrm>
            <a:off x="6675120" y="298323"/>
            <a:ext cx="0" cy="4526280"/>
          </a:xfrm>
          <a:prstGeom prst="line">
            <a:avLst/>
          </a:prstGeom>
          <a:noFill/>
          <a:ln w="25400">
            <a:solidFill>
              <a:srgbClr val="000000"/>
            </a:solidFill>
            <a:prstDash val="solid"/>
          </a:ln>
        </p:spPr>
      </p:sp>
      <p:sp>
        <p:nvSpPr>
          <p:cNvPr id="5" name="Shape 3"/>
          <p:cNvSpPr/>
          <p:nvPr/>
        </p:nvSpPr>
        <p:spPr>
          <a:xfrm>
            <a:off x="6556248" y="735521"/>
            <a:ext cx="246888" cy="252032"/>
          </a:xfrm>
          <a:prstGeom prst="ellipse">
            <a:avLst/>
          </a:prstGeom>
          <a:solidFill>
            <a:srgbClr val="FFFFFF"/>
          </a:solidFill>
          <a:ln w="12700">
            <a:solidFill>
              <a:srgbClr val="FFFFFF"/>
            </a:solidFill>
            <a:prstDash val="solid"/>
          </a:ln>
        </p:spPr>
      </p:sp>
      <p:sp>
        <p:nvSpPr>
          <p:cNvPr id="6" name="Shape 4"/>
          <p:cNvSpPr/>
          <p:nvPr/>
        </p:nvSpPr>
        <p:spPr>
          <a:xfrm>
            <a:off x="6588252" y="771525"/>
            <a:ext cx="182880" cy="180023"/>
          </a:xfrm>
          <a:prstGeom prst="ellipse">
            <a:avLst/>
          </a:prstGeom>
          <a:solidFill>
            <a:srgbClr val="84B3AC"/>
          </a:solidFill>
          <a:ln w="12700">
            <a:solidFill>
              <a:srgbClr val="84B3AC"/>
            </a:solidFill>
            <a:prstDash val="solid"/>
          </a:ln>
        </p:spPr>
      </p:sp>
      <p:sp>
        <p:nvSpPr>
          <p:cNvPr id="7" name="Text 5"/>
          <p:cNvSpPr/>
          <p:nvPr/>
        </p:nvSpPr>
        <p:spPr>
          <a:xfrm>
            <a:off x="6588252" y="77152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8" name="Shape 6"/>
          <p:cNvSpPr/>
          <p:nvPr/>
        </p:nvSpPr>
        <p:spPr>
          <a:xfrm>
            <a:off x="6556248" y="2021395"/>
            <a:ext cx="246888" cy="252032"/>
          </a:xfrm>
          <a:prstGeom prst="ellipse">
            <a:avLst/>
          </a:prstGeom>
          <a:solidFill>
            <a:srgbClr val="FFFFFF"/>
          </a:solidFill>
          <a:ln w="12700">
            <a:solidFill>
              <a:srgbClr val="FFFFFF"/>
            </a:solidFill>
            <a:prstDash val="solid"/>
          </a:ln>
        </p:spPr>
      </p:sp>
      <p:sp>
        <p:nvSpPr>
          <p:cNvPr id="9" name="Shape 7"/>
          <p:cNvSpPr/>
          <p:nvPr/>
        </p:nvSpPr>
        <p:spPr>
          <a:xfrm>
            <a:off x="6588252" y="2057400"/>
            <a:ext cx="182880" cy="180023"/>
          </a:xfrm>
          <a:prstGeom prst="ellipse">
            <a:avLst/>
          </a:prstGeom>
          <a:solidFill>
            <a:srgbClr val="84B3AC"/>
          </a:solidFill>
          <a:ln w="12700">
            <a:solidFill>
              <a:srgbClr val="84B3AC"/>
            </a:solidFill>
            <a:prstDash val="solid"/>
          </a:ln>
        </p:spPr>
      </p:sp>
      <p:sp>
        <p:nvSpPr>
          <p:cNvPr id="10" name="Text 8"/>
          <p:cNvSpPr/>
          <p:nvPr/>
        </p:nvSpPr>
        <p:spPr>
          <a:xfrm>
            <a:off x="6588252" y="2057400"/>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1" name="Shape 9"/>
          <p:cNvSpPr/>
          <p:nvPr/>
        </p:nvSpPr>
        <p:spPr>
          <a:xfrm>
            <a:off x="6556248" y="3307271"/>
            <a:ext cx="246888" cy="252032"/>
          </a:xfrm>
          <a:prstGeom prst="ellipse">
            <a:avLst/>
          </a:prstGeom>
          <a:solidFill>
            <a:srgbClr val="FFFFFF"/>
          </a:solidFill>
          <a:ln w="12700">
            <a:solidFill>
              <a:srgbClr val="FFFFFF"/>
            </a:solidFill>
            <a:prstDash val="solid"/>
          </a:ln>
        </p:spPr>
      </p:sp>
      <p:sp>
        <p:nvSpPr>
          <p:cNvPr id="12" name="Shape 10"/>
          <p:cNvSpPr/>
          <p:nvPr/>
        </p:nvSpPr>
        <p:spPr>
          <a:xfrm>
            <a:off x="6588252" y="3343275"/>
            <a:ext cx="182880" cy="180023"/>
          </a:xfrm>
          <a:prstGeom prst="ellipse">
            <a:avLst/>
          </a:prstGeom>
          <a:solidFill>
            <a:srgbClr val="84B3AC"/>
          </a:solidFill>
          <a:ln w="12700">
            <a:solidFill>
              <a:srgbClr val="84B3AC"/>
            </a:solidFill>
            <a:prstDash val="solid"/>
          </a:ln>
        </p:spPr>
      </p:sp>
      <p:sp>
        <p:nvSpPr>
          <p:cNvPr id="13" name="Text 11"/>
          <p:cNvSpPr/>
          <p:nvPr/>
        </p:nvSpPr>
        <p:spPr>
          <a:xfrm>
            <a:off x="6588252" y="334327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4" name="Text 12"/>
          <p:cNvSpPr/>
          <p:nvPr/>
        </p:nvSpPr>
        <p:spPr>
          <a:xfrm>
            <a:off x="4663440" y="73552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1970</a:t>
            </a:r>
            <a:endParaRPr lang="en-US" sz="800" dirty="0"/>
          </a:p>
        </p:txBody>
      </p:sp>
      <p:sp>
        <p:nvSpPr>
          <p:cNvPr id="15" name="Text 13"/>
          <p:cNvSpPr/>
          <p:nvPr/>
        </p:nvSpPr>
        <p:spPr>
          <a:xfrm>
            <a:off x="4663440" y="102870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Vroeë Innovasies Kom Na vore</a:t>
            </a:r>
            <a:endParaRPr lang="en-US" sz="1500" dirty="0"/>
          </a:p>
        </p:txBody>
      </p:sp>
      <p:sp>
        <p:nvSpPr>
          <p:cNvPr id="16" name="Text 14"/>
          <p:cNvSpPr/>
          <p:nvPr/>
        </p:nvSpPr>
        <p:spPr>
          <a:xfrm>
            <a:off x="4663440" y="128587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Vooruitgang in gehoorapparaattegnologie begin meer diskrete en effektiewe oplossings bied, wat klankversterking en seinverwerking verbeter. Dit het 'n keerpunt gemerk en die fokus verskuif na gebruikersgerief en persoonlike gehoor, wat daaglikse interaksies verbeter.</a:t>
            </a:r>
            <a:endParaRPr lang="en-US" sz="700" dirty="0"/>
          </a:p>
        </p:txBody>
      </p:sp>
      <p:sp>
        <p:nvSpPr>
          <p:cNvPr id="17" name="Text 15"/>
          <p:cNvSpPr/>
          <p:nvPr/>
        </p:nvSpPr>
        <p:spPr>
          <a:xfrm>
            <a:off x="6858000" y="2021395"/>
            <a:ext cx="1709928" cy="180023"/>
          </a:xfrm>
          <a:prstGeom prst="rect">
            <a:avLst/>
          </a:prstGeom>
          <a:noFill/>
          <a:ln/>
        </p:spPr>
        <p:txBody>
          <a:bodyPr wrap="square" rtlCol="0" anchor="t"/>
          <a:lstStyle/>
          <a:p>
            <a:pPr algn="l"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1980</a:t>
            </a:r>
            <a:endParaRPr lang="en-US" sz="800" dirty="0"/>
          </a:p>
        </p:txBody>
      </p:sp>
      <p:sp>
        <p:nvSpPr>
          <p:cNvPr id="18" name="Text 16"/>
          <p:cNvSpPr/>
          <p:nvPr/>
        </p:nvSpPr>
        <p:spPr>
          <a:xfrm>
            <a:off x="6858000" y="2314575"/>
            <a:ext cx="1709928" cy="180023"/>
          </a:xfrm>
          <a:prstGeom prst="rect">
            <a:avLst/>
          </a:prstGeom>
          <a:noFill/>
          <a:ln/>
        </p:spPr>
        <p:txBody>
          <a:bodyPr wrap="square" rtlCol="0" anchor="ctr"/>
          <a:lstStyle/>
          <a:p>
            <a:pPr algn="l"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Die digitale era breek aan</a:t>
            </a:r>
            <a:endParaRPr lang="en-US" sz="1500" dirty="0"/>
          </a:p>
        </p:txBody>
      </p:sp>
      <p:sp>
        <p:nvSpPr>
          <p:cNvPr id="19" name="Text 17"/>
          <p:cNvSpPr/>
          <p:nvPr/>
        </p:nvSpPr>
        <p:spPr>
          <a:xfrm>
            <a:off x="6858000" y="2571750"/>
            <a:ext cx="1709928" cy="914400"/>
          </a:xfrm>
          <a:prstGeom prst="rect">
            <a:avLst/>
          </a:prstGeom>
          <a:noFill/>
          <a:ln/>
        </p:spPr>
        <p:txBody>
          <a:bodyPr wrap="square" rtlCol="0" anchor="t"/>
          <a:lstStyle/>
          <a:p>
            <a:pPr algn="l"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Die bekendstelling van digitale gehoorapparate het die veld gerevolusioneer en meer presiese klankverwerking en -aanpassing moontlik gemaak. Geraasverminderingsalgoritmes en rigtingmikrofone verbeter spraakduidelikheid en maak gesprekke in raserige omgewings. Dit het 'n nuwe era van toeganklikheid en verbeterde gehoor vir baie ingelui.</a:t>
            </a:r>
            <a:endParaRPr lang="en-US" sz="700" dirty="0"/>
          </a:p>
        </p:txBody>
      </p:sp>
      <p:sp>
        <p:nvSpPr>
          <p:cNvPr id="20" name="Text 18"/>
          <p:cNvSpPr/>
          <p:nvPr/>
        </p:nvSpPr>
        <p:spPr>
          <a:xfrm>
            <a:off x="4663440" y="330727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2000</a:t>
            </a:r>
            <a:endParaRPr lang="en-US" sz="800" dirty="0"/>
          </a:p>
        </p:txBody>
      </p:sp>
      <p:sp>
        <p:nvSpPr>
          <p:cNvPr id="21" name="Text 19"/>
          <p:cNvSpPr/>
          <p:nvPr/>
        </p:nvSpPr>
        <p:spPr>
          <a:xfrm>
            <a:off x="4663440" y="360045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Konneksiewydte brei uit</a:t>
            </a:r>
            <a:endParaRPr lang="en-US" sz="1500" dirty="0"/>
          </a:p>
        </p:txBody>
      </p:sp>
      <p:sp>
        <p:nvSpPr>
          <p:cNvPr id="22" name="Text 20"/>
          <p:cNvSpPr/>
          <p:nvPr/>
        </p:nvSpPr>
        <p:spPr>
          <a:xfrm>
            <a:off x="4663440" y="385762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Gehoorapparate word toenemend gekoppel en integreer met slimfone en ander toestelle via Bluetooth. Direkte stroming van klank vanaf fone, TV's en musiekspelers verbeter die gebruikerservaring en bied groter beheer oor luisteromgewings. Draadlose konneksiwiteit vergemaklik ook afstandaanpassings deur oudioloë, wat gerief en ondersteuning verhoog.</a:t>
            </a:r>
            <a:endParaRPr lang="en-US" sz="7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Inhoudsopgawe</a:t>
            </a:r>
            <a:endParaRPr lang="en-US" sz="2300" dirty="0"/>
          </a:p>
        </p:txBody>
      </p:sp>
      <p:pic>
        <p:nvPicPr>
          <p:cNvPr id="3" name="Image 0" descr="https://djgurnpwsdoqjscwqbsj.supabase.co/storage/v1/object/public/presentation-templates-data/bullet-point4/TOC_box.png">    </p:cNvPr>
          <p:cNvPicPr>
            <a:picLocks noChangeAspect="1"/>
          </p:cNvPicPr>
          <p:nvPr/>
        </p:nvPicPr>
        <p:blipFill>
          <a:blip r:embed="rId2"/>
          <a:stretch>
            <a:fillRect/>
          </a:stretch>
        </p:blipFill>
        <p:spPr>
          <a:xfrm>
            <a:off x="731520" y="1285875"/>
            <a:ext cx="3474720" cy="514350"/>
          </a:xfrm>
          <a:prstGeom prst="rect">
            <a:avLst/>
          </a:prstGeom>
        </p:spPr>
      </p:pic>
      <p:sp>
        <p:nvSpPr>
          <p:cNvPr id="4" name="Shape 1"/>
          <p:cNvSpPr/>
          <p:nvPr/>
        </p:nvSpPr>
        <p:spPr>
          <a:xfrm>
            <a:off x="640080" y="1388745"/>
            <a:ext cx="320040" cy="308610"/>
          </a:xfrm>
          <a:prstGeom prst="ellipse">
            <a:avLst/>
          </a:prstGeom>
          <a:solidFill>
            <a:srgbClr val="5EBBAE"/>
          </a:solidFill>
          <a:ln w="12700">
            <a:solidFill>
              <a:srgbClr val="17A33E"/>
            </a:solidFill>
            <a:prstDash val="solid"/>
          </a:ln>
        </p:spPr>
      </p:sp>
      <p:sp>
        <p:nvSpPr>
          <p:cNvPr id="5"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a:t>
            </a:r>
            <a:endParaRPr lang="en-US" sz="1400" dirty="0"/>
          </a:p>
        </p:txBody>
      </p:sp>
      <p:sp>
        <p:nvSpPr>
          <p:cNvPr id="6"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Verstaan ​​​​Gehoorverlies</a:t>
            </a:r>
            <a:endParaRPr lang="en-US" sz="1400" dirty="0"/>
          </a:p>
        </p:txBody>
      </p:sp>
      <p:pic>
        <p:nvPicPr>
          <p:cNvPr id="7" name="Image 1" descr="https://djgurnpwsdoqjscwqbsj.supabase.co/storage/v1/object/public/presentation-templates-data/bullet-point4/TOC_box.png">    </p:cNvPr>
          <p:cNvPicPr>
            <a:picLocks noChangeAspect="1"/>
          </p:cNvPicPr>
          <p:nvPr/>
        </p:nvPicPr>
        <p:blipFill>
          <a:blip r:embed="rId3"/>
          <a:stretch>
            <a:fillRect/>
          </a:stretch>
        </p:blipFill>
        <p:spPr>
          <a:xfrm>
            <a:off x="731520" y="2057400"/>
            <a:ext cx="3474720" cy="514350"/>
          </a:xfrm>
          <a:prstGeom prst="rect">
            <a:avLst/>
          </a:prstGeom>
        </p:spPr>
      </p:pic>
      <p:sp>
        <p:nvSpPr>
          <p:cNvPr id="8" name="Shape 4"/>
          <p:cNvSpPr/>
          <p:nvPr/>
        </p:nvSpPr>
        <p:spPr>
          <a:xfrm>
            <a:off x="640080" y="2160270"/>
            <a:ext cx="320040" cy="308610"/>
          </a:xfrm>
          <a:prstGeom prst="ellipse">
            <a:avLst/>
          </a:prstGeom>
          <a:solidFill>
            <a:srgbClr val="5EBBAE"/>
          </a:solidFill>
          <a:ln w="12700">
            <a:solidFill>
              <a:srgbClr val="17A33E"/>
            </a:solidFill>
            <a:prstDash val="solid"/>
          </a:ln>
        </p:spPr>
      </p:sp>
      <p:sp>
        <p:nvSpPr>
          <p:cNvPr id="9"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2</a:t>
            </a:r>
            <a:endParaRPr lang="en-US" sz="1400" dirty="0"/>
          </a:p>
        </p:txBody>
      </p:sp>
      <p:sp>
        <p:nvSpPr>
          <p:cNvPr id="10"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Gehoorverlies: Die impak opweeg</a:t>
            </a:r>
            <a:endParaRPr lang="en-US" sz="1400" dirty="0"/>
          </a:p>
        </p:txBody>
      </p:sp>
      <p:pic>
        <p:nvPicPr>
          <p:cNvPr id="11" name="Image 2" descr="https://djgurnpwsdoqjscwqbsj.supabase.co/storage/v1/object/public/presentation-templates-data/bullet-point4/TOC_box.png">    </p:cNvPr>
          <p:cNvPicPr>
            <a:picLocks noChangeAspect="1"/>
          </p:cNvPicPr>
          <p:nvPr/>
        </p:nvPicPr>
        <p:blipFill>
          <a:blip r:embed="rId4"/>
          <a:stretch>
            <a:fillRect/>
          </a:stretch>
        </p:blipFill>
        <p:spPr>
          <a:xfrm>
            <a:off x="731520" y="2828925"/>
            <a:ext cx="3474720" cy="514350"/>
          </a:xfrm>
          <a:prstGeom prst="rect">
            <a:avLst/>
          </a:prstGeom>
        </p:spPr>
      </p:pic>
      <p:sp>
        <p:nvSpPr>
          <p:cNvPr id="12" name="Shape 7"/>
          <p:cNvSpPr/>
          <p:nvPr/>
        </p:nvSpPr>
        <p:spPr>
          <a:xfrm>
            <a:off x="640080" y="2931795"/>
            <a:ext cx="320040" cy="308610"/>
          </a:xfrm>
          <a:prstGeom prst="ellipse">
            <a:avLst/>
          </a:prstGeom>
          <a:solidFill>
            <a:srgbClr val="5EBBAE"/>
          </a:solidFill>
          <a:ln w="12700">
            <a:solidFill>
              <a:srgbClr val="17A33E"/>
            </a:solidFill>
            <a:prstDash val="solid"/>
          </a:ln>
        </p:spPr>
      </p:sp>
      <p:sp>
        <p:nvSpPr>
          <p:cNvPr id="13" name="Text 8"/>
          <p:cNvSpPr/>
          <p:nvPr/>
        </p:nvSpPr>
        <p:spPr>
          <a:xfrm>
            <a:off x="576072"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3</a:t>
            </a:r>
            <a:endParaRPr lang="en-US" sz="1400" dirty="0"/>
          </a:p>
        </p:txBody>
      </p:sp>
      <p:sp>
        <p:nvSpPr>
          <p:cNvPr id="14" name="Text 9"/>
          <p:cNvSpPr/>
          <p:nvPr/>
        </p:nvSpPr>
        <p:spPr>
          <a:xfrm>
            <a:off x="109728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Neus &amp; Oor Skakel</a:t>
            </a:r>
            <a:endParaRPr lang="en-US" sz="1400" dirty="0"/>
          </a:p>
        </p:txBody>
      </p:sp>
      <p:pic>
        <p:nvPicPr>
          <p:cNvPr id="15" name="Image 3" descr="https://djgurnpwsdoqjscwqbsj.supabase.co/storage/v1/object/public/presentation-templates-data/bullet-point4/TOC_box.png">    </p:cNvPr>
          <p:cNvPicPr>
            <a:picLocks noChangeAspect="1"/>
          </p:cNvPicPr>
          <p:nvPr/>
        </p:nvPicPr>
        <p:blipFill>
          <a:blip r:embed="rId5"/>
          <a:stretch>
            <a:fillRect/>
          </a:stretch>
        </p:blipFill>
        <p:spPr>
          <a:xfrm>
            <a:off x="731520" y="3600450"/>
            <a:ext cx="3474720" cy="514350"/>
          </a:xfrm>
          <a:prstGeom prst="rect">
            <a:avLst/>
          </a:prstGeom>
        </p:spPr>
      </p:pic>
      <p:sp>
        <p:nvSpPr>
          <p:cNvPr id="16" name="Shape 10"/>
          <p:cNvSpPr/>
          <p:nvPr/>
        </p:nvSpPr>
        <p:spPr>
          <a:xfrm>
            <a:off x="640080" y="3703320"/>
            <a:ext cx="320040" cy="308610"/>
          </a:xfrm>
          <a:prstGeom prst="ellipse">
            <a:avLst/>
          </a:prstGeom>
          <a:solidFill>
            <a:srgbClr val="5EBBAE"/>
          </a:solidFill>
          <a:ln w="12700">
            <a:solidFill>
              <a:srgbClr val="17A33E"/>
            </a:solidFill>
            <a:prstDash val="solid"/>
          </a:ln>
        </p:spPr>
      </p:sp>
      <p:sp>
        <p:nvSpPr>
          <p:cNvPr id="17" name="Text 11"/>
          <p:cNvSpPr/>
          <p:nvPr/>
        </p:nvSpPr>
        <p:spPr>
          <a:xfrm>
            <a:off x="576072"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4</a:t>
            </a:r>
            <a:endParaRPr lang="en-US" sz="1400" dirty="0"/>
          </a:p>
        </p:txBody>
      </p:sp>
      <p:sp>
        <p:nvSpPr>
          <p:cNvPr id="18" name="Text 12"/>
          <p:cNvSpPr/>
          <p:nvPr/>
        </p:nvSpPr>
        <p:spPr>
          <a:xfrm>
            <a:off x="109728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Gehoor se Verborge Leidrade</a:t>
            </a:r>
            <a:endParaRPr lang="en-US" sz="1400" dirty="0"/>
          </a:p>
        </p:txBody>
      </p:sp>
      <p:pic>
        <p:nvPicPr>
          <p:cNvPr id="19" name="Image 4" descr="https://djgurnpwsdoqjscwqbsj.supabase.co/storage/v1/object/public/presentation-templates-data/bullet-point4/TOC_box.png">    </p:cNvPr>
          <p:cNvPicPr>
            <a:picLocks noChangeAspect="1"/>
          </p:cNvPicPr>
          <p:nvPr/>
        </p:nvPicPr>
        <p:blipFill>
          <a:blip r:embed="rId6"/>
          <a:stretch>
            <a:fillRect/>
          </a:stretch>
        </p:blipFill>
        <p:spPr>
          <a:xfrm>
            <a:off x="5029200" y="1285875"/>
            <a:ext cx="3474720" cy="514350"/>
          </a:xfrm>
          <a:prstGeom prst="rect">
            <a:avLst/>
          </a:prstGeom>
        </p:spPr>
      </p:pic>
      <p:sp>
        <p:nvSpPr>
          <p:cNvPr id="20" name="Shape 13"/>
          <p:cNvSpPr/>
          <p:nvPr/>
        </p:nvSpPr>
        <p:spPr>
          <a:xfrm>
            <a:off x="4937760" y="1388745"/>
            <a:ext cx="320040" cy="308610"/>
          </a:xfrm>
          <a:prstGeom prst="ellipse">
            <a:avLst/>
          </a:prstGeom>
          <a:solidFill>
            <a:srgbClr val="5EBBAE"/>
          </a:solidFill>
          <a:ln w="12700">
            <a:solidFill>
              <a:srgbClr val="17A33E"/>
            </a:solidFill>
            <a:prstDash val="solid"/>
          </a:ln>
        </p:spPr>
      </p:sp>
      <p:sp>
        <p:nvSpPr>
          <p:cNvPr id="21" name="Text 14"/>
          <p:cNvSpPr/>
          <p:nvPr/>
        </p:nvSpPr>
        <p:spPr>
          <a:xfrm>
            <a:off x="4892040"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5</a:t>
            </a:r>
            <a:endParaRPr lang="en-US" sz="1400" dirty="0"/>
          </a:p>
        </p:txBody>
      </p:sp>
      <p:sp>
        <p:nvSpPr>
          <p:cNvPr id="22" name="Text 15"/>
          <p:cNvSpPr/>
          <p:nvPr/>
        </p:nvSpPr>
        <p:spPr>
          <a:xfrm>
            <a:off x="539496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Impak van gehoorapparaat</a:t>
            </a:r>
            <a:endParaRPr lang="en-US" sz="1400" dirty="0"/>
          </a:p>
        </p:txBody>
      </p:sp>
      <p:pic>
        <p:nvPicPr>
          <p:cNvPr id="23" name="Image 5" descr="https://djgurnpwsdoqjscwqbsj.supabase.co/storage/v1/object/public/presentation-templates-data/bullet-point4/TOC_box.png">    </p:cNvPr>
          <p:cNvPicPr>
            <a:picLocks noChangeAspect="1"/>
          </p:cNvPicPr>
          <p:nvPr/>
        </p:nvPicPr>
        <p:blipFill>
          <a:blip r:embed="rId7"/>
          <a:stretch>
            <a:fillRect/>
          </a:stretch>
        </p:blipFill>
        <p:spPr>
          <a:xfrm>
            <a:off x="5029200" y="2057400"/>
            <a:ext cx="3474720" cy="514350"/>
          </a:xfrm>
          <a:prstGeom prst="rect">
            <a:avLst/>
          </a:prstGeom>
        </p:spPr>
      </p:pic>
      <p:sp>
        <p:nvSpPr>
          <p:cNvPr id="24" name="Shape 16"/>
          <p:cNvSpPr/>
          <p:nvPr/>
        </p:nvSpPr>
        <p:spPr>
          <a:xfrm>
            <a:off x="4937760" y="2160270"/>
            <a:ext cx="320040" cy="308610"/>
          </a:xfrm>
          <a:prstGeom prst="ellipse">
            <a:avLst/>
          </a:prstGeom>
          <a:solidFill>
            <a:srgbClr val="5EBBAE"/>
          </a:solidFill>
          <a:ln w="12700">
            <a:solidFill>
              <a:srgbClr val="17A33E"/>
            </a:solidFill>
            <a:prstDash val="solid"/>
          </a:ln>
        </p:spPr>
      </p:sp>
      <p:sp>
        <p:nvSpPr>
          <p:cNvPr id="25" name="Text 17"/>
          <p:cNvSpPr/>
          <p:nvPr/>
        </p:nvSpPr>
        <p:spPr>
          <a:xfrm>
            <a:off x="4892040"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6</a:t>
            </a:r>
            <a:endParaRPr lang="en-US" sz="1400" dirty="0"/>
          </a:p>
        </p:txBody>
      </p:sp>
      <p:sp>
        <p:nvSpPr>
          <p:cNvPr id="26" name="Text 18"/>
          <p:cNvSpPr/>
          <p:nvPr/>
        </p:nvSpPr>
        <p:spPr>
          <a:xfrm>
            <a:off x="539496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Kogleêre-inplantings</a:t>
            </a:r>
            <a:endParaRPr lang="en-US" sz="1400" dirty="0"/>
          </a:p>
        </p:txBody>
      </p:sp>
      <p:pic>
        <p:nvPicPr>
          <p:cNvPr id="27" name="Image 6" descr="https://djgurnpwsdoqjscwqbsj.supabase.co/storage/v1/object/public/presentation-templates-data/bullet-point4/TOC_box.png">    </p:cNvPr>
          <p:cNvPicPr>
            <a:picLocks noChangeAspect="1"/>
          </p:cNvPicPr>
          <p:nvPr/>
        </p:nvPicPr>
        <p:blipFill>
          <a:blip r:embed="rId8"/>
          <a:stretch>
            <a:fillRect/>
          </a:stretch>
        </p:blipFill>
        <p:spPr>
          <a:xfrm>
            <a:off x="5029200" y="2828925"/>
            <a:ext cx="3474720" cy="514350"/>
          </a:xfrm>
          <a:prstGeom prst="rect">
            <a:avLst/>
          </a:prstGeom>
        </p:spPr>
      </p:pic>
      <p:sp>
        <p:nvSpPr>
          <p:cNvPr id="28" name="Shape 19"/>
          <p:cNvSpPr/>
          <p:nvPr/>
        </p:nvSpPr>
        <p:spPr>
          <a:xfrm>
            <a:off x="4937760" y="2931795"/>
            <a:ext cx="320040" cy="308610"/>
          </a:xfrm>
          <a:prstGeom prst="ellipse">
            <a:avLst/>
          </a:prstGeom>
          <a:solidFill>
            <a:srgbClr val="5EBBAE"/>
          </a:solidFill>
          <a:ln w="12700">
            <a:solidFill>
              <a:srgbClr val="17A33E"/>
            </a:solidFill>
            <a:prstDash val="solid"/>
          </a:ln>
        </p:spPr>
      </p:sp>
      <p:sp>
        <p:nvSpPr>
          <p:cNvPr id="29" name="Text 20"/>
          <p:cNvSpPr/>
          <p:nvPr/>
        </p:nvSpPr>
        <p:spPr>
          <a:xfrm>
            <a:off x="4892040"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7</a:t>
            </a:r>
            <a:endParaRPr lang="en-US" sz="1400" dirty="0"/>
          </a:p>
        </p:txBody>
      </p:sp>
      <p:sp>
        <p:nvSpPr>
          <p:cNvPr id="30" name="Text 21"/>
          <p:cNvSpPr/>
          <p:nvPr/>
        </p:nvSpPr>
        <p:spPr>
          <a:xfrm>
            <a:off x="539496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Ontsluitklank: ALD's</a:t>
            </a:r>
            <a:endParaRPr lang="en-US" sz="1400" dirty="0"/>
          </a:p>
        </p:txBody>
      </p:sp>
      <p:pic>
        <p:nvPicPr>
          <p:cNvPr id="31" name="Image 7" descr="https://djgurnpwsdoqjscwqbsj.supabase.co/storage/v1/object/public/presentation-templates-data/bullet-point4/TOC_box.png">    </p:cNvPr>
          <p:cNvPicPr>
            <a:picLocks noChangeAspect="1"/>
          </p:cNvPicPr>
          <p:nvPr/>
        </p:nvPicPr>
        <p:blipFill>
          <a:blip r:embed="rId9"/>
          <a:stretch>
            <a:fillRect/>
          </a:stretch>
        </p:blipFill>
        <p:spPr>
          <a:xfrm>
            <a:off x="5029200" y="3600450"/>
            <a:ext cx="3474720" cy="514350"/>
          </a:xfrm>
          <a:prstGeom prst="rect">
            <a:avLst/>
          </a:prstGeom>
        </p:spPr>
      </p:pic>
      <p:sp>
        <p:nvSpPr>
          <p:cNvPr id="32" name="Shape 22"/>
          <p:cNvSpPr/>
          <p:nvPr/>
        </p:nvSpPr>
        <p:spPr>
          <a:xfrm>
            <a:off x="4937760" y="3703320"/>
            <a:ext cx="320040" cy="308610"/>
          </a:xfrm>
          <a:prstGeom prst="ellipse">
            <a:avLst/>
          </a:prstGeom>
          <a:solidFill>
            <a:srgbClr val="5EBBAE"/>
          </a:solidFill>
          <a:ln w="12700">
            <a:solidFill>
              <a:srgbClr val="17A33E"/>
            </a:solidFill>
            <a:prstDash val="solid"/>
          </a:ln>
        </p:spPr>
      </p:sp>
      <p:sp>
        <p:nvSpPr>
          <p:cNvPr id="33" name="Text 23"/>
          <p:cNvSpPr/>
          <p:nvPr/>
        </p:nvSpPr>
        <p:spPr>
          <a:xfrm>
            <a:off x="4892040"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8</a:t>
            </a:r>
            <a:endParaRPr lang="en-US" sz="1400" dirty="0"/>
          </a:p>
        </p:txBody>
      </p:sp>
      <p:sp>
        <p:nvSpPr>
          <p:cNvPr id="34" name="Text 24"/>
          <p:cNvSpPr/>
          <p:nvPr/>
        </p:nvSpPr>
        <p:spPr>
          <a:xfrm>
            <a:off x="539496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Gehoorgesondheid: Leefstyl maak saak</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pic>
        <p:nvPicPr>
          <p:cNvPr id="2" name="Image 0" descr="https://djgurnpwsdoqjscwqbsj.supabase.co/storage/v1/object/public/presentation-templates-data/bullet-point4/TOC_box.png">    </p:cNvPr>
          <p:cNvPicPr>
            <a:picLocks noChangeAspect="1"/>
          </p:cNvPicPr>
          <p:nvPr/>
        </p:nvPicPr>
        <p:blipFill>
          <a:blip r:embed="rId2"/>
          <a:stretch>
            <a:fillRect/>
          </a:stretch>
        </p:blipFill>
        <p:spPr>
          <a:xfrm>
            <a:off x="731520" y="1285875"/>
            <a:ext cx="3474720" cy="514350"/>
          </a:xfrm>
          <a:prstGeom prst="rect">
            <a:avLst/>
          </a:prstGeom>
        </p:spPr>
      </p:pic>
      <p:sp>
        <p:nvSpPr>
          <p:cNvPr id="3" name="Shape 0"/>
          <p:cNvSpPr/>
          <p:nvPr/>
        </p:nvSpPr>
        <p:spPr>
          <a:xfrm>
            <a:off x="640080" y="1388745"/>
            <a:ext cx="320040" cy="308610"/>
          </a:xfrm>
          <a:prstGeom prst="ellipse">
            <a:avLst/>
          </a:prstGeom>
          <a:solidFill>
            <a:srgbClr val="5EBBAE"/>
          </a:solidFill>
          <a:ln w="12700">
            <a:solidFill>
              <a:srgbClr val="17A33E"/>
            </a:solidFill>
            <a:prstDash val="solid"/>
          </a:ln>
        </p:spPr>
      </p:sp>
      <p:sp>
        <p:nvSpPr>
          <p:cNvPr id="4" name="Text 1"/>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9</a:t>
            </a:r>
            <a:endParaRPr lang="en-US" sz="1400" dirty="0"/>
          </a:p>
        </p:txBody>
      </p:sp>
      <p:sp>
        <p:nvSpPr>
          <p:cNvPr id="5" name="Text 2"/>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Wenke vir effektiewe kommunikasie</a:t>
            </a:r>
            <a:endParaRPr lang="en-US" sz="1400" dirty="0"/>
          </a:p>
        </p:txBody>
      </p:sp>
      <p:pic>
        <p:nvPicPr>
          <p:cNvPr id="6" name="Image 1" descr="https://djgurnpwsdoqjscwqbsj.supabase.co/storage/v1/object/public/presentation-templates-data/bullet-point4/TOC_box.png">    </p:cNvPr>
          <p:cNvPicPr>
            <a:picLocks noChangeAspect="1"/>
          </p:cNvPicPr>
          <p:nvPr/>
        </p:nvPicPr>
        <p:blipFill>
          <a:blip r:embed="rId3"/>
          <a:stretch>
            <a:fillRect/>
          </a:stretch>
        </p:blipFill>
        <p:spPr>
          <a:xfrm>
            <a:off x="731520" y="2057400"/>
            <a:ext cx="3474720" cy="514350"/>
          </a:xfrm>
          <a:prstGeom prst="rect">
            <a:avLst/>
          </a:prstGeom>
        </p:spPr>
      </p:pic>
      <p:sp>
        <p:nvSpPr>
          <p:cNvPr id="7" name="Shape 3"/>
          <p:cNvSpPr/>
          <p:nvPr/>
        </p:nvSpPr>
        <p:spPr>
          <a:xfrm>
            <a:off x="640080" y="2160270"/>
            <a:ext cx="320040" cy="308610"/>
          </a:xfrm>
          <a:prstGeom prst="ellipse">
            <a:avLst/>
          </a:prstGeom>
          <a:solidFill>
            <a:srgbClr val="5EBBAE"/>
          </a:solidFill>
          <a:ln w="12700">
            <a:solidFill>
              <a:srgbClr val="17A33E"/>
            </a:solidFill>
            <a:prstDash val="solid"/>
          </a:ln>
        </p:spPr>
      </p:sp>
      <p:sp>
        <p:nvSpPr>
          <p:cNvPr id="8" name="Text 4"/>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10</a:t>
            </a:r>
            <a:endParaRPr lang="en-US" sz="1400" dirty="0"/>
          </a:p>
        </p:txBody>
      </p:sp>
      <p:sp>
        <p:nvSpPr>
          <p:cNvPr id="9" name="Text 5"/>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Floreer met gehoorverlies</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Verstaan ​​​​Gehoorverlies</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Gehoorgestremdheid verwys na 'n reeks toestande wat die vermoë het om klankeffekte te neem, beïnvloed.</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Ouditiewe persepsie kan liggies, matig, ernstig of diepgaande beïnvloed word, wat 'n diverse reeks ervarings skep.</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Gehoorverlies kan kommunikasie, sosiale interaksie en algehele lewensgehalte vir geaffekteerde individue en hul gesiene beïnvloed.</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Die werklike identifisering van gehoorprobleem is van kritieke belang vir intervensie en die effektiewe bestuur van die progressie van gehoorgestremdheid.</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Gehoorverlies: Die impak opweeg</a:t>
            </a:r>
            <a:endParaRPr lang="en-US" sz="2300" dirty="0"/>
          </a:p>
        </p:txBody>
      </p:sp>
      <p:pic>
        <p:nvPicPr>
          <p:cNvPr id="3" name="Image 0" descr="https://djgurnpwsdoqjscwqbsj.supabase.co/storage/v1/object/public/presentation-templates-data/custom3/proscons-box.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https://djgurnpwsdoqjscwqbsj.supabase.co/storage/v1/object/public/presentation-templates-data/custom3/proscons-box.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Potensiële Voordele</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Belangrike Nadele</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Vroeë opsporing maak voorsiening vir pro-intervensie, wat moontlike verdere gehooragteruitgang vertraag of stop en kommunikasievermoëns bewaar.</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Deur die oorsake te verstaan, kan individuele ingeligte leefstylkeuses maak, wat risiko's soos geraasblootstelling en nuwe-effekte van medikasie verminder.</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Tegnologiese vooruitgang bied diverse gehoorapparate en hulpmiddels, wat klankversterking verbeter en kommunikasie-ervarings versterk.</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Gehoorverlies kan kommunikasie verstaan, wat lei tot sosiale isolasie, frustrasie en probleme om spraak in raserige omgewings te.</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Onbehandelde gehoorverlies kan bydra tot kognitiewe agteruitgang en demensie, binne die brein harder werk om klanke te verwerk en begrip te handhaaf.</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Die koste van gehoorapparate, oudi- en deurlopende onderhoude kan skeppe wees, wat 'n spesifieke tipe las vir sommige individuele.</a:t>
            </a:r>
            <a:endParaRPr lang="en-US" sz="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Neus &amp; Oor Skakel</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Hierdie buis verbind die middel met die agterkant van die neus en keel, wat noodsaaklik is vir drukgelykmaking.</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Behoorlike Eustachiese buisfunksie is noodsaaklik vir gesonde gehoor en die voorkoming van oorinfeksies.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Neusverstopping, as gevolg van allergieë of verkoues, kan die Eustachiese buis se vermoë om te funksioneer direk beïnvloed.</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Eustachiese besigheidsfunksie vind plaas wanneer die besigheid nie behoorlik oop- en toemaak nie, wat lei tot drukprobleme.</a:t>
            </a: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50292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Gehoor se Verborge Leidrade</a:t>
            </a:r>
            <a:endParaRPr lang="en-US" sz="2300" dirty="0"/>
          </a:p>
        </p:txBody>
      </p:sp>
      <p:pic>
        <p:nvPicPr>
          <p:cNvPr id="3" name="Image 0" descr="https://images.pexels.com/photos/9243437/pexels-photo-9243437.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6035040" y="3703320"/>
            <a:ext cx="1828800" cy="457200"/>
          </a:xfrm>
          <a:prstGeom prst="rect">
            <a:avLst/>
          </a:prstGeom>
          <a:noFill/>
          <a:ln/>
        </p:spPr>
        <p:txBody>
          <a:bodyPr wrap="square" rtlCol="0" anchor="ctr"/>
          <a:lstStyle/>
          <a:p>
            <a:pPr indent="0" marL="0">
              <a:buNone/>
            </a:pPr>
            <a:r>
              <a:rPr lang="en-US" sz="800" u="sng" dirty="0">
                <a:solidFill>
                  <a:srgbClr val="FFFFFF"/>
                </a:solidFill>
                <a:hlinkClick r:id="rId3" invalidUrl="" action="" tgtFrame="" tooltip="Pexel" history="1" highlightClick="0" endSnd="0">
                  <a:extLst>
                    <a:ext uri="{A12FA001-AC4F-418D-AE19-62706E023703}">
                      <ahyp:hlinkClr xmlns:ahyp="http://schemas.microsoft.com/office/drawing/2018/hyperlinkcolor" val="tx"/>
                    </a:ext>
                  </a:extLst>
                </a:hlinkClick>
              </a:rPr>
              <a:t>Photo by Pexels</a:t>
            </a:r>
            <a:endParaRPr lang="en-US" sz="800" dirty="0"/>
          </a:p>
        </p:txBody>
      </p:sp>
      <p:sp>
        <p:nvSpPr>
          <p:cNvPr id="5" name="Text 2"/>
          <p:cNvSpPr/>
          <p:nvPr/>
        </p:nvSpPr>
        <p:spPr>
          <a:xfrm>
            <a:off x="548640" y="1543050"/>
            <a:ext cx="50292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Oudiometrie meet objektief gehoordrempels oor frekwensies heen, en bepaal die graad en konfigurasie van gehoorverlies effektief en doeltreffend.</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Timpanometrie assesseer middeloorfunksie deur trommelvbeweging en -druk te ontmoet, en moontlike probleme soos vloeistof of vinnig op te spoor.</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Otoakoestiese emissies (OAE's) toets die buiteste haarselle in die koglea, wat noodsaaklik is vir die opsporing van gehoorverlies, veral deur babas.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Deur oudiometrie, timpanometrie en OAE se te kombineer, word 'n volledige diagnostiese beeldverskaffing, wat geteikende intervensie- en bestuurstrategieë moontlik maak.</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56578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Impak van gehoorapparaat</a:t>
            </a:r>
            <a:endParaRPr lang="en-US" sz="2300" dirty="0"/>
          </a:p>
        </p:txBody>
      </p:sp>
      <p:sp>
        <p:nvSpPr>
          <p:cNvPr id="3" name="Text 1"/>
          <p:cNvSpPr/>
          <p:nvPr/>
        </p:nvSpPr>
        <p:spPr>
          <a:xfrm>
            <a:off x="548640" y="133731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Klankversterking</a:t>
            </a:r>
            <a:endParaRPr lang="en-US" sz="1500" dirty="0"/>
          </a:p>
        </p:txBody>
      </p:sp>
      <p:sp>
        <p:nvSpPr>
          <p:cNvPr id="4" name="Text 2"/>
          <p:cNvSpPr/>
          <p:nvPr/>
        </p:nvSpPr>
        <p:spPr>
          <a:xfrm>
            <a:off x="548640" y="221170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Gebruikersvredenheid</a:t>
            </a:r>
            <a:endParaRPr lang="en-US" sz="1500" dirty="0"/>
          </a:p>
        </p:txBody>
      </p:sp>
      <p:sp>
        <p:nvSpPr>
          <p:cNvPr id="5" name="Text 3"/>
          <p:cNvSpPr/>
          <p:nvPr/>
        </p:nvSpPr>
        <p:spPr>
          <a:xfrm>
            <a:off x="548640" y="308610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Woordherkenning</a:t>
            </a:r>
            <a:endParaRPr lang="en-US" sz="1500" dirty="0"/>
          </a:p>
        </p:txBody>
      </p:sp>
      <p:sp>
        <p:nvSpPr>
          <p:cNvPr id="6" name="Text 4"/>
          <p:cNvSpPr/>
          <p:nvPr/>
        </p:nvSpPr>
        <p:spPr>
          <a:xfrm>
            <a:off x="548640" y="396049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Toestel Lewensduur</a:t>
            </a:r>
            <a:endParaRPr lang="en-US" sz="1500" dirty="0"/>
          </a:p>
        </p:txBody>
      </p:sp>
      <p:pic>
        <p:nvPicPr>
          <p:cNvPr id="7" name="Image 0" descr="https://djgurnpwsdoqjscwqbsj.supabase.co/storage/v1/object/public/presentation-templates-data/custom3/box_metrics.png">    </p:cNvPr>
          <p:cNvPicPr>
            <a:picLocks noChangeAspect="1"/>
          </p:cNvPicPr>
          <p:nvPr/>
        </p:nvPicPr>
        <p:blipFill>
          <a:blip r:embed="rId2"/>
          <a:stretch>
            <a:fillRect/>
          </a:stretch>
        </p:blipFill>
        <p:spPr>
          <a:xfrm>
            <a:off x="7132320" y="1260158"/>
            <a:ext cx="1371600" cy="411480"/>
          </a:xfrm>
          <a:prstGeom prst="rect">
            <a:avLst/>
          </a:prstGeom>
        </p:spPr>
      </p:pic>
      <p:pic>
        <p:nvPicPr>
          <p:cNvPr id="8" name="Image 1" descr="https://djgurnpwsdoqjscwqbsj.supabase.co/storage/v1/object/public/presentation-templates-data/custom3/box_metrics.png">    </p:cNvPr>
          <p:cNvPicPr>
            <a:picLocks noChangeAspect="1"/>
          </p:cNvPicPr>
          <p:nvPr/>
        </p:nvPicPr>
        <p:blipFill>
          <a:blip r:embed="rId3"/>
          <a:stretch>
            <a:fillRect/>
          </a:stretch>
        </p:blipFill>
        <p:spPr>
          <a:xfrm>
            <a:off x="7132320" y="2134553"/>
            <a:ext cx="1371600" cy="411480"/>
          </a:xfrm>
          <a:prstGeom prst="rect">
            <a:avLst/>
          </a:prstGeom>
        </p:spPr>
      </p:pic>
      <p:pic>
        <p:nvPicPr>
          <p:cNvPr id="9" name="Image 2" descr="https://djgurnpwsdoqjscwqbsj.supabase.co/storage/v1/object/public/presentation-templates-data/custom3/box_metrics.png">    </p:cNvPr>
          <p:cNvPicPr>
            <a:picLocks noChangeAspect="1"/>
          </p:cNvPicPr>
          <p:nvPr/>
        </p:nvPicPr>
        <p:blipFill>
          <a:blip r:embed="rId4"/>
          <a:stretch>
            <a:fillRect/>
          </a:stretch>
        </p:blipFill>
        <p:spPr>
          <a:xfrm>
            <a:off x="7132320" y="3008948"/>
            <a:ext cx="1371600" cy="411480"/>
          </a:xfrm>
          <a:prstGeom prst="rect">
            <a:avLst/>
          </a:prstGeom>
        </p:spPr>
      </p:pic>
      <p:pic>
        <p:nvPicPr>
          <p:cNvPr id="10" name="Image 3" descr="https://djgurnpwsdoqjscwqbsj.supabase.co/storage/v1/object/public/presentation-templates-data/custom3/box_metrics.png">    </p:cNvPr>
          <p:cNvPicPr>
            <a:picLocks noChangeAspect="1"/>
          </p:cNvPicPr>
          <p:nvPr/>
        </p:nvPicPr>
        <p:blipFill>
          <a:blip r:embed="rId5"/>
          <a:stretch>
            <a:fillRect/>
          </a:stretch>
        </p:blipFill>
        <p:spPr>
          <a:xfrm>
            <a:off x="7132320" y="3883343"/>
            <a:ext cx="1371600" cy="411480"/>
          </a:xfrm>
          <a:prstGeom prst="rect">
            <a:avLst/>
          </a:prstGeom>
        </p:spPr>
      </p:pic>
      <p:sp>
        <p:nvSpPr>
          <p:cNvPr id="11" name="Text 5"/>
          <p:cNvSpPr/>
          <p:nvPr/>
        </p:nvSpPr>
        <p:spPr>
          <a:xfrm>
            <a:off x="7132320" y="126015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30dB</a:t>
            </a:r>
            <a:endParaRPr lang="en-US" sz="1500" dirty="0"/>
          </a:p>
        </p:txBody>
      </p:sp>
      <p:sp>
        <p:nvSpPr>
          <p:cNvPr id="12" name="Text 6"/>
          <p:cNvSpPr/>
          <p:nvPr/>
        </p:nvSpPr>
        <p:spPr>
          <a:xfrm>
            <a:off x="7132320" y="213455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85%</a:t>
            </a:r>
            <a:endParaRPr lang="en-US" sz="1500" dirty="0"/>
          </a:p>
        </p:txBody>
      </p:sp>
      <p:sp>
        <p:nvSpPr>
          <p:cNvPr id="13" name="Text 7"/>
          <p:cNvSpPr/>
          <p:nvPr/>
        </p:nvSpPr>
        <p:spPr>
          <a:xfrm>
            <a:off x="7132320" y="300894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+40%</a:t>
            </a:r>
            <a:endParaRPr lang="en-US" sz="1500" dirty="0"/>
          </a:p>
        </p:txBody>
      </p:sp>
      <p:sp>
        <p:nvSpPr>
          <p:cNvPr id="14" name="Text 8"/>
          <p:cNvSpPr/>
          <p:nvPr/>
        </p:nvSpPr>
        <p:spPr>
          <a:xfrm>
            <a:off x="7132320" y="388334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5 Jaar</a:t>
            </a:r>
            <a:endParaRPr lang="en-US" sz="1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50292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Kogleêre-inplantings</a:t>
            </a:r>
            <a:endParaRPr lang="en-US" sz="2300" dirty="0"/>
          </a:p>
        </p:txBody>
      </p:sp>
      <p:pic>
        <p:nvPicPr>
          <p:cNvPr id="3" name="Image 0" descr="https://images.pexels.com/photos/6502306/pexels-photo-6502306.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6035040" y="3703320"/>
            <a:ext cx="1828800" cy="457200"/>
          </a:xfrm>
          <a:prstGeom prst="rect">
            <a:avLst/>
          </a:prstGeom>
          <a:noFill/>
          <a:ln/>
        </p:spPr>
        <p:txBody>
          <a:bodyPr wrap="square" rtlCol="0" anchor="ctr"/>
          <a:lstStyle/>
          <a:p>
            <a:pPr indent="0" marL="0">
              <a:buNone/>
            </a:pPr>
            <a:r>
              <a:rPr lang="en-US" sz="800" u="sng" dirty="0">
                <a:solidFill>
                  <a:srgbClr val="FFFFFF"/>
                </a:solidFill>
                <a:hlinkClick r:id="rId3" invalidUrl="" action="" tgtFrame="" tooltip="Pexel" history="1" highlightClick="0" endSnd="0">
                  <a:extLst>
                    <a:ext uri="{A12FA001-AC4F-418D-AE19-62706E023703}">
                      <ahyp:hlinkClr xmlns:ahyp="http://schemas.microsoft.com/office/drawing/2018/hyperlinkcolor" val="tx"/>
                    </a:ext>
                  </a:extLst>
                </a:hlinkClick>
              </a:rPr>
              <a:t>Photo by Pexels</a:t>
            </a:r>
            <a:endParaRPr lang="en-US" sz="800" dirty="0"/>
          </a:p>
        </p:txBody>
      </p:sp>
      <p:sp>
        <p:nvSpPr>
          <p:cNvPr id="5" name="Text 2"/>
          <p:cNvSpPr/>
          <p:nvPr/>
        </p:nvSpPr>
        <p:spPr>
          <a:xfrm>
            <a:off x="548640" y="1543050"/>
            <a:ext cx="50292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Implantate stimuleer die gehoorsenuwee direk en verskaf klankseine wanneer die binneoor nie funksioneel is nie.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Kogleêre inplantings omseil beskadigde gedeeltes van die binne-oor, wat klankverwerking effektief toegelaat word.</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Gevorderde ingenieurswese stel hierdie toestelle in staat om gehoor te herstel van individue met ernstige gehoorverlies.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'n Eksterne klankverwerker van klank vas en skakel dit om in digitale seine wat na die inplantaat gestuur word.</a:t>
            </a:r>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2025-06-29T10:11:56Z</dcterms:created>
  <dcterms:modified xsi:type="dcterms:W3CDTF">2025-06-29T10:11:56Z</dcterms:modified>
</cp:coreProperties>
</file>