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image" Target="../media/image-10-2.png"/><Relationship Id="rId3" Type="http://schemas.openxmlformats.org/officeDocument/2006/relationships/image" Target="../media/image-10-2.png"/><Relationship Id="rId4" Type="http://schemas.openxmlformats.org/officeDocument/2006/relationships/image" Target="../media/image-10-2.png"/><Relationship Id="rId5" Type="http://schemas.openxmlformats.org/officeDocument/2006/relationships/image" Target="../media/image-10-2.png"/><Relationship Id="rId6" Type="http://schemas.openxmlformats.org/officeDocument/2006/relationships/image" Target="../media/image-10-6.png"/><Relationship Id="rId7" Type="http://schemas.openxmlformats.org/officeDocument/2006/relationships/image" Target="../media/image-10-6.png"/><Relationship Id="rId8" Type="http://schemas.openxmlformats.org/officeDocument/2006/relationships/image" Target="../media/image-10-6.png"/><Relationship Id="rId9" Type="http://schemas.openxmlformats.org/officeDocument/2006/relationships/image" Target="../media/image-10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image" Target="../media/image-12-2.png"/><Relationship Id="rId3" Type="http://schemas.openxmlformats.org/officeDocument/2006/relationships/image" Target="../media/image-12-2.png"/><Relationship Id="rId4" Type="http://schemas.openxmlformats.org/officeDocument/2006/relationships/image" Target="../media/image-12-2.png"/><Relationship Id="rId5" Type="http://schemas.openxmlformats.org/officeDocument/2006/relationships/image" Target="../media/image-12-2.png"/><Relationship Id="rId6" Type="http://schemas.openxmlformats.org/officeDocument/2006/relationships/image" Target="../media/image-12-6.png"/><Relationship Id="rId7" Type="http://schemas.openxmlformats.org/officeDocument/2006/relationships/image" Target="../media/image-12-6.png"/><Relationship Id="rId8" Type="http://schemas.openxmlformats.org/officeDocument/2006/relationships/image" Target="../media/image-12-6.png"/><Relationship Id="rId9" Type="http://schemas.openxmlformats.org/officeDocument/2006/relationships/image" Target="../media/image-12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image" Target="../media/image-13-2.png"/><Relationship Id="rId4" Type="http://schemas.openxmlformats.org/officeDocument/2006/relationships/image" Target="../media/image-13-2.png"/><Relationship Id="rId5" Type="http://schemas.openxmlformats.org/officeDocument/2006/relationships/image" Target="../media/image-13-2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image" Target="../media/image-2-2.png"/><Relationship Id="rId3" Type="http://schemas.openxmlformats.org/officeDocument/2006/relationships/image" Target="../media/image-2-2.png"/><Relationship Id="rId4" Type="http://schemas.openxmlformats.org/officeDocument/2006/relationships/image" Target="../media/image-2-2.png"/><Relationship Id="rId5" Type="http://schemas.openxmlformats.org/officeDocument/2006/relationships/image" Target="../media/image-2-2.png"/><Relationship Id="rId6" Type="http://schemas.openxmlformats.org/officeDocument/2006/relationships/image" Target="../media/image-2-2.png"/><Relationship Id="rId7" Type="http://schemas.openxmlformats.org/officeDocument/2006/relationships/image" Target="../media/image-2-2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image" Target="../media/image-3-2.png"/><Relationship Id="rId3" Type="http://schemas.openxmlformats.org/officeDocument/2006/relationships/image" Target="../media/image-3-2.png"/><Relationship Id="rId4" Type="http://schemas.openxmlformats.org/officeDocument/2006/relationships/image" Target="../media/image-3-2.png"/><Relationship Id="rId5" Type="http://schemas.openxmlformats.org/officeDocument/2006/relationships/image" Target="../media/image-3-2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2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image" Target="../media/image-6-2.png"/><Relationship Id="rId4" Type="http://schemas.openxmlformats.org/officeDocument/2006/relationships/image" Target="../media/image-6-2.png"/><Relationship Id="rId5" Type="http://schemas.openxmlformats.org/officeDocument/2006/relationships/image" Target="../media/image-6-2.png"/><Relationship Id="rId6" Type="http://schemas.openxmlformats.org/officeDocument/2006/relationships/image" Target="../media/image-6-6.png"/><Relationship Id="rId7" Type="http://schemas.openxmlformats.org/officeDocument/2006/relationships/image" Target="../media/image-6-6.png"/><Relationship Id="rId8" Type="http://schemas.openxmlformats.org/officeDocument/2006/relationships/image" Target="../media/image-6-6.png"/><Relationship Id="rId9" Type="http://schemas.openxmlformats.org/officeDocument/2006/relationships/image" Target="../media/image-6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pexels.com/photos/32669434/pexels-photo-32669434.jpeg?auto=compress&amp;cs=tinysrgb&amp;fit=crop&amp;h=1200&amp;w=800" TargetMode="External"/><Relationship Id="rId1" Type="http://schemas.openxmlformats.org/officeDocument/2006/relationships/image" Target="../media/Slide-7-image-1.png"/><Relationship Id="rId2" Type="http://schemas.openxmlformats.org/officeDocument/2006/relationships/image" Target="../media/image-7-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image" Target="../media/image-8-2.png"/><Relationship Id="rId3" Type="http://schemas.openxmlformats.org/officeDocument/2006/relationships/image" Target="../media/image-8-2.png"/><Relationship Id="rId4" Type="http://schemas.openxmlformats.org/officeDocument/2006/relationships/image" Target="../media/image-8-2.png"/><Relationship Id="rId5" Type="http://schemas.openxmlformats.org/officeDocument/2006/relationships/image" Target="../media/image-8-2.png"/><Relationship Id="rId6" Type="http://schemas.openxmlformats.org/officeDocument/2006/relationships/image" Target="../media/image-8-6.png"/><Relationship Id="rId7" Type="http://schemas.openxmlformats.org/officeDocument/2006/relationships/image" Target="../media/image-8-6.png"/><Relationship Id="rId8" Type="http://schemas.openxmlformats.org/officeDocument/2006/relationships/image" Target="../media/image-8-6.png"/><Relationship Id="rId9" Type="http://schemas.openxmlformats.org/officeDocument/2006/relationships/image" Target="../media/image-8-6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djgurnpwsdoqjscwqbsj.supabase.co/storage/v1/object/public/presentation-templates-data/notes_slide1_LBClou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028700"/>
            <a:ext cx="5486400" cy="18516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011680" y="1388745"/>
            <a:ext cx="5120640" cy="15430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Ontsluit die Krag van Musiek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2011680" y="3188970"/>
            <a:ext cx="5120640" cy="5143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13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Om te ondersoek hoe musiek geestelike, fisiese en sosiale welstand in die daaglikse lewe beïnvloed.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Krag van Musiek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Fokusversterker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Oefeningbrandstof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Slaaptoevlugsoord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Daaglikse Welstand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verbeter konsentrasie vir take, wat beter fokus deur die werk en wanneer jy effektief studeer, moontlik maak.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Opbeurende musiek verskaf energie, maak oefensessiesnamer en stoot jou na fiksheidsdoelwitte.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Kalmerende musiek bevorder ontspanning, verbeter slaapkwaliteit en bevorder rustige nagte vir herstel.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is 'n veelsydige instrument wat in daaglikse roetines geïntegreer word om geestelike en emosionele welstand te verbeter.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Klank van Gevoel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om kognitiewe hindernisse en druk direk rou emosies uit wat woorde sukkel om akkuraat vas te lê.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Dit bou 'n verbintenis tussen mense deur gedeelde gevoelens oor te dra, ongeag taal- of kulturele verskille.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 oomblikke van hartseer of rou bied musiek troos en 'n gevoel van verstaan, 'n sagte vertroosting.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Musieknote skep 'n universele taal van emosie, spreek volumes waar woorde tekort skiet, 'n diepgaande verbintenis.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Klankgenesing: Die Toekoms Ontvou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KI-speellyste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VR-terapie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Gepersonaliseerde Voorskrifte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Opkomende neiging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Kunsmatige intelligensie is besig om persoonlike musiekervarings te skep en snitlyste te optimaliseer vir terapeutiese uitkomste benodigbehoeftes.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Virtuele realiteit verbeter musiekterapie, dobbel gebruike in interaktiewe klanklandskappe, bevorder ontspanning en emosionele verwerking effektief.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Musiekvoorskrifte bied pasgemaakte ouditiewe intervensies, wat individuele geestes- en funksies gesondheidsbehoeftes met pasgemaakte klankervarings aanspreek.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Die aanpassing van genesing deur middel van klank behels 'n mengsel van KI, VR en gepersonaliseerde medisyne vir impakvolle terapeutiese intervensies.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411480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Ontsluit jou musikale potensiaal</a:t>
            </a:r>
            <a:endParaRPr lang="en-US" sz="2300" dirty="0"/>
          </a:p>
        </p:txBody>
      </p:sp>
      <p:sp>
        <p:nvSpPr>
          <p:cNvPr id="3" name="Shape 1"/>
          <p:cNvSpPr/>
          <p:nvPr/>
        </p:nvSpPr>
        <p:spPr>
          <a:xfrm>
            <a:off x="1005840" y="1800225"/>
            <a:ext cx="1737360" cy="360045"/>
          </a:xfrm>
          <a:prstGeom prst="rect">
            <a:avLst/>
          </a:prstGeom>
          <a:solidFill>
            <a:srgbClr val="E7F7FC"/>
          </a:solidFill>
          <a:ln w="12700">
            <a:solidFill>
              <a:srgbClr val="E7F7F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2926080" y="1800225"/>
            <a:ext cx="1737360" cy="360045"/>
          </a:xfrm>
          <a:prstGeom prst="rect">
            <a:avLst/>
          </a:prstGeom>
          <a:solidFill>
            <a:srgbClr val="F6EBFF"/>
          </a:solidFill>
          <a:ln w="12700">
            <a:solidFill>
              <a:srgbClr val="F6EBF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846320" y="1800225"/>
            <a:ext cx="1737360" cy="360045"/>
          </a:xfrm>
          <a:prstGeom prst="rect">
            <a:avLst/>
          </a:prstGeom>
          <a:solidFill>
            <a:srgbClr val="F1EEFD"/>
          </a:solidFill>
          <a:ln w="12700">
            <a:solidFill>
              <a:srgbClr val="F1EEFD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6766560" y="1800225"/>
            <a:ext cx="1737360" cy="360045"/>
          </a:xfrm>
          <a:prstGeom prst="rect">
            <a:avLst/>
          </a:prstGeom>
          <a:solidFill>
            <a:srgbClr val="FFEFF7"/>
          </a:solidFill>
          <a:ln w="12700">
            <a:solidFill>
              <a:srgbClr val="FFEFF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09728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2024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301752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2025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493776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2026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858000" y="1800225"/>
            <a:ext cx="146304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2027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822960" y="1388745"/>
            <a:ext cx="7772400" cy="0"/>
          </a:xfrm>
          <a:prstGeom prst="line">
            <a:avLst/>
          </a:prstGeom>
          <a:noFill/>
          <a:ln w="12700">
            <a:solidFill>
              <a:srgbClr val="939393"/>
            </a:solidFill>
            <a:prstDash val="lgDash"/>
          </a:ln>
        </p:spPr>
      </p:sp>
      <p:sp>
        <p:nvSpPr>
          <p:cNvPr id="12" name="Shape 10"/>
          <p:cNvSpPr/>
          <p:nvPr/>
        </p:nvSpPr>
        <p:spPr>
          <a:xfrm>
            <a:off x="100584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1033272" y="1347597"/>
            <a:ext cx="73152" cy="72009"/>
          </a:xfrm>
          <a:prstGeom prst="ellipse">
            <a:avLst/>
          </a:prstGeom>
          <a:solidFill>
            <a:srgbClr val="36BBE4"/>
          </a:solidFill>
          <a:ln w="12700">
            <a:solidFill>
              <a:srgbClr val="36BBE4"/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292608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2953512" y="1347597"/>
            <a:ext cx="73152" cy="72009"/>
          </a:xfrm>
          <a:prstGeom prst="ellipse">
            <a:avLst/>
          </a:prstGeom>
          <a:solidFill>
            <a:srgbClr val="B14FFF"/>
          </a:solidFill>
          <a:ln w="12700">
            <a:solidFill>
              <a:srgbClr val="B14FF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484632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873752" y="1347597"/>
            <a:ext cx="73152" cy="72009"/>
          </a:xfrm>
          <a:prstGeom prst="ellipse">
            <a:avLst/>
          </a:prstGeom>
          <a:solidFill>
            <a:srgbClr val="5936E4"/>
          </a:solidFill>
          <a:ln w="12700">
            <a:solidFill>
              <a:srgbClr val="5936E4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6766560" y="1321880"/>
            <a:ext cx="128016" cy="12858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E4368A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793992" y="1347597"/>
            <a:ext cx="73152" cy="72009"/>
          </a:xfrm>
          <a:prstGeom prst="ellipse">
            <a:avLst/>
          </a:prstGeom>
          <a:solidFill>
            <a:srgbClr val="E4368A"/>
          </a:solidFill>
          <a:ln w="12700">
            <a:solidFill>
              <a:srgbClr val="E4368A"/>
            </a:solidFill>
            <a:prstDash val="solid"/>
          </a:ln>
        </p:spPr>
      </p:sp>
      <p:pic>
        <p:nvPicPr>
          <p:cNvPr id="20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2160270"/>
            <a:ext cx="1737360" cy="2160270"/>
          </a:xfrm>
          <a:prstGeom prst="rect">
            <a:avLst/>
          </a:prstGeom>
        </p:spPr>
      </p:pic>
      <p:pic>
        <p:nvPicPr>
          <p:cNvPr id="21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080" y="2160270"/>
            <a:ext cx="1737360" cy="2160270"/>
          </a:xfrm>
          <a:prstGeom prst="rect">
            <a:avLst/>
          </a:prstGeom>
        </p:spPr>
      </p:pic>
      <p:pic>
        <p:nvPicPr>
          <p:cNvPr id="22" name="Image 2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2160270"/>
            <a:ext cx="1737360" cy="2160270"/>
          </a:xfrm>
          <a:prstGeom prst="rect">
            <a:avLst/>
          </a:prstGeom>
        </p:spPr>
      </p:pic>
      <p:pic>
        <p:nvPicPr>
          <p:cNvPr id="23" name="Image 3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6560" y="2160270"/>
            <a:ext cx="1737360" cy="2160270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109728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Eerste Noot Geslaan</a:t>
            </a:r>
            <a:endParaRPr lang="en-US" sz="1300" dirty="0"/>
          </a:p>
        </p:txBody>
      </p:sp>
      <p:sp>
        <p:nvSpPr>
          <p:cNvPr id="25" name="Text 19"/>
          <p:cNvSpPr/>
          <p:nvPr/>
        </p:nvSpPr>
        <p:spPr>
          <a:xfrm>
            <a:off x="301752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Ritme kry pos</a:t>
            </a:r>
            <a:endParaRPr lang="en-US" sz="1300" dirty="0"/>
          </a:p>
        </p:txBody>
      </p:sp>
      <p:sp>
        <p:nvSpPr>
          <p:cNvPr id="26" name="Text 20"/>
          <p:cNvSpPr/>
          <p:nvPr/>
        </p:nvSpPr>
        <p:spPr>
          <a:xfrm>
            <a:off x="493776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Melodie Onthul</a:t>
            </a:r>
            <a:endParaRPr lang="en-US" sz="1300" dirty="0"/>
          </a:p>
        </p:txBody>
      </p:sp>
      <p:sp>
        <p:nvSpPr>
          <p:cNvPr id="27" name="Text 21"/>
          <p:cNvSpPr/>
          <p:nvPr/>
        </p:nvSpPr>
        <p:spPr>
          <a:xfrm>
            <a:off x="6858000" y="2520315"/>
            <a:ext cx="146304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13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Harmonie ontstaan</a:t>
            </a:r>
            <a:endParaRPr lang="en-US" sz="1300" dirty="0"/>
          </a:p>
        </p:txBody>
      </p:sp>
      <p:sp>
        <p:nvSpPr>
          <p:cNvPr id="28" name="Text 22"/>
          <p:cNvSpPr/>
          <p:nvPr/>
        </p:nvSpPr>
        <p:spPr>
          <a:xfrm>
            <a:off x="109728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Begin jou avontuur deur 'n instrument te kies wat deur jou aanklank vind of deur 'n snitlys saam te stel wat jou huidige bui weerspieël. Hierdie eerste stap is noodsaaklik...</a:t>
            </a:r>
            <a:endParaRPr lang="en-US" sz="900" dirty="0"/>
          </a:p>
        </p:txBody>
      </p:sp>
      <p:sp>
        <p:nvSpPr>
          <p:cNvPr id="29" name="Text 23"/>
          <p:cNvSpPr/>
          <p:nvPr/>
        </p:nvSpPr>
        <p:spPr>
          <a:xfrm>
            <a:off x="301752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Spandeer gereelde tyd om musiek te oefen na musiek te luister. Verken verskillende soorte en tegnologie, en laat jouself toe om vrylik te eksperimenteer. Konsekwente betrokkenheid sal jou vaardighede bou...</a:t>
            </a:r>
            <a:endParaRPr lang="en-US" sz="900" dirty="0"/>
          </a:p>
        </p:txBody>
      </p:sp>
      <p:sp>
        <p:nvSpPr>
          <p:cNvPr id="30" name="Text 24"/>
          <p:cNvSpPr/>
          <p:nvPr/>
        </p:nvSpPr>
        <p:spPr>
          <a:xfrm>
            <a:off x="493776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Daag jouself uit deur 'n nuwe liedjie te leer of 'n eenvoudige melodie te komponeer. Om die proses om uitdagings te oorkom en klein oorwinnings te vier. Dit sal jou...</a:t>
            </a:r>
            <a:endParaRPr lang="en-US" sz="900" dirty="0"/>
          </a:p>
        </p:txBody>
      </p:sp>
      <p:sp>
        <p:nvSpPr>
          <p:cNvPr id="31" name="Text 25"/>
          <p:cNvSpPr/>
          <p:nvPr/>
        </p:nvSpPr>
        <p:spPr>
          <a:xfrm>
            <a:off x="6858000" y="2777490"/>
            <a:ext cx="146304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1200"/>
              </a:lnSpc>
              <a:buNone/>
            </a:pPr>
            <a:r>
              <a:rPr lang="en-US" sz="900" dirty="0">
                <a:solidFill>
                  <a:srgbClr val="262527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Deel jou musiek met ander of sluit aan by 'n plaaslike musiekgroep. Die ervaring van optree of saamwerk sal jou begrip en genot verhoog. Om terugvoer te ontvang en met...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Inhoudsopgawe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 se diepgaande impak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Harmonie van Genesing: Musiek en Gees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 se genesende aanraking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Klank van Slimheid: Musiek en Jou Brein</a:t>
            </a:r>
            <a:endParaRPr lang="en-US" sz="1400" dirty="0"/>
          </a:p>
        </p:txBody>
      </p:sp>
      <p:pic>
        <p:nvPicPr>
          <p:cNvPr id="15" name="Image 4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2314575"/>
            <a:ext cx="457200" cy="41148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576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5</a:t>
            </a:r>
            <a:endParaRPr lang="en-US" sz="1400" dirty="0"/>
          </a:p>
        </p:txBody>
      </p:sp>
      <p:sp>
        <p:nvSpPr>
          <p:cNvPr id="17" name="Text 10"/>
          <p:cNvSpPr/>
          <p:nvPr/>
        </p:nvSpPr>
        <p:spPr>
          <a:xfrm>
            <a:off x="41148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 se genesende krag</a:t>
            </a:r>
            <a:endParaRPr lang="en-US" sz="1400" dirty="0"/>
          </a:p>
        </p:txBody>
      </p:sp>
      <p:pic>
        <p:nvPicPr>
          <p:cNvPr id="18" name="Image 5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314575"/>
            <a:ext cx="457200" cy="411480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64008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6</a:t>
            </a:r>
            <a:endParaRPr lang="en-US" sz="1400" dirty="0"/>
          </a:p>
        </p:txBody>
      </p:sp>
      <p:sp>
        <p:nvSpPr>
          <p:cNvPr id="20" name="Text 12"/>
          <p:cNvSpPr/>
          <p:nvPr/>
        </p:nvSpPr>
        <p:spPr>
          <a:xfrm>
            <a:off x="68580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Musiek: Oorbrugging van die gaping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668655"/>
            <a:ext cx="768096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algn="l" indent="0" marL="0"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Inhoudsopgawe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85875"/>
            <a:ext cx="457200" cy="41148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144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3716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Krag van Musiek</a:t>
            </a:r>
            <a:endParaRPr lang="en-US" sz="1400" dirty="0"/>
          </a:p>
        </p:txBody>
      </p:sp>
      <p:pic>
        <p:nvPicPr>
          <p:cNvPr id="6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285875"/>
            <a:ext cx="457200" cy="41148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6576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/>
          <p:nvPr/>
        </p:nvSpPr>
        <p:spPr>
          <a:xfrm>
            <a:off x="41148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Klank van Gevoel</a:t>
            </a:r>
            <a:endParaRPr lang="en-US" sz="1400" dirty="0"/>
          </a:p>
        </p:txBody>
      </p:sp>
      <p:pic>
        <p:nvPicPr>
          <p:cNvPr id="9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285875"/>
            <a:ext cx="457200" cy="41148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00800" y="13373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6"/>
          <p:cNvSpPr/>
          <p:nvPr/>
        </p:nvSpPr>
        <p:spPr>
          <a:xfrm>
            <a:off x="6858000" y="13887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Klankgenesing: Die Toekoms Ontvou</a:t>
            </a:r>
            <a:endParaRPr lang="en-US" sz="1400" dirty="0"/>
          </a:p>
        </p:txBody>
      </p:sp>
      <p:pic>
        <p:nvPicPr>
          <p:cNvPr id="12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2314575"/>
            <a:ext cx="457200" cy="41148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14400" y="236601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8"/>
          <p:cNvSpPr/>
          <p:nvPr/>
        </p:nvSpPr>
        <p:spPr>
          <a:xfrm>
            <a:off x="1371600" y="2417445"/>
            <a:ext cx="20116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Ontsluit jou musikale potensiaal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 se diepgaande impak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oortref blote ouditiewe ervaring, vorm ons welstand en verbind ons diep met ander.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ontlok 'n wye spektrum van emosies, bied vertroosting, vreugde en 'n kragtige emosionele uitlaatklep.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Studies toon dat musiek stres verminder, pyn verlig en kognitiewe funksie verbeter, wat algehele gesondheid verbeter.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Gedeelde musikale ervarings bevorder verbintenis, versterk gemeenskappe en oorskry kulturele grense effektief.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64008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Harmonie van Genesing: Musiek en Gees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0" y="1285875"/>
            <a:ext cx="6400800" cy="154305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4_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3086100"/>
            <a:ext cx="6400800" cy="154305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4_pros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85875"/>
            <a:ext cx="54864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4_cons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3086100"/>
            <a:ext cx="548640" cy="411480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1828800" y="1388745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Musiek bevorder emosionele uitdrukking en regulering, en bied 'n veilige uitlaatklep vir die verwerking van gevoelens en ervarings.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Luister na musiek kan fokus en konsentrasie verbeter, wat produktiwiteit en kognitiewe prestasie tydens bevordering.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Musiekterapie help individue oor hartseer, trauma en verlies te hanteer, bied vertroosting en bevorder emosionele genesing.</a:t>
            </a:r>
            <a:endParaRPr lang="en-US" sz="1000" dirty="0"/>
          </a:p>
        </p:txBody>
      </p:sp>
      <p:sp>
        <p:nvSpPr>
          <p:cNvPr id="8" name="Text 2"/>
          <p:cNvSpPr/>
          <p:nvPr/>
        </p:nvSpPr>
        <p:spPr>
          <a:xfrm>
            <a:off x="1828800" y="3188970"/>
            <a:ext cx="594360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Oormatige volume kan lei tot gehoorskade en tinnitus, wat die voordele tenietdoen en langtermyn gehoorprobleme veroorsaak.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Sekere genres of liedjies kan herinneringe van emosies veroorsaak, wat moontlik bestaande geestesgesondheidsprobleme vererger.</a:t>
            </a:r>
            <a:endParaRPr lang="en-US" sz="1000" dirty="0"/>
          </a:p>
          <a:p>
            <a:pPr marL="342900" indent="-342900">
              <a:lnSpc>
                <a:spcPts val="1200"/>
              </a:lnSpc>
              <a:spcAft>
                <a:spcPts val="1100"/>
              </a:spcAft>
              <a:buSzPct val="100000"/>
              <a:buChar char="✓"/>
            </a:pPr>
            <a:r>
              <a:rPr lang="en-US" sz="1000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Oormatige afhanklikheid van musiek vir emosionele regulering kan die ontwikkeling van gesonde hanteringsmeganismes en selfkalmerende vaardighede belemmer.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 se genesende aanraking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Terapeutiese Sang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Dans en Beweging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Instrumentspel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Traumaverligting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Sang kan endorfiene vrystel, stres verminder en bui verbeter. 'n Natuurlike, toeganklike en kragtige terapie.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Om op musiek te beweeg, stel spanning vry en bevorder emosionele uitdrukking. Dit is 'n vreugde en effektiewe tegnologie.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Instrumente speel 'n kreatiewe uitlaatklep en kan help om emosies te verwerk. Dit is boeiend en lonend.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kan die kognitiewe sentrums omseil, en trauma nie-verbaal verkry en verwerk. 'n Veilige terapeutiese hulpmiddel.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Die Klank van Slimheid: Musiek en Jou Brein</a:t>
            </a:r>
            <a:endParaRPr lang="en-US" sz="2300" dirty="0"/>
          </a:p>
        </p:txBody>
      </p:sp>
      <p:pic>
        <p:nvPicPr>
          <p:cNvPr id="3" name="Image 0" descr="https://images.pexels.com/photos/32669434/pexels-photo-3266943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183005"/>
            <a:ext cx="2468880" cy="30861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035040" y="385762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  <p:sp>
        <p:nvSpPr>
          <p:cNvPr id="5" name="Text 2"/>
          <p:cNvSpPr/>
          <p:nvPr/>
        </p:nvSpPr>
        <p:spPr>
          <a:xfrm>
            <a:off x="914400" y="1285875"/>
            <a:ext cx="4114800" cy="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Musikale opleiding verbeter geheueherroeping en -retensiebeperking, wat leer en inligtingverwerking meer effektief in die daaglikse lewe maak.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Luister na musiek kan fokus en konsentrasie verbeter, wat 'n geestelike hupstoot bied vir neem wat volgehoue ​​aandag en presisie vereis.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verbeter ruimtelike redenasie, vir noodsaaklike probleemoplossing en die navigasie van komplekse omgewings, wat gebiede soos wiskunde en ingenieurswese bevoordeel.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Leerinstrumente versterk neurale bane, wat lei tot verbeterde kognitiewe funksie, verbeterde koördinasie en verhoogde geestelike ratsheid.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565785"/>
            <a:ext cx="7315200" cy="4572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 se genesende krag</a:t>
            </a:r>
            <a:endParaRPr lang="en-US" sz="2300" dirty="0"/>
          </a:p>
        </p:txBody>
      </p:sp>
      <p:pic>
        <p:nvPicPr>
          <p:cNvPr id="3" name="Image 0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1131570"/>
            <a:ext cx="457200" cy="41148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520" y="1131570"/>
            <a:ext cx="457200" cy="411480"/>
          </a:xfrm>
          <a:prstGeom prst="rect">
            <a:avLst/>
          </a:prstGeom>
        </p:spPr>
      </p:pic>
      <p:pic>
        <p:nvPicPr>
          <p:cNvPr id="5" name="Image 2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840" y="2931795"/>
            <a:ext cx="457200" cy="411480"/>
          </a:xfrm>
          <a:prstGeom prst="rect">
            <a:avLst/>
          </a:prstGeom>
        </p:spPr>
      </p:pic>
      <p:pic>
        <p:nvPicPr>
          <p:cNvPr id="6" name="Image 3" descr="https://djgurnpwsdoqjscwqbsj.supabase.co/storage/v1/object/public/presentation-templates-data/notes_slide3_numberbox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520" y="2931795"/>
            <a:ext cx="457200" cy="411480"/>
          </a:xfrm>
          <a:prstGeom prst="rect">
            <a:avLst/>
          </a:prstGeom>
        </p:spPr>
      </p:pic>
      <p:pic>
        <p:nvPicPr>
          <p:cNvPr id="7" name="Image 4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840" y="1543050"/>
            <a:ext cx="3200400" cy="1285875"/>
          </a:xfrm>
          <a:prstGeom prst="rect">
            <a:avLst/>
          </a:prstGeom>
        </p:spPr>
      </p:pic>
      <p:pic>
        <p:nvPicPr>
          <p:cNvPr id="8" name="Image 5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520" y="1543050"/>
            <a:ext cx="3200400" cy="1285875"/>
          </a:xfrm>
          <a:prstGeom prst="rect">
            <a:avLst/>
          </a:prstGeom>
        </p:spPr>
      </p:pic>
      <p:pic>
        <p:nvPicPr>
          <p:cNvPr id="9" name="Image 6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840" y="3343275"/>
            <a:ext cx="3200400" cy="1285875"/>
          </a:xfrm>
          <a:prstGeom prst="rect">
            <a:avLst/>
          </a:prstGeom>
        </p:spPr>
      </p:pic>
      <p:pic>
        <p:nvPicPr>
          <p:cNvPr id="10" name="Image 7" descr="https://djgurnpwsdoqjscwqbsj.supabase.co/storage/v1/object/public/presentation-templates-data/notes_slide2_box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03520" y="3343275"/>
            <a:ext cx="3200400" cy="1285875"/>
          </a:xfrm>
          <a:prstGeom prst="rect">
            <a:avLst/>
          </a:prstGeom>
        </p:spPr>
      </p:pic>
      <p:sp>
        <p:nvSpPr>
          <p:cNvPr id="11" name="Text 1"/>
          <p:cNvSpPr/>
          <p:nvPr/>
        </p:nvSpPr>
        <p:spPr>
          <a:xfrm>
            <a:off x="100584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1</a:t>
            </a:r>
            <a:endParaRPr lang="en-US" sz="1500" dirty="0"/>
          </a:p>
        </p:txBody>
      </p:sp>
      <p:sp>
        <p:nvSpPr>
          <p:cNvPr id="12" name="Text 2"/>
          <p:cNvSpPr/>
          <p:nvPr/>
        </p:nvSpPr>
        <p:spPr>
          <a:xfrm>
            <a:off x="5303520" y="1183005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2</a:t>
            </a:r>
            <a:endParaRPr lang="en-US" sz="1500" dirty="0"/>
          </a:p>
        </p:txBody>
      </p:sp>
      <p:sp>
        <p:nvSpPr>
          <p:cNvPr id="13" name="Text 3"/>
          <p:cNvSpPr/>
          <p:nvPr/>
        </p:nvSpPr>
        <p:spPr>
          <a:xfrm>
            <a:off x="100584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3</a:t>
            </a:r>
            <a:endParaRPr lang="en-US" sz="1500" dirty="0"/>
          </a:p>
        </p:txBody>
      </p:sp>
      <p:sp>
        <p:nvSpPr>
          <p:cNvPr id="14" name="Text 4"/>
          <p:cNvSpPr/>
          <p:nvPr/>
        </p:nvSpPr>
        <p:spPr>
          <a:xfrm>
            <a:off x="5303520" y="2983230"/>
            <a:ext cx="4572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4</a:t>
            </a:r>
            <a:endParaRPr lang="en-US" sz="1500" dirty="0"/>
          </a:p>
        </p:txBody>
      </p:sp>
      <p:sp>
        <p:nvSpPr>
          <p:cNvPr id="15" name="Text 5"/>
          <p:cNvSpPr/>
          <p:nvPr/>
        </p:nvSpPr>
        <p:spPr>
          <a:xfrm>
            <a:off x="155448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Hartgesondheid</a:t>
            </a:r>
            <a:endParaRPr lang="en-US" sz="1500" dirty="0"/>
          </a:p>
        </p:txBody>
      </p:sp>
      <p:sp>
        <p:nvSpPr>
          <p:cNvPr id="16" name="Text 6"/>
          <p:cNvSpPr/>
          <p:nvPr/>
        </p:nvSpPr>
        <p:spPr>
          <a:xfrm>
            <a:off x="5852160" y="1183005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Pynverligting</a:t>
            </a:r>
            <a:endParaRPr lang="en-US" sz="1500" dirty="0"/>
          </a:p>
        </p:txBody>
      </p:sp>
      <p:sp>
        <p:nvSpPr>
          <p:cNvPr id="17" name="Text 7"/>
          <p:cNvSpPr/>
          <p:nvPr/>
        </p:nvSpPr>
        <p:spPr>
          <a:xfrm>
            <a:off x="155448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Bewegingsterapie</a:t>
            </a:r>
            <a:endParaRPr lang="en-US" sz="1500" dirty="0"/>
          </a:p>
        </p:txBody>
      </p:sp>
      <p:sp>
        <p:nvSpPr>
          <p:cNvPr id="18" name="Text 8"/>
          <p:cNvSpPr/>
          <p:nvPr/>
        </p:nvSpPr>
        <p:spPr>
          <a:xfrm>
            <a:off x="5852160" y="298323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Emosionele Harmonie</a:t>
            </a:r>
            <a:endParaRPr lang="en-US" sz="1500" dirty="0"/>
          </a:p>
        </p:txBody>
      </p:sp>
      <p:sp>
        <p:nvSpPr>
          <p:cNvPr id="19" name="Text 9"/>
          <p:cNvSpPr/>
          <p:nvPr/>
        </p:nvSpPr>
        <p:spPr>
          <a:xfrm>
            <a:off x="118872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vertraag hartklop en verlaagde bloeddruk, wat kardiovaskulêre welstand en algemene gesondheidsbevordering.</a:t>
            </a:r>
            <a:endParaRPr lang="en-US" sz="900" dirty="0"/>
          </a:p>
        </p:txBody>
      </p:sp>
      <p:sp>
        <p:nvSpPr>
          <p:cNvPr id="20" name="Text 10"/>
          <p:cNvSpPr/>
          <p:nvPr/>
        </p:nvSpPr>
        <p:spPr>
          <a:xfrm>
            <a:off x="5486400" y="1543050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Luister na musiek kan aflei van pyn en endorfiene vrystel, wat 'n natuurlike vorm van verligting bied.</a:t>
            </a:r>
            <a:endParaRPr lang="en-US" sz="900" dirty="0"/>
          </a:p>
        </p:txBody>
      </p:sp>
      <p:sp>
        <p:nvSpPr>
          <p:cNvPr id="21" name="Text 11"/>
          <p:cNvSpPr/>
          <p:nvPr/>
        </p:nvSpPr>
        <p:spPr>
          <a:xfrm>
            <a:off x="118872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fasiliteer bewegingsterapie deur ritme en motivering te verskaf, koördinasie en mobiliteit te verbeter.</a:t>
            </a:r>
            <a:endParaRPr lang="en-US" sz="900" dirty="0"/>
          </a:p>
        </p:txBody>
      </p:sp>
      <p:sp>
        <p:nvSpPr>
          <p:cNvPr id="22" name="Text 12"/>
          <p:cNvSpPr/>
          <p:nvPr/>
        </p:nvSpPr>
        <p:spPr>
          <a:xfrm>
            <a:off x="5486400" y="3343275"/>
            <a:ext cx="2834640" cy="12858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kan emosies reguleer, stres verminder en 'n gevoel van kalmte en emosionele ewewig bevorder.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400" y="771525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Pangolin" pitchFamily="34" charset="0"/>
                <a:ea typeface="Pangolin" pitchFamily="34" charset="-122"/>
                <a:cs typeface="Pangolin" pitchFamily="34" charset="-120"/>
              </a:rPr>
              <a:t>Musiek: Oorbrugging van die gaping</a:t>
            </a:r>
            <a:endParaRPr lang="en-US" sz="2300" dirty="0"/>
          </a:p>
        </p:txBody>
      </p:sp>
      <p:sp>
        <p:nvSpPr>
          <p:cNvPr id="3" name="Text 1"/>
          <p:cNvSpPr/>
          <p:nvPr/>
        </p:nvSpPr>
        <p:spPr>
          <a:xfrm>
            <a:off x="914400" y="1285875"/>
            <a:ext cx="77724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Lewendige musiekervarings skep 'n gedeelde emosionele ruimte wat die verbintenis tussen gehoorlede en kunstenaars bevorder.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Om saam in kore te sing bou kameraadskap en 'n gevoel van samehorigheid deur kollektiewe artistieke uitdrukking.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 weerspieël en oordra kulturele waardes, wat mense verbind met hul erfenis en gedeelde tradisies.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Musieksmaak definieer dikwels sosiale groepe, versterk identiteit en skep bande deur dieselfde voorkeure.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2025-06-23T16:01:06Z</dcterms:created>
  <dcterms:modified xsi:type="dcterms:W3CDTF">2025-06-23T16:01:06Z</dcterms:modified>
</cp:coreProperties>
</file>