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image" Target="../media/image-10-2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2.png"/><Relationship Id="rId6" Type="http://schemas.openxmlformats.org/officeDocument/2006/relationships/image" Target="../media/image-11-3.png"/><Relationship Id="rId7" Type="http://schemas.openxmlformats.org/officeDocument/2006/relationships/image" Target="../media/image-11-4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2.png"/><Relationship Id="rId5" Type="http://schemas.openxmlformats.org/officeDocument/2006/relationships/image" Target="../media/image-12-2.png"/><Relationship Id="rId6" Type="http://schemas.openxmlformats.org/officeDocument/2006/relationships/image" Target="../media/image-12-2.png"/><Relationship Id="rId7" Type="http://schemas.openxmlformats.org/officeDocument/2006/relationships/image" Target="../media/image-12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2.png"/><Relationship Id="rId5" Type="http://schemas.openxmlformats.org/officeDocument/2006/relationships/image" Target="../media/image-13-2.png"/><Relationship Id="rId6" Type="http://schemas.openxmlformats.org/officeDocument/2006/relationships/image" Target="../media/image-13-2.png"/><Relationship Id="rId7" Type="http://schemas.openxmlformats.org/officeDocument/2006/relationships/image" Target="../media/image-13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image" Target="../media/image-15-2.png"/><Relationship Id="rId4" Type="http://schemas.openxmlformats.org/officeDocument/2006/relationships/image" Target="../media/image-15-2.png"/><Relationship Id="rId5" Type="http://schemas.openxmlformats.org/officeDocument/2006/relationships/image" Target="../media/image-15-2.png"/><Relationship Id="rId6" Type="http://schemas.openxmlformats.org/officeDocument/2006/relationships/image" Target="../media/image-15-2.png"/><Relationship Id="rId7" Type="http://schemas.openxmlformats.org/officeDocument/2006/relationships/image" Target="../media/image-15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3.png"/><Relationship Id="rId7" Type="http://schemas.openxmlformats.org/officeDocument/2006/relationships/image" Target="../media/image-2-2.png"/><Relationship Id="rId8" Type="http://schemas.openxmlformats.org/officeDocument/2006/relationships/image" Target="../media/image-2-2.png"/><Relationship Id="rId9" Type="http://schemas.openxmlformats.org/officeDocument/2006/relationships/image" Target="../media/image-2-3.png"/><Relationship Id="rId10" Type="http://schemas.openxmlformats.org/officeDocument/2006/relationships/image" Target="../media/image-2-2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2.png"/><Relationship Id="rId7" Type="http://schemas.openxmlformats.org/officeDocument/2006/relationships/image" Target="../media/image-6-2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1285875"/>
            <a:ext cx="6400800" cy="154305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ctr" indent="0" marL="0">
              <a:buNone/>
            </a:pPr>
            <a:r>
              <a:rPr lang="en-US" sz="4000" b="1" dirty="0">
                <a:solidFill>
                  <a:srgbClr val="000000"/>
                </a:solidFill>
                <a:latin typeface="Urbanist" pitchFamily="34" charset="0"/>
                <a:ea typeface="Urbanist" pitchFamily="34" charset="-122"/>
                <a:cs typeface="Urbanist" pitchFamily="34" charset="-120"/>
              </a:rPr>
              <a:t>Mastering File Management: Organize and Protect Your Data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1371600" y="2983230"/>
            <a:ext cx="640080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Techniques, Structures, and Efficiency for Optimal System Performance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Access Methods: A Comparison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Sequential Access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Data is accessed in order, like a tape. Simple to implement, but slow for random access.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Direct Access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Access any record directly using its address. Faster for random access, needs record addressing.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Indexed Access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Uses an index to locate records. Combines sequential and direct access benefits, complex implementation.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Trade-offs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Each method presents trade-offs regarding speed, storage overhead, and ease of implementation. Consider your needs.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Choosing Wisely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Selection depends on application requirements: frequent random access versus simple sequential reading and writing needs.</a:t>
            </a:r>
            <a:endParaRPr lang="en-US" sz="1100" dirty="0"/>
          </a:p>
        </p:txBody>
      </p:sp>
      <p:sp>
        <p:nvSpPr>
          <p:cNvPr id="18" name="Text 11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Directory Structure Architectures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02983"/>
            <a:ext cx="2560320" cy="1183005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400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5" name="Text 2"/>
          <p:cNvSpPr/>
          <p:nvPr/>
        </p:nvSpPr>
        <p:spPr>
          <a:xfrm>
            <a:off x="5486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Max Depth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6400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256</a:t>
            </a:r>
            <a:endParaRPr lang="en-US" sz="2100" dirty="0"/>
          </a:p>
        </p:txBody>
      </p:sp>
      <p:pic>
        <p:nvPicPr>
          <p:cNvPr id="7" name="Image 1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1002983"/>
            <a:ext cx="2560320" cy="1183005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3832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9" name="Text 5"/>
          <p:cNvSpPr/>
          <p:nvPr/>
        </p:nvSpPr>
        <p:spPr>
          <a:xfrm>
            <a:off x="32918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File Count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33832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2k</a:t>
            </a:r>
            <a:endParaRPr lang="en-US" sz="2100" dirty="0"/>
          </a:p>
        </p:txBody>
      </p:sp>
      <p:pic>
        <p:nvPicPr>
          <p:cNvPr id="11" name="Image 2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040" y="1002983"/>
            <a:ext cx="2560320" cy="1183005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126480" y="154305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3" name="Text 8"/>
          <p:cNvSpPr/>
          <p:nvPr/>
        </p:nvSpPr>
        <p:spPr>
          <a:xfrm>
            <a:off x="6035040" y="113157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Dir. Complexity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6126480" y="154305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8/10</a:t>
            </a:r>
            <a:endParaRPr lang="en-US" sz="2100" dirty="0"/>
          </a:p>
        </p:txBody>
      </p:sp>
      <p:pic>
        <p:nvPicPr>
          <p:cNvPr id="15" name="Image 3" descr="https://djgurnpwsdoqjscwqbsj.supabase.co/storage/v1/object/public/presentation-templates-data/sec20_matrics_img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" y="2366010"/>
            <a:ext cx="2560320" cy="1183005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6400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17" name="Text 11"/>
          <p:cNvSpPr/>
          <p:nvPr/>
        </p:nvSpPr>
        <p:spPr>
          <a:xfrm>
            <a:off x="5486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Access Time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6400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2ms</a:t>
            </a:r>
            <a:endParaRPr lang="en-US" sz="2100" dirty="0"/>
          </a:p>
        </p:txBody>
      </p:sp>
      <p:pic>
        <p:nvPicPr>
          <p:cNvPr id="19" name="Image 4" descr="https://djgurnpwsdoqjscwqbsj.supabase.co/storage/v1/object/public/presentation-templates-data/sec20_matrics_img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40" y="2366010"/>
            <a:ext cx="2560320" cy="1183005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33832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1" name="Text 14"/>
          <p:cNvSpPr/>
          <p:nvPr/>
        </p:nvSpPr>
        <p:spPr>
          <a:xfrm>
            <a:off x="32918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Storage Used</a:t>
            </a:r>
            <a:endParaRPr lang="en-US" sz="1000" dirty="0"/>
          </a:p>
        </p:txBody>
      </p:sp>
      <p:sp>
        <p:nvSpPr>
          <p:cNvPr id="22" name="Text 15"/>
          <p:cNvSpPr/>
          <p:nvPr/>
        </p:nvSpPr>
        <p:spPr>
          <a:xfrm>
            <a:off x="33832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2%</a:t>
            </a:r>
            <a:endParaRPr lang="en-US" sz="2100" dirty="0"/>
          </a:p>
        </p:txBody>
      </p:sp>
      <p:pic>
        <p:nvPicPr>
          <p:cNvPr id="23" name="Image 5" descr="https://djgurnpwsdoqjscwqbsj.supabase.co/storage/v1/object/public/presentation-templates-data/sec20_matrics_img3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40" y="2366010"/>
            <a:ext cx="2560320" cy="1183005"/>
          </a:xfrm>
          <a:prstGeom prst="rect">
            <a:avLst/>
          </a:prstGeom>
        </p:spPr>
      </p:pic>
      <p:sp>
        <p:nvSpPr>
          <p:cNvPr id="24" name="Shape 16"/>
          <p:cNvSpPr/>
          <p:nvPr/>
        </p:nvSpPr>
        <p:spPr>
          <a:xfrm>
            <a:off x="6126480" y="2880360"/>
            <a:ext cx="1554480" cy="462915"/>
          </a:xfrm>
          <a:prstGeom prst="roundRect">
            <a:avLst>
              <a:gd name="adj" fmla="val 5926"/>
            </a:avLst>
          </a:prstGeom>
          <a:solidFill>
            <a:srgbClr val="FCF4DD"/>
          </a:solidFill>
          <a:ln/>
        </p:spPr>
      </p:sp>
      <p:sp>
        <p:nvSpPr>
          <p:cNvPr id="25" name="Text 17"/>
          <p:cNvSpPr/>
          <p:nvPr/>
        </p:nvSpPr>
        <p:spPr>
          <a:xfrm>
            <a:off x="6035040" y="2468880"/>
            <a:ext cx="22860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Medium" pitchFamily="34" charset="0"/>
                <a:ea typeface="Plus Jakarta Sans Medium" pitchFamily="34" charset="-122"/>
                <a:cs typeface="Plus Jakarta Sans Medium" pitchFamily="34" charset="-120"/>
              </a:rPr>
              <a:t>Redundancy Rate</a:t>
            </a:r>
            <a:endParaRPr lang="en-US" sz="1000" dirty="0"/>
          </a:p>
        </p:txBody>
      </p:sp>
      <p:sp>
        <p:nvSpPr>
          <p:cNvPr id="26" name="Text 18"/>
          <p:cNvSpPr/>
          <p:nvPr/>
        </p:nvSpPr>
        <p:spPr>
          <a:xfrm>
            <a:off x="6126480" y="2880360"/>
            <a:ext cx="1554480" cy="46291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15%</a:t>
            </a:r>
            <a:endParaRPr lang="en-US" sz="2100" dirty="0"/>
          </a:p>
        </p:txBody>
      </p:sp>
      <p:sp>
        <p:nvSpPr>
          <p:cNvPr id="27" name="Text 19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System Layers: Unveiled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Layered Approach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File systems employ layers for organized data handling, ensuring efficient storage and retrieval processes. Essential for system performance.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I/O Control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I/O Control manages physical device interaction, handling data transfer between the system and storage media efficiently.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Basic FS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Basic FS layer handles fundamental file operations like read, write, and delete, providing core file management.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File-Org Module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This module organizes files logically, managing directories and metadata, facilitating easy file access and management.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Logical FS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Logical FS presents a user-friendly view, abstracting complexity and enabling seamless file access for applications and users.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Working Together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These layers work in concert, guaranteeing smooth data flow and management within the file system architecture.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System Foundations: Metadata &amp; FCBs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Metadata Overview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Metadata is information *about* data, crucial for organization and efficient file system operations.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File Control Blocks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FCBs (File Control Blocks) store the metadata, allowing access and management of individual files.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Inodes Analogy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Think of FCBs as similar to Inodes in UNIX, managing file attributes and location pointers.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Crucial Management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FCBs are vital for file system integrity, enabling proper storage, retrieval, and security control.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Key Components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FCBs contain essential data: file size, access permissions, timestamps, and disk block locations.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Efficiency Boost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Well-organized metadata in FCBs provides quick access to file information, improving performance.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Directory Showdown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45720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66344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Upsides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84632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Downsides</a:t>
            </a:r>
            <a:endParaRPr lang="en-US" sz="1500" dirty="0"/>
          </a:p>
        </p:txBody>
      </p:sp>
      <p:pic>
        <p:nvPicPr>
          <p:cNvPr id="7" name="Image 0" descr="https://djgurnpwsdoqjscwqbsj.supabase.co/storage/v1/object/public/presentation-templates-data/like_bla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0180"/>
            <a:ext cx="182880" cy="20574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dislike_bla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440180"/>
            <a:ext cx="201168" cy="2160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Linear Lists: Simple to implement, requiring minimal code and offering easy sequential access, suitable for small directories.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Tables: Provide fast average-case lookup times due to their ability to directly access elements using keys.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All Implementations: Offer a basic framework for organizing and managing files, enabling efficient data retrieval.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Tables: Excellent for handling large directories where search speed is crucial, optimizing overall performance significantly.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484632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Linear Lists: Inefficient for large directories, leading to slow search times due to sequential traversal requirements.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Tables: Susceptible to collisions, which can degrade performance if not handled effectively through collision resolution techniques.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Linear Lists: Insertion and deletion operations can be slow as they may require shifting elements within the list.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Hash Tables: Require careful selection of a hash function to minimize collisions and maintain optimal performance characteristics.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Disk Allocation Deep Dive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Contiguous Allocation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Simple but prone to external fragmentation; best suited for static, read-mostly files with sequential access.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Linked Allocation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Eliminates external fragmentation but suffers from poor random access and overhead due to pointers.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Indexed Allocation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Supports random access well but introduces overhead for the index block(s) and potential internal fragmentation.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FAT (File Allocation Table)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Widely used; a form of linked allocation with an index table, balancing performance and fragmentation.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Performance Impact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Allocation choice dramatically impacts I/O speed, file access latency, and overall system responsiveness significantly.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Fragmentation Issues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Internal and external fragmentation can waste disk space and degrade performance, requiring defragmentation tools.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Management Essentials</a:t>
            </a:r>
            <a:endParaRPr lang="en-US" sz="1200" dirty="0"/>
          </a:p>
        </p:txBody>
      </p:sp>
      <p:pic>
        <p:nvPicPr>
          <p:cNvPr id="6" name="Image 1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47472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393192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Attribute Insight</a:t>
            </a:r>
            <a:endParaRPr lang="en-US" sz="1200" dirty="0"/>
          </a:p>
        </p:txBody>
      </p:sp>
      <p:pic>
        <p:nvPicPr>
          <p:cNvPr id="9" name="Image 2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30936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76656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Operations: The Core</a:t>
            </a:r>
            <a:endParaRPr lang="en-US" sz="1200" dirty="0"/>
          </a:p>
        </p:txBody>
      </p:sp>
      <p:pic>
        <p:nvPicPr>
          <p:cNvPr id="12" name="Image 3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4008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09728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File Types</a:t>
            </a:r>
            <a:endParaRPr lang="en-US" sz="1200" dirty="0"/>
          </a:p>
        </p:txBody>
      </p:sp>
      <p:pic>
        <p:nvPicPr>
          <p:cNvPr id="15" name="Image 4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72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47472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393192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Access Methods: A Comparison</a:t>
            </a:r>
            <a:endParaRPr lang="en-US" sz="1200" dirty="0"/>
          </a:p>
        </p:txBody>
      </p:sp>
      <p:pic>
        <p:nvPicPr>
          <p:cNvPr id="18" name="Image 5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936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30936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766560" y="23145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Directory Structure Architectures</a:t>
            </a:r>
            <a:endParaRPr lang="en-US" sz="1200" dirty="0"/>
          </a:p>
        </p:txBody>
      </p:sp>
      <p:pic>
        <p:nvPicPr>
          <p:cNvPr id="21" name="Image 6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3343275"/>
            <a:ext cx="457200" cy="411480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64008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</a:t>
            </a:r>
            <a:endParaRPr lang="en-US" sz="1400" dirty="0"/>
          </a:p>
        </p:txBody>
      </p:sp>
      <p:sp>
        <p:nvSpPr>
          <p:cNvPr id="23" name="Text 14"/>
          <p:cNvSpPr/>
          <p:nvPr/>
        </p:nvSpPr>
        <p:spPr>
          <a:xfrm>
            <a:off x="109728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System Layers: Unveiled</a:t>
            </a:r>
            <a:endParaRPr lang="en-US" sz="1200" dirty="0"/>
          </a:p>
        </p:txBody>
      </p:sp>
      <p:pic>
        <p:nvPicPr>
          <p:cNvPr id="24" name="Image 7" descr="https://djgurnpwsdoqjscwqbsj.supabase.co/storage/v1/object/public/presentation-templates-data/section20_TOC_box2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4720" y="3343275"/>
            <a:ext cx="457200" cy="411480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47472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</a:t>
            </a:r>
            <a:endParaRPr lang="en-US" sz="1400" dirty="0"/>
          </a:p>
        </p:txBody>
      </p:sp>
      <p:sp>
        <p:nvSpPr>
          <p:cNvPr id="26" name="Text 16"/>
          <p:cNvSpPr/>
          <p:nvPr/>
        </p:nvSpPr>
        <p:spPr>
          <a:xfrm>
            <a:off x="393192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System Foundations: Metadata &amp; FCBs</a:t>
            </a:r>
            <a:endParaRPr lang="en-US" sz="1200" dirty="0"/>
          </a:p>
        </p:txBody>
      </p:sp>
      <p:pic>
        <p:nvPicPr>
          <p:cNvPr id="27" name="Image 8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360" y="3343275"/>
            <a:ext cx="457200" cy="411480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6309360" y="33947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09</a:t>
            </a:r>
            <a:endParaRPr lang="en-US" sz="1400" dirty="0"/>
          </a:p>
        </p:txBody>
      </p:sp>
      <p:sp>
        <p:nvSpPr>
          <p:cNvPr id="29" name="Text 18"/>
          <p:cNvSpPr/>
          <p:nvPr/>
        </p:nvSpPr>
        <p:spPr>
          <a:xfrm>
            <a:off x="6766560" y="33432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Directory Showdown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TOC_box1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4008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097280" y="128587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Disk Allocation Deep Dive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Management Essentials</a:t>
            </a: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50292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50292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Core Definition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292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management is the organized handling of data, crucial for efficient retrieval and storage processes.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333756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333756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Storing Files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33756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Effective file management involves secure storage practices, ensuring data integrity and accessibility when needed.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6172200" y="118300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6172200" y="144018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Retrieving Data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172200" y="169735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Quick data retrieval is paramount. File management systems must facilitate easy access when required.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50292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0292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Naming Conventions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50292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Consistent naming conventions are key, enabling intuitive location and management of digital documents.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3337560" y="3034665"/>
            <a:ext cx="2286000" cy="2286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37560" y="3291840"/>
            <a:ext cx="256032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Data Protection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337560" y="3549015"/>
            <a:ext cx="2560320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3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Safeguarding files through protection methods is essential, minimizing loss and maximizing long-term access.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Attribute Insight</a:t>
            </a:r>
            <a:endParaRPr lang="en-US" sz="2500" dirty="0"/>
          </a:p>
        </p:txBody>
      </p:sp>
      <p:sp>
        <p:nvSpPr>
          <p:cNvPr id="3" name="Shape 1"/>
          <p:cNvSpPr/>
          <p:nvPr/>
        </p:nvSpPr>
        <p:spPr>
          <a:xfrm>
            <a:off x="45720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4663440" y="1183005"/>
            <a:ext cx="4114800" cy="3343275"/>
          </a:xfrm>
          <a:prstGeom prst="roundRect">
            <a:avLst>
              <a:gd name="adj" fmla="val 821"/>
            </a:avLst>
          </a:prstGeom>
          <a:noFill/>
          <a:ln w="8890">
            <a:solidFill>
              <a:srgbClr val="00000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64008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Advantages Of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846320" y="1285875"/>
            <a:ext cx="2743200" cy="48863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Disadvantages Of</a:t>
            </a:r>
            <a:endParaRPr lang="en-US" sz="1500" dirty="0"/>
          </a:p>
        </p:txBody>
      </p:sp>
      <p:pic>
        <p:nvPicPr>
          <p:cNvPr id="7" name="Image 0" descr="https://djgurnpwsdoqjscwqbsj.supabase.co/storage/v1/object/public/presentation-templates-data/like_black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40180"/>
            <a:ext cx="182880" cy="205740"/>
          </a:xfrm>
          <a:prstGeom prst="rect">
            <a:avLst/>
          </a:prstGeom>
        </p:spPr>
      </p:pic>
      <p:pic>
        <p:nvPicPr>
          <p:cNvPr id="8" name="Image 1" descr="https://djgurnpwsdoqjscwqbsj.supabase.co/storage/v1/object/public/presentation-templates-data/dislike_black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1440180"/>
            <a:ext cx="201168" cy="2160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4008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Efficient file management becomes easier, enabling quick retrieval and organization based on various attributes.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Enhanced data security is achievable through access control and permissions defined by protection attributes.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Simplified file searching is enabled, allowing users to rapidly locate files based on type, size, or date.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Improved system performance results from optimized storage and retrieval processes due to structured attributes.</a:t>
            </a:r>
            <a:endParaRPr lang="en-US" sz="800" dirty="0"/>
          </a:p>
        </p:txBody>
      </p:sp>
      <p:sp>
        <p:nvSpPr>
          <p:cNvPr id="10" name="Text 6"/>
          <p:cNvSpPr/>
          <p:nvPr/>
        </p:nvSpPr>
        <p:spPr>
          <a:xfrm>
            <a:off x="4846320" y="1800225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Potential for attribute corruption can lead to data loss or inaccessibility if the file metadata is compromised.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Increased storage overhead may occur due to the additional space needed to store file attribute information.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Complexity in managing attributes requires specialized tools, increasing administrative overhead for large systems.</a:t>
            </a:r>
            <a:endParaRPr lang="en-US" sz="8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8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Vulnerability to attribute-based attacks exists, where malicious actors can manipulate file attributes for exploitation.</a:t>
            </a:r>
            <a:endParaRPr lang="en-US" sz="800" dirty="0"/>
          </a:p>
        </p:txBody>
      </p:sp>
      <p:sp>
        <p:nvSpPr>
          <p:cNvPr id="11" name="Text 7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Operations: The Core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01. File Creation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Allocating storage and setting initial metadata; the birth of a digital document or resource.</a:t>
            </a:r>
            <a:endParaRPr lang="en-US" sz="1100" dirty="0"/>
          </a:p>
        </p:txBody>
      </p:sp>
      <p:pic>
        <p:nvPicPr>
          <p:cNvPr id="6" name="Image 1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31570"/>
            <a:ext cx="3657600" cy="11315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75488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02. Reading Data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475488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Accessing and retrieving stored information from a file, crucial for data processing.</a:t>
            </a:r>
            <a:endParaRPr lang="en-US" sz="1100" dirty="0"/>
          </a:p>
        </p:txBody>
      </p:sp>
      <p:pic>
        <p:nvPicPr>
          <p:cNvPr id="9" name="Image 2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2417445"/>
            <a:ext cx="3657600" cy="11315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2296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03. Writing Data</a:t>
            </a:r>
            <a:endParaRPr lang="en-US" sz="1300" dirty="0"/>
          </a:p>
        </p:txBody>
      </p:sp>
      <p:sp>
        <p:nvSpPr>
          <p:cNvPr id="11" name="Text 6"/>
          <p:cNvSpPr/>
          <p:nvPr/>
        </p:nvSpPr>
        <p:spPr>
          <a:xfrm>
            <a:off x="82296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Modifying file content by adding or altering information, enabling persistent storage updates.</a:t>
            </a:r>
            <a:endParaRPr lang="en-US" sz="1100" dirty="0"/>
          </a:p>
        </p:txBody>
      </p:sp>
      <p:pic>
        <p:nvPicPr>
          <p:cNvPr id="12" name="Image 3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417445"/>
            <a:ext cx="3657600" cy="113157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54880" y="24688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04. File Deletion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4754880" y="2828925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Removing a file from the storage system, freeing up space and deleting associated metadata.</a:t>
            </a:r>
            <a:endParaRPr lang="en-US" sz="1100" dirty="0"/>
          </a:p>
        </p:txBody>
      </p:sp>
      <p:pic>
        <p:nvPicPr>
          <p:cNvPr id="15" name="Image 4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" y="3703320"/>
            <a:ext cx="3657600" cy="113157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2296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05. Seeking Position</a:t>
            </a:r>
            <a:endParaRPr lang="en-US" sz="1300" dirty="0"/>
          </a:p>
        </p:txBody>
      </p:sp>
      <p:sp>
        <p:nvSpPr>
          <p:cNvPr id="17" name="Text 10"/>
          <p:cNvSpPr/>
          <p:nvPr/>
        </p:nvSpPr>
        <p:spPr>
          <a:xfrm>
            <a:off x="82296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Moving the file pointer to a specific location, facilitating targeted data access and modification.</a:t>
            </a:r>
            <a:endParaRPr lang="en-US" sz="1100" dirty="0"/>
          </a:p>
        </p:txBody>
      </p:sp>
      <p:pic>
        <p:nvPicPr>
          <p:cNvPr id="18" name="Image 5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703320"/>
            <a:ext cx="3657600" cy="113157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4754880" y="375475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06. Open/Close Files</a:t>
            </a:r>
            <a:endParaRPr lang="en-US" sz="1300" dirty="0"/>
          </a:p>
        </p:txBody>
      </p:sp>
      <p:sp>
        <p:nvSpPr>
          <p:cNvPr id="20" name="Text 12"/>
          <p:cNvSpPr/>
          <p:nvPr/>
        </p:nvSpPr>
        <p:spPr>
          <a:xfrm>
            <a:off x="4754880" y="411480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Establishing/releasing a connection to a file, enabling/disabling access and resource management.</a:t>
            </a:r>
            <a:endParaRPr lang="en-US" sz="1100" dirty="0"/>
          </a:p>
        </p:txBody>
      </p:sp>
      <p:sp>
        <p:nvSpPr>
          <p:cNvPr id="21" name="Text 1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514350"/>
            <a:ext cx="813816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File Operations: The Core</a:t>
            </a:r>
            <a:endParaRPr lang="en-US" sz="2500" dirty="0"/>
          </a:p>
        </p:txBody>
      </p:sp>
      <p:pic>
        <p:nvPicPr>
          <p:cNvPr id="3" name="Image 0" descr="https://djgurnpwsdoqjscwqbsj.supabase.co/storage/v1/object/public/presentation-templates-data/section20_list1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131570"/>
            <a:ext cx="3657600" cy="113157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22960" y="1183005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07. Truncating Files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822960" y="1543050"/>
            <a:ext cx="329184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1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Reducing a file to a specified size, effectively deleting data from the end of the file.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8321040" y="452628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File Types</a:t>
            </a:r>
            <a:endParaRPr lang="en-US" sz="2500" dirty="0"/>
          </a:p>
        </p:txBody>
      </p:sp>
      <p:pic>
        <p:nvPicPr>
          <p:cNvPr id="3" name="Image 0" descr="https://images.pexels.com/photos/4792282/pexels-photo-479228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1. Ordinary Files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Ordinary files store user-generated data, such as documents, images, videos, and executable programs. They are the most common type.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548640" y="200596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2. Directory Files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548640" y="236601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Directories act as containers, holding references to other files and subdirectories, creating a hierarchical file system structure.</a:t>
            </a:r>
            <a:endParaRPr lang="en-US" sz="1000" dirty="0"/>
          </a:p>
        </p:txBody>
      </p:sp>
      <p:sp>
        <p:nvSpPr>
          <p:cNvPr id="8" name="Text 5"/>
          <p:cNvSpPr/>
          <p:nvPr/>
        </p:nvSpPr>
        <p:spPr>
          <a:xfrm>
            <a:off x="548640" y="293179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3. Device Files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48640" y="329184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Device files represent hardware devices, allowing programs to interact with them as if they were regular files. Example: /dev/sda.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548640" y="385762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4. FIFO Files (Pipes)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548640" y="421767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FIFO files, or named pipes, provide a mechanism for inter-process communication, allowing data to flow between unrelated processes.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1435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Understanding File Types</a:t>
            </a:r>
            <a:endParaRPr lang="en-US" sz="2500" dirty="0"/>
          </a:p>
        </p:txBody>
      </p:sp>
      <p:pic>
        <p:nvPicPr>
          <p:cNvPr id="3" name="Image 0" descr="https://images.pexels.com/photos/4792282/pexels-photo-479228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668655"/>
            <a:ext cx="2743200" cy="3600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1080135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5. File Type Significance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48640" y="1440180"/>
            <a:ext cx="502920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0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Categorizing files is essential for operating systems to manage data, permissions, and interactions with system resources efficiently and effectively.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2025-04-24T05:47:56Z</dcterms:created>
  <dcterms:modified xsi:type="dcterms:W3CDTF">2025-04-24T05:47:56Z</dcterms:modified>
</cp:coreProperties>
</file>