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jpeg"/><Relationship Id="rId3" Type="http://schemas.openxmlformats.org/officeDocument/2006/relationships/slideLayout" Target="../slideLayouts/slideLayout2.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image" Target="../media/image-11-2.png"/><Relationship Id="rId3" Type="http://schemas.openxmlformats.org/officeDocument/2006/relationships/image" Target="../media/image-11-3.png"/><Relationship Id="rId4" Type="http://schemas.openxmlformats.org/officeDocument/2006/relationships/image" Target="../media/image-11-4.png"/><Relationship Id="rId5" Type="http://schemas.openxmlformats.org/officeDocument/2006/relationships/image" Target="../media/image-11-5.png"/><Relationship Id="rId6" Type="http://schemas.openxmlformats.org/officeDocument/2006/relationships/slideLayout" Target="../slideLayouts/slideLayout2.xml"/><Relationship Id="rId7"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image" Target="../media/image-12-2.png"/><Relationship Id="rId3" Type="http://schemas.openxmlformats.org/officeDocument/2006/relationships/image" Target="../media/image-12-3.png"/><Relationship Id="rId4" Type="http://schemas.openxmlformats.org/officeDocument/2006/relationships/image" Target="../media/image-12-4.png"/><Relationship Id="rId5" Type="http://schemas.openxmlformats.org/officeDocument/2006/relationships/image" Target="../media/image-12-5.png"/><Relationship Id="rId6" Type="http://schemas.openxmlformats.org/officeDocument/2006/relationships/slideLayout" Target="../slideLayouts/slideLayout2.xml"/><Relationship Id="rId7"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image" Target="../media/image-13-2.jpeg"/><Relationship Id="rId3" Type="http://schemas.openxmlformats.org/officeDocument/2006/relationships/slideLayout" Target="../slideLayouts/slideLayout2.xml"/><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slideLayout" Target="../slideLayouts/slideLayout2.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slideLayout" Target="../slideLayouts/slideLayout2.xml"/><Relationship Id="rId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image" Target="../media/image-6-2.png"/><Relationship Id="rId3" Type="http://schemas.openxmlformats.org/officeDocument/2006/relationships/image" Target="../media/image-6-3.png"/><Relationship Id="rId4" Type="http://schemas.openxmlformats.org/officeDocument/2006/relationships/image" Target="../media/image-6-4.png"/><Relationship Id="rId5" Type="http://schemas.openxmlformats.org/officeDocument/2006/relationships/image" Target="../media/image-6-5.png"/><Relationship Id="rId6" Type="http://schemas.openxmlformats.org/officeDocument/2006/relationships/slideLayout" Target="../slideLayouts/slideLayout2.xml"/><Relationship Id="rId7"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image" Target="../media/image-7-2.jpeg"/><Relationship Id="rId3" Type="http://schemas.openxmlformats.org/officeDocument/2006/relationships/slideLayout" Target="../slideLayouts/slideLayout2.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slideLayout" Target="../slideLayouts/slideLayout2.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image" Target="../media/image-9-2.png"/><Relationship Id="rId3" Type="http://schemas.openxmlformats.org/officeDocument/2006/relationships/image" Target="../media/image-9-3.png"/><Relationship Id="rId4" Type="http://schemas.openxmlformats.org/officeDocument/2006/relationships/image" Target="../media/image-9-4.png"/><Relationship Id="rId5" Type="http://schemas.openxmlformats.org/officeDocument/2006/relationships/image" Target="../media/image-9-5.png"/><Relationship Id="rId6" Type="http://schemas.openxmlformats.org/officeDocument/2006/relationships/slideLayout" Target="../slideLayouts/slideLayout2.xml"/><Relationship Id="rId7"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3657600" y="1543050"/>
            <a:ext cx="1828800" cy="274320"/>
          </a:xfrm>
          <a:prstGeom prst="rect">
            <a:avLst/>
          </a:prstGeom>
          <a:noFill/>
          <a:ln/>
        </p:spPr>
        <p:txBody>
          <a:bodyPr wrap="square" rtlCol="0" anchor="b"/>
          <a:lstStyle/>
          <a:p>
            <a:pPr algn="ctr" indent="0" marL="0">
              <a:buNone/>
            </a:pPr>
            <a:r>
              <a:rPr lang="en-US" sz="1100" dirty="0">
                <a:solidFill>
                  <a:srgbClr val="000000"/>
                </a:solidFill>
                <a:latin typeface="Plus Jakarta Sans Light" pitchFamily="34" charset="0"/>
                <a:ea typeface="Plus Jakarta Sans Light" pitchFamily="34" charset="-122"/>
                <a:cs typeface="Plus Jakarta Sans Light" pitchFamily="34" charset="-120"/>
              </a:rPr>
              <a:t>April 2025</a:t>
            </a:r>
            <a:endParaRPr lang="en-US" sz="1100" dirty="0"/>
          </a:p>
        </p:txBody>
      </p:sp>
      <p:pic>
        <p:nvPicPr>
          <p:cNvPr id="4" name="Image 1" descr="preencoded.png">    </p:cNvPr>
          <p:cNvPicPr>
            <a:picLocks noChangeAspect="1"/>
          </p:cNvPicPr>
          <p:nvPr/>
        </p:nvPicPr>
        <p:blipFill>
          <a:blip r:embed="rId2"/>
          <a:stretch>
            <a:fillRect/>
          </a:stretch>
        </p:blipFill>
        <p:spPr>
          <a:xfrm>
            <a:off x="1828800" y="1800225"/>
            <a:ext cx="5486400" cy="1028700"/>
          </a:xfrm>
          <a:prstGeom prst="rect">
            <a:avLst/>
          </a:prstGeom>
        </p:spPr>
      </p:pic>
      <p:sp>
        <p:nvSpPr>
          <p:cNvPr id="5" name="Text 1"/>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India's Cricket Glory: 2003 World Cup Journey</a:t>
            </a:r>
            <a:endParaRPr lang="en-US" sz="2400" dirty="0"/>
          </a:p>
        </p:txBody>
      </p:sp>
      <p:sp>
        <p:nvSpPr>
          <p:cNvPr id="6" name="Text 2"/>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Reliving the unforgettable moments and team dynamics of the 2003 squad</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Cricket World Cup Final</a:t>
            </a:r>
            <a:endParaRPr lang="en-US" sz="2300" dirty="0"/>
          </a:p>
        </p:txBody>
      </p:sp>
      <p:pic>
        <p:nvPicPr>
          <p:cNvPr id="3" name="Image 0" descr="https://images.pexels.com/photos/31494444/pexels-photo-31494444.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Australia and India battled fiercely for the World Cup title in a high-stakes encounter watched globally by millions.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India showcased dominant form throughout the tournament, winning hearts and raising expectations before the final hurdle.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Despite facing challenges, Australia demonstrated their championship pedigree, peaking at the right time to secure victory.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Crucial partnerships and timely wickets shifted the momentum, ultimately favoring Australia in the crucial stages of the game.</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Tendulkar's Reign: A Run Machine</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Total Runs</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Test Average</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ODI Average</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Test Centuries</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18,426</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53.78</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44.83</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51</a:t>
            </a:r>
            <a:endParaRPr lang="en-US" sz="1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2003 World Cup: A Turning Point</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Upsides Evolved</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Downsides Exposed</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Exposure to high-pressure situations honed players' mental fortitude, preparing them for future challenges on the global stage.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The team identified key areas for improvement in fitness and fielding standards, leading to focused training initiatives.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The strong performance, despite the loss, instilled a sense of belief and ambition within the team and its supporters.</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The crushing defeat in the final highlighted vulnerabilities in handling crucial pressure moments during major tournaments.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Over-reliance on individual brilliance masked underlying strategic shortcomings in team composition and tactical planning.</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Inadequate bench strength was exposed, revealing a need for a more robust player development pipeline at the domestic level.</a:t>
            </a:r>
            <a:endParaRPr lang="en-US" sz="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2003 World Cup: Enduring Inspiration</a:t>
            </a:r>
            <a:endParaRPr lang="en-US" sz="2300" dirty="0"/>
          </a:p>
        </p:txBody>
      </p:sp>
      <p:pic>
        <p:nvPicPr>
          <p:cNvPr id="3" name="Image 0" descr="https://images.pexels.com/photos/31454956/pexels-photo-31454956.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team's unity and camaraderie on and off the field showcased the importance of collective effort in achieving goals.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Iconic performances from Tendulkar, Ganguly, and others highlighted the power of individual talent within a team framework.</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Overcoming setbacks and displaying unwavering determination throughout the tournament became a hallmark of their campaign.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team ignited a wave of national pride, uniting the country in support of their World Cup journey and aspirations.</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The Dream Team: India's 2003 Squad</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India's 2003 World Cup Run</a:t>
            </a:r>
            <a:endParaRPr lang="en-US" sz="1400" dirty="0"/>
          </a:p>
        </p:txBody>
      </p:sp>
      <p:pic>
        <p:nvPicPr>
          <p:cNvPr id="12" name="Image 3" descr="preencoded.png">    </p:cNvPr>
          <p:cNvPicPr>
            <a:picLocks noChangeAspect="1"/>
          </p:cNvPicPr>
          <p:nvPr/>
        </p:nvPicPr>
        <p:blipFill>
          <a:blip r:embed="rId4"/>
          <a:stretch>
            <a:fillRect/>
          </a:stretch>
        </p:blipFill>
        <p:spPr>
          <a:xfrm>
            <a:off x="731520" y="2828925"/>
            <a:ext cx="3474720" cy="514350"/>
          </a:xfrm>
          <a:prstGeom prst="rect">
            <a:avLst/>
          </a:prstGeom>
        </p:spPr>
      </p:pic>
      <p:sp>
        <p:nvSpPr>
          <p:cNvPr id="13" name="Shape 7"/>
          <p:cNvSpPr/>
          <p:nvPr/>
        </p:nvSpPr>
        <p:spPr>
          <a:xfrm>
            <a:off x="640080" y="2931795"/>
            <a:ext cx="320040" cy="308610"/>
          </a:xfrm>
          <a:prstGeom prst="ellipse">
            <a:avLst/>
          </a:prstGeom>
          <a:solidFill>
            <a:srgbClr val="FFE67F"/>
          </a:solidFill>
          <a:ln w="12700">
            <a:solidFill>
              <a:srgbClr val="000000"/>
            </a:solidFill>
            <a:prstDash val="solid"/>
          </a:ln>
        </p:spPr>
      </p:sp>
      <p:sp>
        <p:nvSpPr>
          <p:cNvPr id="14"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5"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Top Order Titans</a:t>
            </a:r>
            <a:endParaRPr lang="en-US" sz="1400" dirty="0"/>
          </a:p>
        </p:txBody>
      </p:sp>
      <p:pic>
        <p:nvPicPr>
          <p:cNvPr id="16" name="Image 4" descr="preencoded.png">    </p:cNvPr>
          <p:cNvPicPr>
            <a:picLocks noChangeAspect="1"/>
          </p:cNvPicPr>
          <p:nvPr/>
        </p:nvPicPr>
        <p:blipFill>
          <a:blip r:embed="rId5"/>
          <a:stretch>
            <a:fillRect/>
          </a:stretch>
        </p:blipFill>
        <p:spPr>
          <a:xfrm>
            <a:off x="731520" y="3600450"/>
            <a:ext cx="3474720" cy="514350"/>
          </a:xfrm>
          <a:prstGeom prst="rect">
            <a:avLst/>
          </a:prstGeom>
        </p:spPr>
      </p:pic>
      <p:sp>
        <p:nvSpPr>
          <p:cNvPr id="17" name="Shape 10"/>
          <p:cNvSpPr/>
          <p:nvPr/>
        </p:nvSpPr>
        <p:spPr>
          <a:xfrm>
            <a:off x="640080" y="3703320"/>
            <a:ext cx="320040" cy="308610"/>
          </a:xfrm>
          <a:prstGeom prst="ellipse">
            <a:avLst/>
          </a:prstGeom>
          <a:solidFill>
            <a:srgbClr val="FFE67F"/>
          </a:solidFill>
          <a:ln w="12700">
            <a:solidFill>
              <a:srgbClr val="000000"/>
            </a:solidFill>
            <a:prstDash val="solid"/>
          </a:ln>
        </p:spPr>
      </p:sp>
      <p:sp>
        <p:nvSpPr>
          <p:cNvPr id="18"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9"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Bowling Aces: Zaheer &amp; Srinath</a:t>
            </a:r>
            <a:endParaRPr lang="en-US" sz="1400" dirty="0"/>
          </a:p>
        </p:txBody>
      </p:sp>
      <p:pic>
        <p:nvPicPr>
          <p:cNvPr id="20" name="Image 5" descr="preencoded.png">    </p:cNvPr>
          <p:cNvPicPr>
            <a:picLocks noChangeAspect="1"/>
          </p:cNvPicPr>
          <p:nvPr/>
        </p:nvPicPr>
        <p:blipFill>
          <a:blip r:embed="rId6"/>
          <a:stretch>
            <a:fillRect/>
          </a:stretch>
        </p:blipFill>
        <p:spPr>
          <a:xfrm>
            <a:off x="5029200" y="1285875"/>
            <a:ext cx="3474720" cy="514350"/>
          </a:xfrm>
          <a:prstGeom prst="rect">
            <a:avLst/>
          </a:prstGeom>
        </p:spPr>
      </p:pic>
      <p:sp>
        <p:nvSpPr>
          <p:cNvPr id="21" name="Shape 13"/>
          <p:cNvSpPr/>
          <p:nvPr/>
        </p:nvSpPr>
        <p:spPr>
          <a:xfrm>
            <a:off x="4937760" y="1388745"/>
            <a:ext cx="320040" cy="308610"/>
          </a:xfrm>
          <a:prstGeom prst="ellipse">
            <a:avLst/>
          </a:prstGeom>
          <a:solidFill>
            <a:srgbClr val="FFE67F"/>
          </a:solidFill>
          <a:ln w="12700">
            <a:solidFill>
              <a:srgbClr val="000000"/>
            </a:solidFill>
            <a:prstDash val="solid"/>
          </a:ln>
        </p:spPr>
      </p:sp>
      <p:sp>
        <p:nvSpPr>
          <p:cNvPr id="22"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3"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India's Super Six Surge</a:t>
            </a:r>
            <a:endParaRPr lang="en-US" sz="1400" dirty="0"/>
          </a:p>
        </p:txBody>
      </p:sp>
      <p:pic>
        <p:nvPicPr>
          <p:cNvPr id="24" name="Image 6" descr="preencoded.png">    </p:cNvPr>
          <p:cNvPicPr>
            <a:picLocks noChangeAspect="1"/>
          </p:cNvPicPr>
          <p:nvPr/>
        </p:nvPicPr>
        <p:blipFill>
          <a:blip r:embed="rId7"/>
          <a:stretch>
            <a:fillRect/>
          </a:stretch>
        </p:blipFill>
        <p:spPr>
          <a:xfrm>
            <a:off x="5029200" y="2057400"/>
            <a:ext cx="3474720" cy="514350"/>
          </a:xfrm>
          <a:prstGeom prst="rect">
            <a:avLst/>
          </a:prstGeom>
        </p:spPr>
      </p:pic>
      <p:sp>
        <p:nvSpPr>
          <p:cNvPr id="25" name="Shape 16"/>
          <p:cNvSpPr/>
          <p:nvPr/>
        </p:nvSpPr>
        <p:spPr>
          <a:xfrm>
            <a:off x="4937760" y="2160270"/>
            <a:ext cx="320040" cy="308610"/>
          </a:xfrm>
          <a:prstGeom prst="ellipse">
            <a:avLst/>
          </a:prstGeom>
          <a:solidFill>
            <a:srgbClr val="FFE67F"/>
          </a:solidFill>
          <a:ln w="12700">
            <a:solidFill>
              <a:srgbClr val="000000"/>
            </a:solidFill>
            <a:prstDash val="solid"/>
          </a:ln>
        </p:spPr>
      </p:sp>
      <p:sp>
        <p:nvSpPr>
          <p:cNvPr id="26"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7"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Key Matches: Memorable Victories</a:t>
            </a:r>
            <a:endParaRPr lang="en-US" sz="1400" dirty="0"/>
          </a:p>
        </p:txBody>
      </p:sp>
      <p:pic>
        <p:nvPicPr>
          <p:cNvPr id="28" name="Image 7" descr="preencoded.png">    </p:cNvPr>
          <p:cNvPicPr>
            <a:picLocks noChangeAspect="1"/>
          </p:cNvPicPr>
          <p:nvPr/>
        </p:nvPicPr>
        <p:blipFill>
          <a:blip r:embed="rId8"/>
          <a:stretch>
            <a:fillRect/>
          </a:stretch>
        </p:blipFill>
        <p:spPr>
          <a:xfrm>
            <a:off x="5029200" y="2828925"/>
            <a:ext cx="3474720" cy="514350"/>
          </a:xfrm>
          <a:prstGeom prst="rect">
            <a:avLst/>
          </a:prstGeom>
        </p:spPr>
      </p:pic>
      <p:sp>
        <p:nvSpPr>
          <p:cNvPr id="29" name="Shape 19"/>
          <p:cNvSpPr/>
          <p:nvPr/>
        </p:nvSpPr>
        <p:spPr>
          <a:xfrm>
            <a:off x="4937760" y="2931795"/>
            <a:ext cx="320040" cy="308610"/>
          </a:xfrm>
          <a:prstGeom prst="ellipse">
            <a:avLst/>
          </a:prstGeom>
          <a:solidFill>
            <a:srgbClr val="FFE67F"/>
          </a:solidFill>
          <a:ln w="12700">
            <a:solidFill>
              <a:srgbClr val="000000"/>
            </a:solidFill>
            <a:prstDash val="solid"/>
          </a:ln>
        </p:spPr>
      </p:sp>
      <p:sp>
        <p:nvSpPr>
          <p:cNvPr id="30"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1"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Cricket World Cup Final</a:t>
            </a:r>
            <a:endParaRPr lang="en-US" sz="1400" dirty="0"/>
          </a:p>
        </p:txBody>
      </p:sp>
      <p:pic>
        <p:nvPicPr>
          <p:cNvPr id="32" name="Image 8" descr="preencoded.png">    </p:cNvPr>
          <p:cNvPicPr>
            <a:picLocks noChangeAspect="1"/>
          </p:cNvPicPr>
          <p:nvPr/>
        </p:nvPicPr>
        <p:blipFill>
          <a:blip r:embed="rId9"/>
          <a:stretch>
            <a:fillRect/>
          </a:stretch>
        </p:blipFill>
        <p:spPr>
          <a:xfrm>
            <a:off x="5029200" y="3600450"/>
            <a:ext cx="3474720" cy="514350"/>
          </a:xfrm>
          <a:prstGeom prst="rect">
            <a:avLst/>
          </a:prstGeom>
        </p:spPr>
      </p:pic>
      <p:sp>
        <p:nvSpPr>
          <p:cNvPr id="33" name="Shape 22"/>
          <p:cNvSpPr/>
          <p:nvPr/>
        </p:nvSpPr>
        <p:spPr>
          <a:xfrm>
            <a:off x="4937760" y="3703320"/>
            <a:ext cx="320040" cy="308610"/>
          </a:xfrm>
          <a:prstGeom prst="ellipse">
            <a:avLst/>
          </a:prstGeom>
          <a:solidFill>
            <a:srgbClr val="FFE67F"/>
          </a:solidFill>
          <a:ln w="12700">
            <a:solidFill>
              <a:srgbClr val="000000"/>
            </a:solidFill>
            <a:prstDash val="solid"/>
          </a:ln>
        </p:spPr>
      </p:sp>
      <p:sp>
        <p:nvSpPr>
          <p:cNvPr id="34"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5"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Tendulkar's Reign: A Run Machine</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2003 World Cup: A Turning Point</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2003 World Cup: Enduring Inspiration</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The Dream Team: India's 2003 Squad</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Master Blaster, a batting icon, carried India's hopes with his phenomenal strokeplay and consistent performance throughout the tournament.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Captain Courageous, led the team with aggression and determination, inspiring them to reach the final stages of the World Cup.</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 Wall, provided stability and resilience to the batting lineup, known for his unwavering focus and dependable performances under pressure.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Jumbo, the spin maestro, bamboozled batsmen with his variations and guile, a key wicket-taker for India throughout the competition.</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India's 2003 World Cup Run</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Strengths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Weaknesses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Exceptional batting lineup with Tendulkar, Ganguly, and Dravid providing stability and explosive power at the top.</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Strong bowling attack spearheaded by Srinath and Zaheer Khan, capable of taking wickets in all phases.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Effective fielding unit with agile players covering key positions, preventing runs and taking crucial catches.</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Inconsistent middle order occasionally struggled to capitalize on good starts and maintain momentum.</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Lack of a genuine all-rounder to provide balance to the team and contribute with both bat and ball.</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Occasional fielding lapses under pressure cost crucial runs and opportunities in important matches.</a:t>
            </a:r>
            <a:endParaRPr lang="en-US"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Top Order Titans</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Opening Average</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Partnership Runs</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Century Stands</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Tendulkar's Average</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49.32</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6609</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21</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44.83</a:t>
            </a:r>
            <a:endParaRPr lang="en-US"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Bowling Aces: Zaheer &amp; Srinath</a:t>
            </a:r>
            <a:endParaRPr lang="en-US" sz="2300" dirty="0"/>
          </a:p>
        </p:txBody>
      </p:sp>
      <p:pic>
        <p:nvPicPr>
          <p:cNvPr id="3" name="Image 0" descr="https://images.pexels.com/photos/31454933/pexels-photo-31454933.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Zaheer's raw pace and Srinath's accuracy troubled batsmen early in their careers, setting the stage for future success.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Both bowlers possessed the knack for taking crucial wickets, often turning the tide of matches in India's favor.</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Zaheer's mastery of swing bowling and Srinath's seam movement made them challenging to face in all conditions.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Their understanding and complementary styles created a strong bowling partnership, maximizing their effectiveness as a duo.</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India's Super Six Surge</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India's performance in the Super Sixes stage propelled them to the finals. This crucial phase showcased their strategic prowess and resilience.</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FFE67F"/>
          </a:solidFill>
          <a:ln w="12700">
            <a:solidFill>
              <a:srgbClr val="FFE67F"/>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FFE67F"/>
          </a:solidFill>
          <a:ln w="12700">
            <a:solidFill>
              <a:srgbClr val="FFE67F"/>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FFE67F"/>
          </a:solidFill>
          <a:ln w="12700">
            <a:solidFill>
              <a:srgbClr val="FFE67F"/>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1999</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Early Promise Shown</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India faced tough competition but displayed glimpses of their future potential, navigating challenging matches and setting the stage for subsequent Super Six appearances, gaining valuable experience against top teams.</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2003</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Finals Bound Victory</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Dominating performances against key rivals cemented India's place in the finals. Strategic batting partnerships and exceptional bowling spells were crucial, showcasing the team's balanced approach and determination to win.</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2011</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Home Ground Glory</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India leveraged home advantage, winning crucial Super Six matches and captivating the nation with their stellar performances. The team's ability to perform under pressure was evident, inspiring millions across the country during this tournament.</a:t>
            </a:r>
            <a:endParaRPr lang="en-US" sz="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Key Matches: Memorable Victories</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England Score</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Pakistan Score</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Kenya Score</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Win Margin</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285</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249</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198</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36</a:t>
            </a:r>
            <a:endParaRPr lang="en-US" sz="15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2025-04-11T14:58:33Z</dcterms:created>
  <dcterms:modified xsi:type="dcterms:W3CDTF">2025-04-11T14:58:33Z</dcterms:modified>
</cp:coreProperties>
</file>