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28749528/pexels-photo-28749528.jpeg?auto=compress&amp;cs=tinysrgb&amp;fit=crop&amp;h=1200&amp;w=800" TargetMode="External"/><Relationship Id="rId1" Type="http://schemas.openxmlformats.org/officeDocument/2006/relationships/image" Target="../media/Slide-10-image-1.png"/><Relationship Id="rId2" Type="http://schemas.openxmlformats.org/officeDocument/2006/relationships/image" Target="../media/image-10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28749528/pexels-photo-28749528.jpeg?auto=compress&amp;cs=tinysrgb&amp;fit=crop&amp;h=1200&amp;w=800" TargetMode="External"/><Relationship Id="rId1" Type="http://schemas.openxmlformats.org/officeDocument/2006/relationships/image" Target="../media/Slide-11-image-1.png"/><Relationship Id="rId2" Type="http://schemas.openxmlformats.org/officeDocument/2006/relationships/image" Target="../media/image-11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2.png"/><Relationship Id="rId6" Type="http://schemas.openxmlformats.org/officeDocument/2006/relationships/image" Target="../media/image-14-3.png"/><Relationship Id="rId7" Type="http://schemas.openxmlformats.org/officeDocument/2006/relationships/image" Target="../media/image-14-4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image" Target="../media/image-15-2.png"/><Relationship Id="rId4" Type="http://schemas.openxmlformats.org/officeDocument/2006/relationships/image" Target="../media/image-15-2.png"/><Relationship Id="rId5" Type="http://schemas.openxmlformats.org/officeDocument/2006/relationships/image" Target="../media/image-15-2.png"/><Relationship Id="rId6" Type="http://schemas.openxmlformats.org/officeDocument/2006/relationships/image" Target="../media/image-15-2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3.png"/><Relationship Id="rId7" Type="http://schemas.openxmlformats.org/officeDocument/2006/relationships/image" Target="../media/image-2-2.png"/><Relationship Id="rId8" Type="http://schemas.openxmlformats.org/officeDocument/2006/relationships/image" Target="../media/image-2-2.png"/><Relationship Id="rId9" Type="http://schemas.openxmlformats.org/officeDocument/2006/relationships/image" Target="../media/image-2-3.png"/><Relationship Id="rId10" Type="http://schemas.openxmlformats.org/officeDocument/2006/relationships/image" Target="../media/image-2-2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3039018/pexels-photo-33039018.jpeg?auto=compress&amp;cs=tinysrgb&amp;fit=crop&amp;h=1200&amp;w=800" TargetMode="External"/><Relationship Id="rId1" Type="http://schemas.openxmlformats.org/officeDocument/2006/relationships/image" Target="../media/Slide-4-image-1.png"/><Relationship Id="rId2" Type="http://schemas.openxmlformats.org/officeDocument/2006/relationships/image" Target="../media/image-4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3039018/pexels-photo-33039018.jpeg?auto=compress&amp;cs=tinysrgb&amp;fit=crop&amp;h=1200&amp;w=800" TargetMode="External"/><Relationship Id="rId1" Type="http://schemas.openxmlformats.org/officeDocument/2006/relationships/image" Target="../media/Slide-5-image-1.png"/><Relationship Id="rId2" Type="http://schemas.openxmlformats.org/officeDocument/2006/relationships/image" Target="../media/image-5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png"/><Relationship Id="rId3" Type="http://schemas.openxmlformats.org/officeDocument/2006/relationships/image" Target="../media/image-6-2.png"/><Relationship Id="rId4" Type="http://schemas.openxmlformats.org/officeDocument/2006/relationships/image" Target="../media/image-6-2.png"/><Relationship Id="rId5" Type="http://schemas.openxmlformats.org/officeDocument/2006/relationships/image" Target="../media/image-6-2.png"/><Relationship Id="rId6" Type="http://schemas.openxmlformats.org/officeDocument/2006/relationships/image" Target="../media/image-6-2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image" Target="../media/image-8-2.png"/><Relationship Id="rId3" Type="http://schemas.openxmlformats.org/officeDocument/2006/relationships/image" Target="../media/image-8-2.png"/><Relationship Id="rId4" Type="http://schemas.openxmlformats.org/officeDocument/2006/relationships/image" Target="../media/image-8-2.png"/><Relationship Id="rId5" Type="http://schemas.openxmlformats.org/officeDocument/2006/relationships/image" Target="../media/image-8-2.png"/><Relationship Id="rId6" Type="http://schemas.openxmlformats.org/officeDocument/2006/relationships/image" Target="../media/image-8-2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3.png"/><Relationship Id="rId6" Type="http://schemas.openxmlformats.org/officeDocument/2006/relationships/image" Target="../media/image-9-6.png"/><Relationship Id="rId7" Type="http://schemas.openxmlformats.org/officeDocument/2006/relationships/image" Target="../media/image-9-3.png"/><Relationship Id="rId8" Type="http://schemas.openxmlformats.org/officeDocument/2006/relationships/image" Target="../media/image-9-4.png"/><Relationship Id="rId9" Type="http://schemas.openxmlformats.org/officeDocument/2006/relationships/image" Target="../media/image-9-3.png"/><Relationship Id="rId10" Type="http://schemas.openxmlformats.org/officeDocument/2006/relationships/image" Target="../media/image-9-6.png"/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1285875"/>
            <a:ext cx="6400800" cy="154305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ctr" indent="0" marL="0">
              <a:buNone/>
            </a:pPr>
            <a:r>
              <a:rPr lang="en-US" sz="4000" b="1" dirty="0">
                <a:solidFill>
                  <a:srgbClr val="000000"/>
                </a:solidFill>
                <a:latin typeface="Urbanist" pitchFamily="34" charset="0"/>
                <a:ea typeface="Urbanist" pitchFamily="34" charset="-122"/>
                <a:cs typeface="Urbanist" pitchFamily="34" charset="-120"/>
              </a:rPr>
              <a:t>SmartDrink: Revolutionizing Liquid Management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1371600" y="2983230"/>
            <a:ext cx="640080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An automated engineering solution optimizing event expenses through intelligent liquid control systems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Agile Development Methodology</a:t>
            </a:r>
            <a:endParaRPr lang="en-US" sz="2500" dirty="0"/>
          </a:p>
        </p:txBody>
      </p:sp>
      <p:pic>
        <p:nvPicPr>
          <p:cNvPr id="3" name="Image 0" descr="https://images.pexels.com/photos/28749528/pexels-photo-28749528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668655"/>
            <a:ext cx="2743200" cy="36004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48640" y="108013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 Implementation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548640" y="144018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Initial development phase where core functionalities are built and system architecture is established according to specifications.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548640" y="200596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 Prototype Construction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548640" y="236601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Creating functional models to demonstrate key features and gather preliminary feedback before full-scale development.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548640" y="293179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 Validation Testing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48640" y="329184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Rigorous assessment of prototypes against technical requirements to ensure reliability and performance standards are met.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548640" y="385762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 User Experience Evaluation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548640" y="421767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Measuring usability and satisfaction through real-user interactions to identify improvement areas and design enhancements.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Agile Development Methodology</a:t>
            </a:r>
            <a:endParaRPr lang="en-US" sz="2500" dirty="0"/>
          </a:p>
        </p:txBody>
      </p:sp>
      <p:pic>
        <p:nvPicPr>
          <p:cNvPr id="3" name="Image 0" descr="https://images.pexels.com/photos/28749528/pexels-photo-28749528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668655"/>
            <a:ext cx="2743200" cy="36004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48640" y="108013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 Iterative Refinement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548640" y="144018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Incorporating test results and user feedback to optimize solutions before final deployment and release cycles.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Revolutionary Tech Breakthroughs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02920" y="118300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02920" y="144018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Sensor Optimization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502920" y="169735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Advanced tuning of single-sensor systems for peak accuracy, reduced noise, and minimal resource consumption in data capture.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337560" y="118300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3337560" y="144018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XOR Simplification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337560" y="169735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Streamlined XOR gate architecture enabling faster computations with fewer components while maintaining robust logical integrity.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6172200" y="118300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172200" y="144018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NAND Efficiency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6172200" y="169735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Redesigned NAND logic circuits that slash transistor counts and power requirements without compromising operational reliability.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502920" y="303466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502920" y="329184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Cost Reduction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502920" y="354901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Strategic material and manufacturing optimizations that significantly lower production expenses while preserving full functionality.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3337560" y="303466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337560" y="329184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Design Enhancements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337560" y="354901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User-centric improvements boosting durability, scalability, and ease of integration across diverse operational environments.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Efficient Circuit Optimization Techniques</a:t>
            </a:r>
            <a:endParaRPr lang="en-US" sz="2500" dirty="0"/>
          </a:p>
        </p:txBody>
      </p:sp>
      <p:sp>
        <p:nvSpPr>
          <p:cNvPr id="3" name="Shape 1"/>
          <p:cNvSpPr/>
          <p:nvPr/>
        </p:nvSpPr>
        <p:spPr>
          <a:xfrm>
            <a:off x="457200" y="1183005"/>
            <a:ext cx="4114800" cy="3343275"/>
          </a:xfrm>
          <a:prstGeom prst="roundRect">
            <a:avLst>
              <a:gd name="adj" fmla="val 821"/>
            </a:avLst>
          </a:prstGeom>
          <a:noFill/>
          <a:ln w="8890">
            <a:solidFill>
              <a:srgbClr val="000000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663440" y="1183005"/>
            <a:ext cx="4114800" cy="3343275"/>
          </a:xfrm>
          <a:prstGeom prst="roundRect">
            <a:avLst>
              <a:gd name="adj" fmla="val 821"/>
            </a:avLst>
          </a:prstGeom>
          <a:noFill/>
          <a:ln w="8890">
            <a:solidFill>
              <a:srgbClr val="0000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" y="1285875"/>
            <a:ext cx="2743200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Key Advantages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4846320" y="1285875"/>
            <a:ext cx="2743200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Potential Challenges</a:t>
            </a:r>
            <a:endParaRPr lang="en-US" sz="1500" dirty="0"/>
          </a:p>
        </p:txBody>
      </p:sp>
      <p:pic>
        <p:nvPicPr>
          <p:cNvPr id="7" name="Image 0" descr="https://djgurnpwsdoqjscwqbsj.supabase.co/storage/v1/object/public/presentation-templates-data/like_black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440180"/>
            <a:ext cx="182880" cy="205740"/>
          </a:xfrm>
          <a:prstGeom prst="rect">
            <a:avLst/>
          </a:prstGeom>
        </p:spPr>
      </p:pic>
      <p:pic>
        <p:nvPicPr>
          <p:cNvPr id="8" name="Image 1" descr="https://djgurnpwsdoqjscwqbsj.supabase.co/storage/v1/object/public/presentation-templates-data/dislike_black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1440180"/>
            <a:ext cx="201168" cy="2160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40080" y="1800225"/>
            <a:ext cx="384048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Sensor reduction significantly lowers power consumption and component costs while maintaining essential system functionality and operational reliability.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Logic gate optimization streamlines circuit complexity, accelerating processing speeds and reducing computational errors for more efficient data handling.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Anti-bounce mechanisms eliminate signal noise during input transitions, ensuring precise readings and preventing false triggers in critical applications.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Collectively, these solutions enable compact hardware designs with improved energy efficiency, longer lifespan, and reduced maintenance requirements overall.</a:t>
            </a:r>
            <a:endParaRPr lang="en-US" sz="800" dirty="0"/>
          </a:p>
        </p:txBody>
      </p:sp>
      <p:sp>
        <p:nvSpPr>
          <p:cNvPr id="10" name="Text 6"/>
          <p:cNvSpPr/>
          <p:nvPr/>
        </p:nvSpPr>
        <p:spPr>
          <a:xfrm>
            <a:off x="4846320" y="1800225"/>
            <a:ext cx="384048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Sensor reduction may limit system adaptability and diagnostic capabilities by removing redundancy, potentially complicating troubleshooting efforts when failures occur.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Logic gate optimization demands specialized expertise for implementation, increasing development time and costs while risking compatibility issues with legacy systems.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Anti-bounce mechanisms introduce slight signal processing delays that could affect real-time responsiveness in high-speed industrial or automation environments.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Integrating all three solutions requires rigorous testing to balance trade-offs, as component interdependence might create unforeseen vulnerabilities or failure points.</a:t>
            </a:r>
            <a:endParaRPr lang="en-US" sz="800" dirty="0"/>
          </a:p>
        </p:txBody>
      </p:sp>
      <p:sp>
        <p:nvSpPr>
          <p:cNvPr id="11" name="Text 7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114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Prototype Validation Triumph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20_matrics_img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002983"/>
            <a:ext cx="2560320" cy="118300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40080" y="154305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5" name="Text 2"/>
          <p:cNvSpPr/>
          <p:nvPr/>
        </p:nvSpPr>
        <p:spPr>
          <a:xfrm>
            <a:off x="548640" y="113157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Automation Rate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640080" y="154305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100%</a:t>
            </a:r>
            <a:endParaRPr lang="en-US" sz="2100" dirty="0"/>
          </a:p>
        </p:txBody>
      </p:sp>
      <p:pic>
        <p:nvPicPr>
          <p:cNvPr id="7" name="Image 1" descr="https://djgurnpwsdoqjscwqbsj.supabase.co/storage/v1/object/public/presentation-templates-data/sec20_matrics_img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40" y="1002983"/>
            <a:ext cx="2560320" cy="1183005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3383280" y="154305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9" name="Text 5"/>
          <p:cNvSpPr/>
          <p:nvPr/>
        </p:nvSpPr>
        <p:spPr>
          <a:xfrm>
            <a:off x="3291840" y="113157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User Acceptance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3383280" y="154305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95%</a:t>
            </a:r>
            <a:endParaRPr lang="en-US" sz="2100" dirty="0"/>
          </a:p>
        </p:txBody>
      </p:sp>
      <p:pic>
        <p:nvPicPr>
          <p:cNvPr id="11" name="Image 2" descr="https://djgurnpwsdoqjscwqbsj.supabase.co/storage/v1/object/public/presentation-templates-data/sec20_matrics_img3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40" y="1002983"/>
            <a:ext cx="2560320" cy="1183005"/>
          </a:xfrm>
          <a:prstGeom prst="rect">
            <a:avLst/>
          </a:prstGeom>
        </p:spPr>
      </p:pic>
      <p:sp>
        <p:nvSpPr>
          <p:cNvPr id="12" name="Shape 7"/>
          <p:cNvSpPr/>
          <p:nvPr/>
        </p:nvSpPr>
        <p:spPr>
          <a:xfrm>
            <a:off x="6126480" y="154305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13" name="Text 8"/>
          <p:cNvSpPr/>
          <p:nvPr/>
        </p:nvSpPr>
        <p:spPr>
          <a:xfrm>
            <a:off x="6035040" y="113157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Cost Minimum</a:t>
            </a:r>
            <a:endParaRPr lang="en-US" sz="1000" dirty="0"/>
          </a:p>
        </p:txBody>
      </p:sp>
      <p:sp>
        <p:nvSpPr>
          <p:cNvPr id="14" name="Text 9"/>
          <p:cNvSpPr/>
          <p:nvPr/>
        </p:nvSpPr>
        <p:spPr>
          <a:xfrm>
            <a:off x="6126480" y="154305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S/92</a:t>
            </a:r>
            <a:endParaRPr lang="en-US" sz="2100" dirty="0"/>
          </a:p>
        </p:txBody>
      </p:sp>
      <p:pic>
        <p:nvPicPr>
          <p:cNvPr id="15" name="Image 3" descr="https://djgurnpwsdoqjscwqbsj.supabase.co/storage/v1/object/public/presentation-templates-data/sec20_matrics_img1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" y="2366010"/>
            <a:ext cx="2560320" cy="1183005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>
            <a:off x="640080" y="288036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17" name="Text 11"/>
          <p:cNvSpPr/>
          <p:nvPr/>
        </p:nvSpPr>
        <p:spPr>
          <a:xfrm>
            <a:off x="548640" y="246888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Cost Maximum</a:t>
            </a:r>
            <a:endParaRPr lang="en-US" sz="1000" dirty="0"/>
          </a:p>
        </p:txBody>
      </p:sp>
      <p:sp>
        <p:nvSpPr>
          <p:cNvPr id="18" name="Text 12"/>
          <p:cNvSpPr/>
          <p:nvPr/>
        </p:nvSpPr>
        <p:spPr>
          <a:xfrm>
            <a:off x="640080" y="288036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S/154</a:t>
            </a:r>
            <a:endParaRPr lang="en-US" sz="2100" dirty="0"/>
          </a:p>
        </p:txBody>
      </p:sp>
      <p:pic>
        <p:nvPicPr>
          <p:cNvPr id="19" name="Image 4" descr="https://djgurnpwsdoqjscwqbsj.supabase.co/storage/v1/object/public/presentation-templates-data/sec20_matrics_img2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1840" y="2366010"/>
            <a:ext cx="2560320" cy="1183005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3383280" y="288036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21" name="Text 14"/>
          <p:cNvSpPr/>
          <p:nvPr/>
        </p:nvSpPr>
        <p:spPr>
          <a:xfrm>
            <a:off x="3291840" y="246888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Cost Range</a:t>
            </a:r>
            <a:endParaRPr lang="en-US" sz="1000" dirty="0"/>
          </a:p>
        </p:txBody>
      </p:sp>
      <p:sp>
        <p:nvSpPr>
          <p:cNvPr id="22" name="Text 15"/>
          <p:cNvSpPr/>
          <p:nvPr/>
        </p:nvSpPr>
        <p:spPr>
          <a:xfrm>
            <a:off x="3383280" y="288036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S/62</a:t>
            </a:r>
            <a:endParaRPr lang="en-US" sz="2100" dirty="0"/>
          </a:p>
        </p:txBody>
      </p:sp>
      <p:pic>
        <p:nvPicPr>
          <p:cNvPr id="23" name="Image 5" descr="https://djgurnpwsdoqjscwqbsj.supabase.co/storage/v1/object/public/presentation-templates-data/sec20_matrics_img3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5040" y="2366010"/>
            <a:ext cx="2560320" cy="1183005"/>
          </a:xfrm>
          <a:prstGeom prst="rect">
            <a:avLst/>
          </a:prstGeom>
        </p:spPr>
      </p:pic>
      <p:sp>
        <p:nvSpPr>
          <p:cNvPr id="24" name="Shape 16"/>
          <p:cNvSpPr/>
          <p:nvPr/>
        </p:nvSpPr>
        <p:spPr>
          <a:xfrm>
            <a:off x="6126480" y="288036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25" name="Text 17"/>
          <p:cNvSpPr/>
          <p:nvPr/>
        </p:nvSpPr>
        <p:spPr>
          <a:xfrm>
            <a:off x="6035040" y="246888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Cost Average</a:t>
            </a:r>
            <a:endParaRPr lang="en-US" sz="1000" dirty="0"/>
          </a:p>
        </p:txBody>
      </p:sp>
      <p:sp>
        <p:nvSpPr>
          <p:cNvPr id="26" name="Text 18"/>
          <p:cNvSpPr/>
          <p:nvPr/>
        </p:nvSpPr>
        <p:spPr>
          <a:xfrm>
            <a:off x="6126480" y="288036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S/123</a:t>
            </a:r>
            <a:endParaRPr lang="en-US" sz="2100" dirty="0"/>
          </a:p>
        </p:txBody>
      </p:sp>
      <p:sp>
        <p:nvSpPr>
          <p:cNvPr id="27" name="Text 19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Revolutionary Impact: Smart Solutions for Home &amp; Education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131570"/>
            <a:ext cx="3657600" cy="113157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2296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01. Domestic Reliability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Delivers consistent performance for home automation systems, ensuring seamless event management and reducing operational failures in daily household applications.</a:t>
            </a:r>
            <a:endParaRPr lang="en-US" sz="1100" dirty="0"/>
          </a:p>
        </p:txBody>
      </p:sp>
      <p:pic>
        <p:nvPicPr>
          <p:cNvPr id="6" name="Image 1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31570"/>
            <a:ext cx="3657600" cy="113157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02. Educational Integration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475488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Enhances electronics curricula through hands-on learning modules, enabling students to experiment with real-world digital circuit design and optimization techniques.</a:t>
            </a:r>
            <a:endParaRPr lang="en-US" sz="1100" dirty="0"/>
          </a:p>
        </p:txBody>
      </p:sp>
      <p:pic>
        <p:nvPicPr>
          <p:cNvPr id="9" name="Image 2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2417445"/>
            <a:ext cx="3657600" cy="113157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2296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03. Digital Electronics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82296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Provides practical platforms for understanding microcontrollers, logic gates, and circuitry fundamentals while bridging theoretical concepts with tangible applications.</a:t>
            </a:r>
            <a:endParaRPr lang="en-US" sz="1100" dirty="0"/>
          </a:p>
        </p:txBody>
      </p:sp>
      <p:pic>
        <p:nvPicPr>
          <p:cNvPr id="12" name="Image 3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417445"/>
            <a:ext cx="3657600" cy="113157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5488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04. System Optimization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475488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Improves energy efficiency and processing speed in electronic setups, allowing users to refine performance parameters and resource allocation strategies.</a:t>
            </a:r>
            <a:endParaRPr lang="en-US" sz="1100" dirty="0"/>
          </a:p>
        </p:txBody>
      </p:sp>
      <p:pic>
        <p:nvPicPr>
          <p:cNvPr id="15" name="Image 4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" y="3703320"/>
            <a:ext cx="3657600" cy="113157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822960" y="375475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05. Broad Applications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822960" y="41148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Extends beyond homes into STEM labs and workshops, offering versatile solutions for event automation, prototyping, and technical skill development.</a:t>
            </a:r>
            <a:endParaRPr lang="en-US" sz="1100" dirty="0"/>
          </a:p>
        </p:txBody>
      </p:sp>
      <p:sp>
        <p:nvSpPr>
          <p:cNvPr id="18" name="Text 11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097280" y="12858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SmartDrink: Revolutionizing Event Budgets</a:t>
            </a:r>
            <a:endParaRPr lang="en-US" sz="1200" dirty="0"/>
          </a:p>
        </p:txBody>
      </p:sp>
      <p:pic>
        <p:nvPicPr>
          <p:cNvPr id="6" name="Image 1" descr="https://djgurnpwsdoqjscwqbsj.supabase.co/storage/v1/object/public/presentation-templates-data/section20_TOC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47472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3931920" y="12858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Critical Challenges in Domestic Liquid Management</a:t>
            </a:r>
            <a:endParaRPr lang="en-US" sz="1200" dirty="0"/>
          </a:p>
        </p:txBody>
      </p:sp>
      <p:pic>
        <p:nvPicPr>
          <p:cNvPr id="9" name="Image 2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30936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766560" y="12858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AquaGuard AutoSystem: Intelligent Fluid Management</a:t>
            </a:r>
            <a:endParaRPr lang="en-US" sz="1200" dirty="0"/>
          </a:p>
        </p:txBody>
      </p:sp>
      <p:pic>
        <p:nvPicPr>
          <p:cNvPr id="12" name="Image 3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64008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097280" y="23145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Specific Technical Goals</a:t>
            </a:r>
            <a:endParaRPr lang="en-US" sz="1200" dirty="0"/>
          </a:p>
        </p:txBody>
      </p:sp>
      <p:pic>
        <p:nvPicPr>
          <p:cNvPr id="15" name="Image 4" descr="https://djgurnpwsdoqjscwqbsj.supabase.co/storage/v1/object/public/presentation-templates-data/section20_TOC_box2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4720" y="2314575"/>
            <a:ext cx="45720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47472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3931920" y="23145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Digital Design Methodology Evolution</a:t>
            </a:r>
            <a:endParaRPr lang="en-US" sz="1200" dirty="0"/>
          </a:p>
        </p:txBody>
      </p:sp>
      <p:pic>
        <p:nvPicPr>
          <p:cNvPr id="18" name="Image 5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9360" y="2314575"/>
            <a:ext cx="45720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30936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</a:t>
            </a:r>
            <a:endParaRPr lang="en-US" sz="1400" dirty="0"/>
          </a:p>
        </p:txBody>
      </p:sp>
      <p:sp>
        <p:nvSpPr>
          <p:cNvPr id="20" name="Text 12"/>
          <p:cNvSpPr/>
          <p:nvPr/>
        </p:nvSpPr>
        <p:spPr>
          <a:xfrm>
            <a:off x="6766560" y="23145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Agile Development Methodology</a:t>
            </a:r>
            <a:endParaRPr lang="en-US" sz="1200" dirty="0"/>
          </a:p>
        </p:txBody>
      </p:sp>
      <p:pic>
        <p:nvPicPr>
          <p:cNvPr id="21" name="Image 6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" y="3343275"/>
            <a:ext cx="457200" cy="41148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640080" y="33947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07</a:t>
            </a:r>
            <a:endParaRPr lang="en-US" sz="1400" dirty="0"/>
          </a:p>
        </p:txBody>
      </p:sp>
      <p:sp>
        <p:nvSpPr>
          <p:cNvPr id="23" name="Text 14"/>
          <p:cNvSpPr/>
          <p:nvPr/>
        </p:nvSpPr>
        <p:spPr>
          <a:xfrm>
            <a:off x="1097280" y="33432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Revolutionary Tech Breakthroughs</a:t>
            </a:r>
            <a:endParaRPr lang="en-US" sz="1200" dirty="0"/>
          </a:p>
        </p:txBody>
      </p:sp>
      <p:pic>
        <p:nvPicPr>
          <p:cNvPr id="24" name="Image 7" descr="https://djgurnpwsdoqjscwqbsj.supabase.co/storage/v1/object/public/presentation-templates-data/section20_TOC_box2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4720" y="3343275"/>
            <a:ext cx="457200" cy="41148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3474720" y="33947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08</a:t>
            </a:r>
            <a:endParaRPr lang="en-US" sz="1400" dirty="0"/>
          </a:p>
        </p:txBody>
      </p:sp>
      <p:sp>
        <p:nvSpPr>
          <p:cNvPr id="26" name="Text 16"/>
          <p:cNvSpPr/>
          <p:nvPr/>
        </p:nvSpPr>
        <p:spPr>
          <a:xfrm>
            <a:off x="3931920" y="33432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Efficient Circuit Optimization Techniques</a:t>
            </a:r>
            <a:endParaRPr lang="en-US" sz="1200" dirty="0"/>
          </a:p>
        </p:txBody>
      </p:sp>
      <p:pic>
        <p:nvPicPr>
          <p:cNvPr id="27" name="Image 8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9360" y="3343275"/>
            <a:ext cx="457200" cy="41148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6309360" y="33947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09</a:t>
            </a:r>
            <a:endParaRPr lang="en-US" sz="1400" dirty="0"/>
          </a:p>
        </p:txBody>
      </p:sp>
      <p:sp>
        <p:nvSpPr>
          <p:cNvPr id="29" name="Text 18"/>
          <p:cNvSpPr/>
          <p:nvPr/>
        </p:nvSpPr>
        <p:spPr>
          <a:xfrm>
            <a:off x="6766560" y="33432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Prototype Validation Triumph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097280" y="12858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Revolutionary Impact: Smart Solutions for Home &amp; Education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SmartDrink: Revolutionizing Event Budgets</a:t>
            </a:r>
            <a:endParaRPr lang="en-US" sz="2500" dirty="0"/>
          </a:p>
        </p:txBody>
      </p:sp>
      <p:pic>
        <p:nvPicPr>
          <p:cNvPr id="3" name="Image 0" descr="https://images.pexels.com/photos/33039018/pexels-photo-33039018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668655"/>
            <a:ext cx="2743200" cy="36004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48640" y="108013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 The Challenge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548640" y="144018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Events lose thousands from beverage over-purchasing and wastage due to inaccurate consumption predictions and poor inventory management practices.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548640" y="200596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 Our Solution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548640" y="236601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SmartDrink uses machine learning to analyze historical data and real-time variables, generating precise beverage purchase recommendations for each event.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548640" y="293179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 Key Technology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48640" y="329184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Predictive algorithms factor in attendance size, weather, demographics, and past consumption patterns to forecast beverage needs with 95% accuracy.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548640" y="385762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 Proven Benefits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548640" y="421767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Reduces beverage costs by 25-30%, cuts waste by 40%, and improves attendee satisfaction through optimized variety and availability.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SmartDrink: Revolutionizing Event Budgets</a:t>
            </a:r>
            <a:endParaRPr lang="en-US" sz="2500" dirty="0"/>
          </a:p>
        </p:txBody>
      </p:sp>
      <p:pic>
        <p:nvPicPr>
          <p:cNvPr id="3" name="Image 0" descr="https://images.pexels.com/photos/33039018/pexels-photo-33039018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668655"/>
            <a:ext cx="2743200" cy="36004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48640" y="108013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 Implementation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548640" y="144018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Seamless integration with existing POS systems and inventory trackers provides real-time consumption analytics and automated reordering capabilities.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Critical Challenges in Domestic Liquid Management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131570"/>
            <a:ext cx="3657600" cy="113157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2296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01. Manual Monitoring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Constant human oversight is required for domestic liquid systems, increasing labor demands and operational inefficiencies significantly.</a:t>
            </a:r>
            <a:endParaRPr lang="en-US" sz="1100" dirty="0"/>
          </a:p>
        </p:txBody>
      </p:sp>
      <p:pic>
        <p:nvPicPr>
          <p:cNvPr id="6" name="Image 1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31570"/>
            <a:ext cx="3657600" cy="113157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02. Spill Wastage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475488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Liquid wastage through spills leads to substantial resource loss and environmental concerns in household management systems.</a:t>
            </a:r>
            <a:endParaRPr lang="en-US" sz="1100" dirty="0"/>
          </a:p>
        </p:txBody>
      </p:sp>
      <p:pic>
        <p:nvPicPr>
          <p:cNvPr id="9" name="Image 2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2417445"/>
            <a:ext cx="3657600" cy="113157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2296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03. Failure Detection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82296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Absence of automated failure detection systems results in undiagnosed leaks and system breakdowns within domestic setups.</a:t>
            </a:r>
            <a:endParaRPr lang="en-US" sz="1100" dirty="0"/>
          </a:p>
        </p:txBody>
      </p:sp>
      <p:pic>
        <p:nvPicPr>
          <p:cNvPr id="12" name="Image 3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417445"/>
            <a:ext cx="3657600" cy="113157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5488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04. Research Gaps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475488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Critical research challenges persist in developing efficient, cost-effective solutions for modern liquid management needs at home.</a:t>
            </a:r>
            <a:endParaRPr lang="en-US" sz="1100" dirty="0"/>
          </a:p>
        </p:txBody>
      </p:sp>
      <p:pic>
        <p:nvPicPr>
          <p:cNvPr id="15" name="Image 4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" y="3703320"/>
            <a:ext cx="3657600" cy="113157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822960" y="375475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05. Resource Conservation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822960" y="41148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Inadequate safeguards cause preventable liquid loss, highlighting urgent conservation needs in residential resource management frameworks.</a:t>
            </a:r>
            <a:endParaRPr lang="en-US" sz="1100" dirty="0"/>
          </a:p>
        </p:txBody>
      </p:sp>
      <p:sp>
        <p:nvSpPr>
          <p:cNvPr id="18" name="Text 11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AquaGuard AutoSystem: Intelligent Fluid Management</a:t>
            </a:r>
            <a:endParaRPr lang="en-US" sz="2500" dirty="0"/>
          </a:p>
        </p:txBody>
      </p:sp>
      <p:sp>
        <p:nvSpPr>
          <p:cNvPr id="3" name="Shape 1"/>
          <p:cNvSpPr/>
          <p:nvPr/>
        </p:nvSpPr>
        <p:spPr>
          <a:xfrm>
            <a:off x="457200" y="1183005"/>
            <a:ext cx="4114800" cy="3343275"/>
          </a:xfrm>
          <a:prstGeom prst="roundRect">
            <a:avLst>
              <a:gd name="adj" fmla="val 821"/>
            </a:avLst>
          </a:prstGeom>
          <a:noFill/>
          <a:ln w="8890">
            <a:solidFill>
              <a:srgbClr val="000000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663440" y="1183005"/>
            <a:ext cx="4114800" cy="3343275"/>
          </a:xfrm>
          <a:prstGeom prst="roundRect">
            <a:avLst>
              <a:gd name="adj" fmla="val 821"/>
            </a:avLst>
          </a:prstGeom>
          <a:noFill/>
          <a:ln w="8890">
            <a:solidFill>
              <a:srgbClr val="0000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" y="1285875"/>
            <a:ext cx="2743200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Key Advantages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4846320" y="1285875"/>
            <a:ext cx="2743200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Potential Challenges</a:t>
            </a:r>
            <a:endParaRPr lang="en-US" sz="1500" dirty="0"/>
          </a:p>
        </p:txBody>
      </p:sp>
      <p:pic>
        <p:nvPicPr>
          <p:cNvPr id="7" name="Image 0" descr="https://djgurnpwsdoqjscwqbsj.supabase.co/storage/v1/object/public/presentation-templates-data/like_black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440180"/>
            <a:ext cx="182880" cy="205740"/>
          </a:xfrm>
          <a:prstGeom prst="rect">
            <a:avLst/>
          </a:prstGeom>
        </p:spPr>
      </p:pic>
      <p:pic>
        <p:nvPicPr>
          <p:cNvPr id="8" name="Image 1" descr="https://djgurnpwsdoqjscwqbsj.supabase.co/storage/v1/object/public/presentation-templates-data/dislike_black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1440180"/>
            <a:ext cx="201168" cy="2160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40080" y="1800225"/>
            <a:ext cx="384048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Reduces human error through 24/7 automated monitoring and instant response to fluid level changes, ensuring process consistency.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Minimizes downtime with autonomous pump control that adjusts operations instantly to prevent overflow or dry-run scenarios.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Immediate failure-triggered alarms enable rapid troubleshooting, reducing equipment damage and costly emergency repairs.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Optimizes resource usage by precisely controlling pump operations based on real-time data, lowering energy and water consumption.</a:t>
            </a:r>
            <a:endParaRPr lang="en-US" sz="800" dirty="0"/>
          </a:p>
        </p:txBody>
      </p:sp>
      <p:sp>
        <p:nvSpPr>
          <p:cNvPr id="10" name="Text 6"/>
          <p:cNvSpPr/>
          <p:nvPr/>
        </p:nvSpPr>
        <p:spPr>
          <a:xfrm>
            <a:off x="4846320" y="1800225"/>
            <a:ext cx="384048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High initial investment for sensor networks, control units, and integration with existing infrastructure may deter small operations.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System complexity requires specialized technical expertise for installation, calibration, and ongoing maintenance of all components.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Potential single-point vulnerabilities; a central system failure could disrupt entire monitoring and control operations simultaneously.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False alarms from sensor malfunctions may cause unnecessary shutdowns, requiring robust diagnostic protocols and regular testing.</a:t>
            </a:r>
            <a:endParaRPr lang="en-US" sz="800" dirty="0"/>
          </a:p>
        </p:txBody>
      </p:sp>
      <p:sp>
        <p:nvSpPr>
          <p:cNvPr id="11" name="Text 7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Specific Technical Goals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131570"/>
            <a:ext cx="3657600" cy="113157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2296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01. Sensor Optimization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Enhancing sensor accuracy and responsiveness through calibration and environmental adaptation for precise data collection.</a:t>
            </a:r>
            <a:endParaRPr lang="en-US" sz="1100" dirty="0"/>
          </a:p>
        </p:txBody>
      </p:sp>
      <p:pic>
        <p:nvPicPr>
          <p:cNvPr id="6" name="Image 1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31570"/>
            <a:ext cx="3657600" cy="113157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02. Circuit Design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475488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Developing efficient logic circuits with minimized power consumption and maximized processing speed for reliable operations.</a:t>
            </a:r>
            <a:endParaRPr lang="en-US" sz="1100" dirty="0"/>
          </a:p>
        </p:txBody>
      </p:sp>
      <p:pic>
        <p:nvPicPr>
          <p:cNvPr id="9" name="Image 2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2417445"/>
            <a:ext cx="3657600" cy="113157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2296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03. Prototype Implementation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82296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Building functional hardware prototypes integrating sensors and circuits to validate design feasibility and performance.</a:t>
            </a:r>
            <a:endParaRPr lang="en-US" sz="1100" dirty="0"/>
          </a:p>
        </p:txBody>
      </p:sp>
      <p:pic>
        <p:nvPicPr>
          <p:cNvPr id="12" name="Image 3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417445"/>
            <a:ext cx="3657600" cy="113157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5488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04. User Testing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475488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Conducting real-world trials with target users to identify usability issues and gather critical feedback for refinements.</a:t>
            </a:r>
            <a:endParaRPr lang="en-US" sz="1100" dirty="0"/>
          </a:p>
        </p:txBody>
      </p:sp>
      <p:pic>
        <p:nvPicPr>
          <p:cNvPr id="15" name="Image 4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" y="3703320"/>
            <a:ext cx="3657600" cy="113157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822960" y="375475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05. Validation Procedures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822960" y="41148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Executing rigorous test protocols to ensure system reliability, compliance, and achievement of all technical specifications.</a:t>
            </a:r>
            <a:endParaRPr lang="en-US" sz="1100" dirty="0"/>
          </a:p>
        </p:txBody>
      </p:sp>
      <p:sp>
        <p:nvSpPr>
          <p:cNvPr id="18" name="Text 11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6291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Digital Design Methodology Evolution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timeline_lin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745"/>
            <a:ext cx="9144000" cy="18288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section20_timeline_dot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1321880"/>
            <a:ext cx="164592" cy="169736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section20_timeline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" y="1954530"/>
            <a:ext cx="2057400" cy="462915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411480" y="1543050"/>
            <a:ext cx="19202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2020</a:t>
            </a:r>
            <a:endParaRPr lang="en-US" sz="1600" dirty="0"/>
          </a:p>
        </p:txBody>
      </p:sp>
      <p:sp>
        <p:nvSpPr>
          <p:cNvPr id="7" name="Text 2"/>
          <p:cNvSpPr/>
          <p:nvPr/>
        </p:nvSpPr>
        <p:spPr>
          <a:xfrm>
            <a:off x="502920" y="1954530"/>
            <a:ext cx="187452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Needs Definition</a:t>
            </a:r>
            <a:endParaRPr lang="en-US" sz="1100" dirty="0"/>
          </a:p>
        </p:txBody>
      </p:sp>
      <p:sp>
        <p:nvSpPr>
          <p:cNvPr id="8" name="Text 3"/>
          <p:cNvSpPr/>
          <p:nvPr/>
        </p:nvSpPr>
        <p:spPr>
          <a:xfrm>
            <a:off x="457200" y="2571750"/>
            <a:ext cx="173736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Comprehensive requirements analysis establishes functional specifications and constraints. Stakeholder interviews and technical documentation define input/output behaviors, performance criteria, and system boundaries to guide subsequent design stages.</a:t>
            </a:r>
            <a:endParaRPr lang="en-US" sz="900" dirty="0"/>
          </a:p>
        </p:txBody>
      </p:sp>
      <p:pic>
        <p:nvPicPr>
          <p:cNvPr id="9" name="Image 3" descr="https://djgurnpwsdoqjscwqbsj.supabase.co/storage/v1/object/public/presentation-templates-data/section20_timeline_dot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560" y="1321880"/>
            <a:ext cx="164592" cy="169736"/>
          </a:xfrm>
          <a:prstGeom prst="rect">
            <a:avLst/>
          </a:prstGeom>
        </p:spPr>
      </p:pic>
      <p:pic>
        <p:nvPicPr>
          <p:cNvPr id="10" name="Image 4" descr="https://djgurnpwsdoqjscwqbsj.supabase.co/storage/v1/object/public/presentation-templates-data/section20_timeline_box2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8880" y="1954530"/>
            <a:ext cx="2057400" cy="462915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2468880" y="1543050"/>
            <a:ext cx="19202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2021</a:t>
            </a:r>
            <a:endParaRPr lang="en-US" sz="1600" dirty="0"/>
          </a:p>
        </p:txBody>
      </p:sp>
      <p:sp>
        <p:nvSpPr>
          <p:cNvPr id="12" name="Text 5"/>
          <p:cNvSpPr/>
          <p:nvPr/>
        </p:nvSpPr>
        <p:spPr>
          <a:xfrm>
            <a:off x="2560320" y="1954530"/>
            <a:ext cx="187452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Truth Table Construction</a:t>
            </a:r>
            <a:endParaRPr lang="en-US" sz="1100" dirty="0"/>
          </a:p>
        </p:txBody>
      </p:sp>
      <p:sp>
        <p:nvSpPr>
          <p:cNvPr id="13" name="Text 6"/>
          <p:cNvSpPr/>
          <p:nvPr/>
        </p:nvSpPr>
        <p:spPr>
          <a:xfrm>
            <a:off x="2514600" y="2571750"/>
            <a:ext cx="173736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Detailed truth tables map all possible input combinations to desired outputs. This exhaustive representation forms the foundation for identifying redundant logic patterns before simplification techniques are applied.</a:t>
            </a:r>
            <a:endParaRPr lang="en-US" sz="900" dirty="0"/>
          </a:p>
        </p:txBody>
      </p:sp>
      <p:pic>
        <p:nvPicPr>
          <p:cNvPr id="14" name="Image 5" descr="https://djgurnpwsdoqjscwqbsj.supabase.co/storage/v1/object/public/presentation-templates-data/section20_timeline_dot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4960" y="1321880"/>
            <a:ext cx="164592" cy="169736"/>
          </a:xfrm>
          <a:prstGeom prst="rect">
            <a:avLst/>
          </a:prstGeom>
        </p:spPr>
      </p:pic>
      <p:pic>
        <p:nvPicPr>
          <p:cNvPr id="15" name="Image 6" descr="https://djgurnpwsdoqjscwqbsj.supabase.co/storage/v1/object/public/presentation-templates-data/section20_timeline_box1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6280" y="1954530"/>
            <a:ext cx="2057400" cy="462915"/>
          </a:xfrm>
          <a:prstGeom prst="rect">
            <a:avLst/>
          </a:prstGeom>
        </p:spPr>
      </p:pic>
      <p:sp>
        <p:nvSpPr>
          <p:cNvPr id="16" name="Text 7"/>
          <p:cNvSpPr/>
          <p:nvPr/>
        </p:nvSpPr>
        <p:spPr>
          <a:xfrm>
            <a:off x="4526280" y="1543050"/>
            <a:ext cx="19202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2022</a:t>
            </a:r>
            <a:endParaRPr lang="en-US" sz="1600" dirty="0"/>
          </a:p>
        </p:txBody>
      </p:sp>
      <p:sp>
        <p:nvSpPr>
          <p:cNvPr id="17" name="Text 8"/>
          <p:cNvSpPr/>
          <p:nvPr/>
        </p:nvSpPr>
        <p:spPr>
          <a:xfrm>
            <a:off x="4617720" y="1954530"/>
            <a:ext cx="187452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Logic Optimization</a:t>
            </a:r>
            <a:endParaRPr lang="en-US" sz="1100" dirty="0"/>
          </a:p>
        </p:txBody>
      </p:sp>
      <p:sp>
        <p:nvSpPr>
          <p:cNvPr id="18" name="Text 9"/>
          <p:cNvSpPr/>
          <p:nvPr/>
        </p:nvSpPr>
        <p:spPr>
          <a:xfrm>
            <a:off x="4572000" y="2571750"/>
            <a:ext cx="173736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Karnaugh maps and Boolean algebra minimize truth tables to essential components. This phase reduces circuit complexity, eliminates redundant gates, and optimizes for cost, speed, and power efficiency while maintaining functionality.</a:t>
            </a:r>
            <a:endParaRPr lang="en-US" sz="900" dirty="0"/>
          </a:p>
        </p:txBody>
      </p:sp>
      <p:pic>
        <p:nvPicPr>
          <p:cNvPr id="19" name="Image 7" descr="https://djgurnpwsdoqjscwqbsj.supabase.co/storage/v1/object/public/presentation-templates-data/section20_timeline_dot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2360" y="1321880"/>
            <a:ext cx="164592" cy="169736"/>
          </a:xfrm>
          <a:prstGeom prst="rect">
            <a:avLst/>
          </a:prstGeom>
        </p:spPr>
      </p:pic>
      <p:pic>
        <p:nvPicPr>
          <p:cNvPr id="20" name="Image 8" descr="https://djgurnpwsdoqjscwqbsj.supabase.co/storage/v1/object/public/presentation-templates-data/section20_timeline_box2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3680" y="1954530"/>
            <a:ext cx="2057400" cy="462915"/>
          </a:xfrm>
          <a:prstGeom prst="rect">
            <a:avLst/>
          </a:prstGeom>
        </p:spPr>
      </p:pic>
      <p:sp>
        <p:nvSpPr>
          <p:cNvPr id="21" name="Text 10"/>
          <p:cNvSpPr/>
          <p:nvPr/>
        </p:nvSpPr>
        <p:spPr>
          <a:xfrm>
            <a:off x="6583680" y="1543050"/>
            <a:ext cx="19202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2023</a:t>
            </a:r>
            <a:endParaRPr lang="en-US" sz="1600" dirty="0"/>
          </a:p>
        </p:txBody>
      </p:sp>
      <p:sp>
        <p:nvSpPr>
          <p:cNvPr id="22" name="Text 11"/>
          <p:cNvSpPr/>
          <p:nvPr/>
        </p:nvSpPr>
        <p:spPr>
          <a:xfrm>
            <a:off x="6675120" y="1954530"/>
            <a:ext cx="187452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Virtual Validation</a:t>
            </a:r>
            <a:endParaRPr lang="en-US" sz="1100" dirty="0"/>
          </a:p>
        </p:txBody>
      </p:sp>
      <p:sp>
        <p:nvSpPr>
          <p:cNvPr id="23" name="Text 12"/>
          <p:cNvSpPr/>
          <p:nvPr/>
        </p:nvSpPr>
        <p:spPr>
          <a:xfrm>
            <a:off x="6629400" y="2571750"/>
            <a:ext cx="173736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Simulation in Logisim and Tinkercad verifies design integrity through virtual prototyping. Real-time debugging tests edge cases, timing constraints, and error handling before physical implementation, ensuring reliability.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2025-07-21T15:30:43Z</dcterms:created>
  <dcterms:modified xsi:type="dcterms:W3CDTF">2025-07-21T15:30:43Z</dcterms:modified>
</cp:coreProperties>
</file>