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Slide-10-image-1.png"/><Relationship Id="rId2" Type="http://schemas.openxmlformats.org/officeDocument/2006/relationships/slideLayout" Target="../slideLayouts/slideLayout2.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Slide-11-image-1.png"/><Relationship Id="rId2" Type="http://schemas.openxmlformats.org/officeDocument/2006/relationships/image" Target="../media/image-11-2.png"/><Relationship Id="rId3" Type="http://schemas.openxmlformats.org/officeDocument/2006/relationships/image" Target="../media/image-11-2.png"/><Relationship Id="rId4" Type="http://schemas.openxmlformats.org/officeDocument/2006/relationships/image" Target="../media/image-11-2.png"/><Relationship Id="rId5" Type="http://schemas.openxmlformats.org/officeDocument/2006/relationships/image" Target="../media/image-11-2.png"/><Relationship Id="rId6" Type="http://schemas.openxmlformats.org/officeDocument/2006/relationships/slideLayout" Target="../slideLayouts/slideLayout2.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Slide-12-image-1.png"/><Relationship Id="rId2" Type="http://schemas.openxmlformats.org/officeDocument/2006/relationships/slideLayout" Target="../slideLayouts/slideLayout2.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Slide-13-image-1.png"/><Relationship Id="rId2" Type="http://schemas.openxmlformats.org/officeDocument/2006/relationships/slideLayout" Target="../slideLayouts/slideLayout2.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Slide-14-image-1.png"/><Relationship Id="rId2" Type="http://schemas.openxmlformats.org/officeDocument/2006/relationships/image" Target="../media/image-14-2.png"/><Relationship Id="rId3" Type="http://schemas.openxmlformats.org/officeDocument/2006/relationships/image" Target="../media/image-14-2.png"/><Relationship Id="rId4" Type="http://schemas.openxmlformats.org/officeDocument/2006/relationships/image" Target="../media/image-14-2.png"/><Relationship Id="rId5" Type="http://schemas.openxmlformats.org/officeDocument/2006/relationships/image" Target="../media/image-14-2.png"/><Relationship Id="rId6" Type="http://schemas.openxmlformats.org/officeDocument/2006/relationships/slideLayout" Target="../slideLayouts/slideLayout2.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Slide-15-image-1.png"/><Relationship Id="rId2" Type="http://schemas.openxmlformats.org/officeDocument/2006/relationships/image" Target="../media/image-15-2.png"/><Relationship Id="rId3" Type="http://schemas.openxmlformats.org/officeDocument/2006/relationships/image" Target="../media/image-15-2.png"/><Relationship Id="rId4" Type="http://schemas.openxmlformats.org/officeDocument/2006/relationships/image" Target="../media/image-15-2.png"/><Relationship Id="rId5" Type="http://schemas.openxmlformats.org/officeDocument/2006/relationships/image" Target="../media/image-15-2.png"/><Relationship Id="rId6" Type="http://schemas.openxmlformats.org/officeDocument/2006/relationships/slideLayout" Target="../slideLayouts/slideLayout2.xml"/><Relationship Id="rId7"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image" Target="../media/Slide-2-image-1.png"/><Relationship Id="rId2" Type="http://schemas.openxmlformats.org/officeDocument/2006/relationships/image" Target="../media/image-2-2.png"/><Relationship Id="rId3" Type="http://schemas.openxmlformats.org/officeDocument/2006/relationships/image" Target="../media/image-2-2.png"/><Relationship Id="rId4" Type="http://schemas.openxmlformats.org/officeDocument/2006/relationships/image" Target="../media/image-2-2.png"/><Relationship Id="rId5" Type="http://schemas.openxmlformats.org/officeDocument/2006/relationships/image" Target="../media/image-2-2.png"/><Relationship Id="rId6" Type="http://schemas.openxmlformats.org/officeDocument/2006/relationships/image" Target="../media/image-2-2.png"/><Relationship Id="rId7" Type="http://schemas.openxmlformats.org/officeDocument/2006/relationships/image" Target="../media/image-2-2.png"/><Relationship Id="rId8" Type="http://schemas.openxmlformats.org/officeDocument/2006/relationships/image" Target="../media/image-2-2.png"/><Relationship Id="rId9" Type="http://schemas.openxmlformats.org/officeDocument/2006/relationships/image" Target="../media/image-2-2.png"/><Relationship Id="rId10" Type="http://schemas.openxmlformats.org/officeDocument/2006/relationships/slideLayout" Target="../slideLayouts/slideLayout1.xml"/><Relationship Id="rId11"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Slide-3-image-1.png"/><Relationship Id="rId2" Type="http://schemas.openxmlformats.org/officeDocument/2006/relationships/image" Target="../media/image-3-2.png"/><Relationship Id="rId3" Type="http://schemas.openxmlformats.org/officeDocument/2006/relationships/image" Target="../media/image-3-2.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hyperlink" Target="https://images.pexels.com/photos/33447376/pexels-photo-33447376.jpeg?auto=compress&amp;cs=tinysrgb&amp;fit=crop&amp;h=1200&amp;w=800" TargetMode="External"/><Relationship Id="rId1" Type="http://schemas.openxmlformats.org/officeDocument/2006/relationships/image" Target="../media/Slide-4-image-1.png"/><Relationship Id="rId2" Type="http://schemas.openxmlformats.org/officeDocument/2006/relationships/image" Target="../media/image-4-2.jpeg"/><Relationship Id="rId4" Type="http://schemas.openxmlformats.org/officeDocument/2006/relationships/slideLayout" Target="../slideLayouts/slideLayout2.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Slide-5-image-1.png"/><Relationship Id="rId2" Type="http://schemas.openxmlformats.org/officeDocument/2006/relationships/image" Target="../media/image-5-2.png"/><Relationship Id="rId3" Type="http://schemas.openxmlformats.org/officeDocument/2006/relationships/image" Target="../media/image-5-2.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2.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hyperlink" Target="https://images.pexels.com/photos/33451556/pexels-photo-33451556.jpeg?auto=compress&amp;cs=tinysrgb&amp;fit=crop&amp;h=1200&amp;w=800" TargetMode="External"/><Relationship Id="rId1" Type="http://schemas.openxmlformats.org/officeDocument/2006/relationships/image" Target="../media/Slide-6-image-1.png"/><Relationship Id="rId2" Type="http://schemas.openxmlformats.org/officeDocument/2006/relationships/image" Target="../media/image-6-2.jpeg"/><Relationship Id="rId4" Type="http://schemas.openxmlformats.org/officeDocument/2006/relationships/slideLayout" Target="../slideLayouts/slideLayout2.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Slide-7-image-1.png"/><Relationship Id="rId2" Type="http://schemas.openxmlformats.org/officeDocument/2006/relationships/image" Target="../media/image-7-2.png"/><Relationship Id="rId3" Type="http://schemas.openxmlformats.org/officeDocument/2006/relationships/image" Target="../media/image-7-2.png"/><Relationship Id="rId4" Type="http://schemas.openxmlformats.org/officeDocument/2006/relationships/image" Target="../media/image-7-2.png"/><Relationship Id="rId5" Type="http://schemas.openxmlformats.org/officeDocument/2006/relationships/image" Target="../media/image-7-2.png"/><Relationship Id="rId6" Type="http://schemas.openxmlformats.org/officeDocument/2006/relationships/slideLayout" Target="../slideLayouts/slideLayout2.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Slide-8-image-1.png"/><Relationship Id="rId2" Type="http://schemas.openxmlformats.org/officeDocument/2006/relationships/image" Target="../media/image-8-2.png"/><Relationship Id="rId3" Type="http://schemas.openxmlformats.org/officeDocument/2006/relationships/image" Target="../media/image-8-2.png"/><Relationship Id="rId4" Type="http://schemas.openxmlformats.org/officeDocument/2006/relationships/image" Target="../media/image-8-2.png"/><Relationship Id="rId5" Type="http://schemas.openxmlformats.org/officeDocument/2006/relationships/image" Target="../media/image-8-2.png"/><Relationship Id="rId6" Type="http://schemas.openxmlformats.org/officeDocument/2006/relationships/slideLayout" Target="../slideLayouts/slideLayout2.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Slide-9-image-1.png"/><Relationship Id="rId2" Type="http://schemas.openxmlformats.org/officeDocument/2006/relationships/slideLayout" Target="../slideLayouts/slideLayout2.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1828800" y="1800225"/>
            <a:ext cx="5486400" cy="1028700"/>
          </a:xfrm>
          <a:prstGeom prst="rect">
            <a:avLst/>
          </a:prstGeom>
          <a:noFill/>
          <a:ln/>
        </p:spPr>
        <p:txBody>
          <a:bodyPr wrap="square" rtlCol="0" anchor="ctr"/>
          <a:lstStyle/>
          <a:p>
            <a:pPr algn="ctr" indent="0" marL="0">
              <a:buNone/>
            </a:pPr>
            <a:r>
              <a:rPr lang="en-US" sz="2400" b="1" dirty="0">
                <a:solidFill>
                  <a:srgbClr val="000000"/>
                </a:solidFill>
                <a:latin typeface="Plus Jakarta Sans" pitchFamily="34" charset="0"/>
                <a:ea typeface="Plus Jakarta Sans" pitchFamily="34" charset="-122"/>
                <a:cs typeface="Plus Jakarta Sans" pitchFamily="34" charset="-120"/>
              </a:rPr>
              <a:t>The Central Nervous System: Master Control Center</a:t>
            </a:r>
            <a:endParaRPr lang="en-US" sz="2400" dirty="0"/>
          </a:p>
        </p:txBody>
      </p:sp>
      <p:sp>
        <p:nvSpPr>
          <p:cNvPr id="3" name="Text 1"/>
          <p:cNvSpPr/>
          <p:nvPr/>
        </p:nvSpPr>
        <p:spPr>
          <a:xfrm>
            <a:off x="2743200" y="2983230"/>
            <a:ext cx="3657600" cy="514350"/>
          </a:xfrm>
          <a:prstGeom prst="rect">
            <a:avLst/>
          </a:prstGeom>
          <a:noFill/>
          <a:ln/>
        </p:spPr>
        <p:txBody>
          <a:bodyPr wrap="square" rtlCol="0" anchor="t"/>
          <a:lstStyle/>
          <a:p>
            <a:pPr algn="ctr" indent="0" marL="0">
              <a:lnSpc>
                <a:spcPts val="1300"/>
              </a:lnSpc>
              <a:buNone/>
            </a:pPr>
            <a:r>
              <a:rPr lang="en-US" sz="1100" dirty="0">
                <a:solidFill>
                  <a:srgbClr val="000000"/>
                </a:solidFill>
                <a:latin typeface="Plus Jakarta Sans Light" pitchFamily="34" charset="0"/>
                <a:ea typeface="Plus Jakarta Sans Light" pitchFamily="34" charset="-122"/>
                <a:cs typeface="Plus Jakarta Sans Light" pitchFamily="34" charset="-120"/>
              </a:rPr>
              <a:t>Exploring the intricate network that governs human cognition, movement, and consciousness</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1028700"/>
            <a:ext cx="3017520" cy="457200"/>
          </a:xfrm>
          <a:prstGeom prst="rect">
            <a:avLst/>
          </a:prstGeom>
          <a:noFill/>
          <a:ln/>
        </p:spPr>
        <p:txBody>
          <a:bodyPr wrap="square" rtlCol="0" anchor="b"/>
          <a:lstStyle/>
          <a:p>
            <a:pPr indent="0" marL="0">
              <a:buNone/>
            </a:pPr>
            <a:r>
              <a:rPr lang="en-US" sz="2300" b="1" dirty="0">
                <a:solidFill>
                  <a:srgbClr val="000000"/>
                </a:solidFill>
                <a:latin typeface="Plus Jakarta Sans" pitchFamily="34" charset="0"/>
                <a:ea typeface="Plus Jakarta Sans" pitchFamily="34" charset="-122"/>
                <a:cs typeface="Plus Jakarta Sans" pitchFamily="34" charset="-120"/>
              </a:rPr>
              <a:t>CNS-PNS Integration Essentials</a:t>
            </a:r>
            <a:endParaRPr lang="en-US" sz="2300" dirty="0"/>
          </a:p>
        </p:txBody>
      </p:sp>
      <p:sp>
        <p:nvSpPr>
          <p:cNvPr id="3" name="Text 1"/>
          <p:cNvSpPr/>
          <p:nvPr/>
        </p:nvSpPr>
        <p:spPr>
          <a:xfrm>
            <a:off x="640080" y="1645920"/>
            <a:ext cx="3017520" cy="914400"/>
          </a:xfrm>
          <a:prstGeom prst="rect">
            <a:avLst/>
          </a:prstGeom>
          <a:noFill/>
          <a:ln/>
        </p:spPr>
        <p:txBody>
          <a:bodyPr wrap="square" rtlCol="0" anchor="t"/>
          <a:lstStyle/>
          <a:p>
            <a:pPr indent="0" marL="0">
              <a:lnSpc>
                <a:spcPts val="1300"/>
              </a:lnSpc>
              <a:buNone/>
            </a:pPr>
            <a:r>
              <a:rPr lang="en-US" sz="900" dirty="0">
                <a:solidFill>
                  <a:srgbClr val="000000"/>
                </a:solidFill>
                <a:latin typeface="Plus Jakarta Sans Light" pitchFamily="34" charset="0"/>
                <a:ea typeface="Plus Jakarta Sans Light" pitchFamily="34" charset="-122"/>
                <a:cs typeface="Plus Jakarta Sans Light" pitchFamily="34" charset="-120"/>
              </a:rPr>
              <a:t>The central nervous system (CNS) includes the brain and spinal cord, serving as the body's command center for processing information. The peripheral nervous system (PNS) links the CNS to the body's organs and limbs, enabling seamless coordination of voluntary actions and involuntary responses.</a:t>
            </a:r>
            <a:endParaRPr lang="en-US" sz="900" dirty="0"/>
          </a:p>
        </p:txBody>
      </p:sp>
      <p:sp>
        <p:nvSpPr>
          <p:cNvPr id="4" name="Shape 2"/>
          <p:cNvSpPr/>
          <p:nvPr/>
        </p:nvSpPr>
        <p:spPr>
          <a:xfrm>
            <a:off x="6675120" y="298323"/>
            <a:ext cx="0" cy="4526280"/>
          </a:xfrm>
          <a:prstGeom prst="line">
            <a:avLst/>
          </a:prstGeom>
          <a:noFill/>
          <a:ln w="25400">
            <a:solidFill>
              <a:srgbClr val="000000"/>
            </a:solidFill>
            <a:prstDash val="solid"/>
          </a:ln>
        </p:spPr>
      </p:sp>
      <p:sp>
        <p:nvSpPr>
          <p:cNvPr id="5" name="Shape 3"/>
          <p:cNvSpPr/>
          <p:nvPr/>
        </p:nvSpPr>
        <p:spPr>
          <a:xfrm>
            <a:off x="6556248" y="735521"/>
            <a:ext cx="246888" cy="252032"/>
          </a:xfrm>
          <a:prstGeom prst="ellipse">
            <a:avLst/>
          </a:prstGeom>
          <a:solidFill>
            <a:srgbClr val="FFFFFF"/>
          </a:solidFill>
          <a:ln w="12700">
            <a:solidFill>
              <a:srgbClr val="FFFFFF"/>
            </a:solidFill>
            <a:prstDash val="solid"/>
          </a:ln>
        </p:spPr>
      </p:sp>
      <p:sp>
        <p:nvSpPr>
          <p:cNvPr id="6" name="Shape 4"/>
          <p:cNvSpPr/>
          <p:nvPr/>
        </p:nvSpPr>
        <p:spPr>
          <a:xfrm>
            <a:off x="6588252" y="771525"/>
            <a:ext cx="182880" cy="180023"/>
          </a:xfrm>
          <a:prstGeom prst="ellipse">
            <a:avLst/>
          </a:prstGeom>
          <a:solidFill>
            <a:srgbClr val="84B3AC"/>
          </a:solidFill>
          <a:ln w="12700">
            <a:solidFill>
              <a:srgbClr val="84B3AC"/>
            </a:solidFill>
            <a:prstDash val="solid"/>
          </a:ln>
        </p:spPr>
      </p:sp>
      <p:sp>
        <p:nvSpPr>
          <p:cNvPr id="7" name="Text 5"/>
          <p:cNvSpPr/>
          <p:nvPr/>
        </p:nvSpPr>
        <p:spPr>
          <a:xfrm>
            <a:off x="6588252" y="77152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8" name="Text 6"/>
          <p:cNvSpPr/>
          <p:nvPr/>
        </p:nvSpPr>
        <p:spPr>
          <a:xfrm>
            <a:off x="4663440" y="73552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1952</a:t>
            </a:r>
            <a:endParaRPr lang="en-US" sz="800" dirty="0"/>
          </a:p>
        </p:txBody>
      </p:sp>
      <p:sp>
        <p:nvSpPr>
          <p:cNvPr id="9" name="Text 7"/>
          <p:cNvSpPr/>
          <p:nvPr/>
        </p:nvSpPr>
        <p:spPr>
          <a:xfrm>
            <a:off x="4663440" y="102870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Action Potential Mechanism</a:t>
            </a:r>
            <a:endParaRPr lang="en-US" sz="1500" dirty="0"/>
          </a:p>
        </p:txBody>
      </p:sp>
      <p:sp>
        <p:nvSpPr>
          <p:cNvPr id="10" name="Text 8"/>
          <p:cNvSpPr/>
          <p:nvPr/>
        </p:nvSpPr>
        <p:spPr>
          <a:xfrm>
            <a:off x="4663440" y="128587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Alan Hodgkin and Andrew Huxley's research on action potentials described how electrical impulses propagate along nerves, linking CNS and PNS operations. This work elucidated the precise coordination of voluntary actions, such as walking, and involuntary processes like breathing, enhancing modern views on nervous system integration and functionality.</a:t>
            </a:r>
            <a:endParaRPr lang="en-US" sz="700" dirty="0"/>
          </a:p>
        </p:txBody>
      </p:sp>
      <p:sp>
        <p:nvSpPr>
          <p:cNvPr id="11" name="Shape 9"/>
          <p:cNvSpPr/>
          <p:nvPr/>
        </p:nvSpPr>
        <p:spPr>
          <a:xfrm>
            <a:off x="6556248" y="2021395"/>
            <a:ext cx="246888" cy="252032"/>
          </a:xfrm>
          <a:prstGeom prst="ellipse">
            <a:avLst/>
          </a:prstGeom>
          <a:solidFill>
            <a:srgbClr val="FFFFFF"/>
          </a:solidFill>
          <a:ln w="12700">
            <a:solidFill>
              <a:srgbClr val="FFFFFF"/>
            </a:solidFill>
            <a:prstDash val="solid"/>
          </a:ln>
        </p:spPr>
      </p:sp>
      <p:sp>
        <p:nvSpPr>
          <p:cNvPr id="12" name="Shape 10"/>
          <p:cNvSpPr/>
          <p:nvPr/>
        </p:nvSpPr>
        <p:spPr>
          <a:xfrm>
            <a:off x="6588252" y="2057400"/>
            <a:ext cx="182880" cy="180023"/>
          </a:xfrm>
          <a:prstGeom prst="ellipse">
            <a:avLst/>
          </a:prstGeom>
          <a:solidFill>
            <a:srgbClr val="84B3AC"/>
          </a:solidFill>
          <a:ln w="12700">
            <a:solidFill>
              <a:srgbClr val="84B3AC"/>
            </a:solidFill>
            <a:prstDash val="solid"/>
          </a:ln>
        </p:spPr>
      </p:sp>
      <p:sp>
        <p:nvSpPr>
          <p:cNvPr id="13" name="Text 11"/>
          <p:cNvSpPr/>
          <p:nvPr/>
        </p:nvSpPr>
        <p:spPr>
          <a:xfrm>
            <a:off x="6588252" y="2057400"/>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14" name="Text 12"/>
          <p:cNvSpPr/>
          <p:nvPr/>
        </p:nvSpPr>
        <p:spPr>
          <a:xfrm>
            <a:off x="6858000" y="2021395"/>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1970</a:t>
            </a:r>
            <a:endParaRPr lang="en-US" sz="800" dirty="0"/>
          </a:p>
        </p:txBody>
      </p:sp>
      <p:sp>
        <p:nvSpPr>
          <p:cNvPr id="15" name="Text 13"/>
          <p:cNvSpPr/>
          <p:nvPr/>
        </p:nvSpPr>
        <p:spPr>
          <a:xfrm>
            <a:off x="6858000" y="2314575"/>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Neuroimaging Advances</a:t>
            </a:r>
            <a:endParaRPr lang="en-US" sz="1500" dirty="0"/>
          </a:p>
        </p:txBody>
      </p:sp>
      <p:sp>
        <p:nvSpPr>
          <p:cNvPr id="16" name="Text 14"/>
          <p:cNvSpPr/>
          <p:nvPr/>
        </p:nvSpPr>
        <p:spPr>
          <a:xfrm>
            <a:off x="6858000" y="2571750"/>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The development of CT scans and early neuroimaging techniques allowed visualization of CNS-PNS connections in living subjects. This innovation improved understanding of how the systems integrate for functions like pain response and autonomic regulation, paving the way for treatments in neurology and enhancing knowledge of voluntary-involuntary coordination.</a:t>
            </a:r>
            <a:endParaRPr lang="en-US" sz="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668655"/>
            <a:ext cx="8229600" cy="45720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Neurotransmitters: Vital Brain Messengers</a:t>
            </a:r>
            <a:endParaRPr lang="en-US" sz="2300" dirty="0"/>
          </a:p>
        </p:txBody>
      </p:sp>
      <p:pic>
        <p:nvPicPr>
          <p:cNvPr id="3" name="Image 0" descr="https://djgurnpwsdoqjscwqbsj.supabase.co/storage/v1/object/public/presentation-templates-data/custom3/list5_box.png">    </p:cNvPr>
          <p:cNvPicPr>
            <a:picLocks noChangeAspect="1"/>
          </p:cNvPicPr>
          <p:nvPr/>
        </p:nvPicPr>
        <p:blipFill>
          <a:blip r:embed="rId2"/>
          <a:stretch>
            <a:fillRect/>
          </a:stretch>
        </p:blipFill>
        <p:spPr>
          <a:xfrm>
            <a:off x="731520" y="1440180"/>
            <a:ext cx="3657600" cy="1285875"/>
          </a:xfrm>
          <a:prstGeom prst="rect">
            <a:avLst/>
          </a:prstGeom>
        </p:spPr>
      </p:pic>
      <p:sp>
        <p:nvSpPr>
          <p:cNvPr id="4" name="Text 1"/>
          <p:cNvSpPr/>
          <p:nvPr/>
        </p:nvSpPr>
        <p:spPr>
          <a:xfrm>
            <a:off x="82296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1.What Are They</a:t>
            </a:r>
            <a:endParaRPr lang="en-US" sz="1500" dirty="0"/>
          </a:p>
        </p:txBody>
      </p:sp>
      <p:sp>
        <p:nvSpPr>
          <p:cNvPr id="5" name="Text 2"/>
          <p:cNvSpPr/>
          <p:nvPr/>
        </p:nvSpPr>
        <p:spPr>
          <a:xfrm>
            <a:off x="82296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Neurotransmitters are essential chemical messengers in the brain that facilitate communication between neurons, playing key roles in regulating mood and cognitive functions.</a:t>
            </a:r>
            <a:endParaRPr lang="en-US" sz="900" dirty="0"/>
          </a:p>
        </p:txBody>
      </p:sp>
      <p:pic>
        <p:nvPicPr>
          <p:cNvPr id="6" name="Image 1" descr="https://djgurnpwsdoqjscwqbsj.supabase.co/storage/v1/object/public/presentation-templates-data/custom3/list5_box.png">    </p:cNvPr>
          <p:cNvPicPr>
            <a:picLocks noChangeAspect="1"/>
          </p:cNvPicPr>
          <p:nvPr/>
        </p:nvPicPr>
        <p:blipFill>
          <a:blip r:embed="rId3"/>
          <a:stretch>
            <a:fillRect/>
          </a:stretch>
        </p:blipFill>
        <p:spPr>
          <a:xfrm>
            <a:off x="4572000" y="1440180"/>
            <a:ext cx="3657600" cy="1285875"/>
          </a:xfrm>
          <a:prstGeom prst="rect">
            <a:avLst/>
          </a:prstGeom>
        </p:spPr>
      </p:pic>
      <p:sp>
        <p:nvSpPr>
          <p:cNvPr id="7" name="Text 3"/>
          <p:cNvSpPr/>
          <p:nvPr/>
        </p:nvSpPr>
        <p:spPr>
          <a:xfrm>
            <a:off x="466344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2.Dopamine's Role</a:t>
            </a:r>
            <a:endParaRPr lang="en-US" sz="1500" dirty="0"/>
          </a:p>
        </p:txBody>
      </p:sp>
      <p:sp>
        <p:nvSpPr>
          <p:cNvPr id="8" name="Text 4"/>
          <p:cNvSpPr/>
          <p:nvPr/>
        </p:nvSpPr>
        <p:spPr>
          <a:xfrm>
            <a:off x="466344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Dopamine regulates mood, motivation, and reward pathways, contributing to feelings of pleasure while influencing movement and emotional responses in the body.</a:t>
            </a:r>
            <a:endParaRPr lang="en-US" sz="900" dirty="0"/>
          </a:p>
        </p:txBody>
      </p:sp>
      <p:pic>
        <p:nvPicPr>
          <p:cNvPr id="9" name="Image 2" descr="https://djgurnpwsdoqjscwqbsj.supabase.co/storage/v1/object/public/presentation-templates-data/custom3/list5_box.png">    </p:cNvPr>
          <p:cNvPicPr>
            <a:picLocks noChangeAspect="1"/>
          </p:cNvPicPr>
          <p:nvPr/>
        </p:nvPicPr>
        <p:blipFill>
          <a:blip r:embed="rId4"/>
          <a:stretch>
            <a:fillRect/>
          </a:stretch>
        </p:blipFill>
        <p:spPr>
          <a:xfrm>
            <a:off x="731520" y="3086100"/>
            <a:ext cx="3657600" cy="1285875"/>
          </a:xfrm>
          <a:prstGeom prst="rect">
            <a:avLst/>
          </a:prstGeom>
        </p:spPr>
      </p:pic>
      <p:sp>
        <p:nvSpPr>
          <p:cNvPr id="10" name="Text 5"/>
          <p:cNvSpPr/>
          <p:nvPr/>
        </p:nvSpPr>
        <p:spPr>
          <a:xfrm>
            <a:off x="82296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3.Serotonin's Functions</a:t>
            </a:r>
            <a:endParaRPr lang="en-US" sz="1500" dirty="0"/>
          </a:p>
        </p:txBody>
      </p:sp>
      <p:sp>
        <p:nvSpPr>
          <p:cNvPr id="11" name="Text 6"/>
          <p:cNvSpPr/>
          <p:nvPr/>
        </p:nvSpPr>
        <p:spPr>
          <a:xfrm>
            <a:off x="82296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Serotonin helps maintain mood stability, sleep patterns, and appetite control, while also impacting emotional well-being and preventing mental health disorders.</a:t>
            </a:r>
            <a:endParaRPr lang="en-US" sz="900" dirty="0"/>
          </a:p>
        </p:txBody>
      </p:sp>
      <p:pic>
        <p:nvPicPr>
          <p:cNvPr id="12" name="Image 3" descr="https://djgurnpwsdoqjscwqbsj.supabase.co/storage/v1/object/public/presentation-templates-data/custom3/list5_box.png">    </p:cNvPr>
          <p:cNvPicPr>
            <a:picLocks noChangeAspect="1"/>
          </p:cNvPicPr>
          <p:nvPr/>
        </p:nvPicPr>
        <p:blipFill>
          <a:blip r:embed="rId5"/>
          <a:stretch>
            <a:fillRect/>
          </a:stretch>
        </p:blipFill>
        <p:spPr>
          <a:xfrm>
            <a:off x="4572000" y="3086100"/>
            <a:ext cx="3657600" cy="1285875"/>
          </a:xfrm>
          <a:prstGeom prst="rect">
            <a:avLst/>
          </a:prstGeom>
        </p:spPr>
      </p:pic>
      <p:sp>
        <p:nvSpPr>
          <p:cNvPr id="13" name="Text 7"/>
          <p:cNvSpPr/>
          <p:nvPr/>
        </p:nvSpPr>
        <p:spPr>
          <a:xfrm>
            <a:off x="466344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4.Acetylcholine Basics</a:t>
            </a:r>
            <a:endParaRPr lang="en-US" sz="1500" dirty="0"/>
          </a:p>
        </p:txBody>
      </p:sp>
      <p:sp>
        <p:nvSpPr>
          <p:cNvPr id="14" name="Text 8"/>
          <p:cNvSpPr/>
          <p:nvPr/>
        </p:nvSpPr>
        <p:spPr>
          <a:xfrm>
            <a:off x="466344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Acetylcholine is crucial for memory formation, learning processes, and muscle contractions, enabling effective neural signaling and motor control mechanisms.</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1028700"/>
            <a:ext cx="3017520" cy="457200"/>
          </a:xfrm>
          <a:prstGeom prst="rect">
            <a:avLst/>
          </a:prstGeom>
          <a:noFill/>
          <a:ln/>
        </p:spPr>
        <p:txBody>
          <a:bodyPr wrap="square" rtlCol="0" anchor="b"/>
          <a:lstStyle/>
          <a:p>
            <a:pPr indent="0" marL="0">
              <a:buNone/>
            </a:pPr>
            <a:r>
              <a:rPr lang="en-US" sz="2300" b="1" dirty="0">
                <a:solidFill>
                  <a:srgbClr val="000000"/>
                </a:solidFill>
                <a:latin typeface="Plus Jakarta Sans" pitchFamily="34" charset="0"/>
                <a:ea typeface="Plus Jakarta Sans" pitchFamily="34" charset="-122"/>
                <a:cs typeface="Plus Jakarta Sans" pitchFamily="34" charset="-120"/>
              </a:rPr>
              <a:t>CNS Development Lifespan Journey</a:t>
            </a:r>
            <a:endParaRPr lang="en-US" sz="2300" dirty="0"/>
          </a:p>
        </p:txBody>
      </p:sp>
      <p:sp>
        <p:nvSpPr>
          <p:cNvPr id="3" name="Text 1"/>
          <p:cNvSpPr/>
          <p:nvPr/>
        </p:nvSpPr>
        <p:spPr>
          <a:xfrm>
            <a:off x="640080" y="1645920"/>
            <a:ext cx="3017520" cy="914400"/>
          </a:xfrm>
          <a:prstGeom prst="rect">
            <a:avLst/>
          </a:prstGeom>
          <a:noFill/>
          <a:ln/>
        </p:spPr>
        <p:txBody>
          <a:bodyPr wrap="square" rtlCol="0" anchor="t"/>
          <a:lstStyle/>
          <a:p>
            <a:pPr indent="0" marL="0">
              <a:lnSpc>
                <a:spcPts val="1300"/>
              </a:lnSpc>
              <a:buNone/>
            </a:pPr>
            <a:r>
              <a:rPr lang="en-US" sz="900" dirty="0">
                <a:solidFill>
                  <a:srgbClr val="000000"/>
                </a:solidFill>
                <a:latin typeface="Plus Jakarta Sans Light" pitchFamily="34" charset="0"/>
                <a:ea typeface="Plus Jakarta Sans Light" pitchFamily="34" charset="-122"/>
                <a:cs typeface="Plus Jakarta Sans Light" pitchFamily="34" charset="-120"/>
              </a:rPr>
              <a:t>The central nervous system begins with embryonic neural tube formation, establishing the brain and spinal cord foundations. Throughout life, it demonstrates adult plasticity, enabling adaptation, learning, and recovery from injuries.</a:t>
            </a:r>
            <a:endParaRPr lang="en-US" sz="900" dirty="0"/>
          </a:p>
        </p:txBody>
      </p:sp>
      <p:sp>
        <p:nvSpPr>
          <p:cNvPr id="4" name="Shape 2"/>
          <p:cNvSpPr/>
          <p:nvPr/>
        </p:nvSpPr>
        <p:spPr>
          <a:xfrm>
            <a:off x="6675120" y="298323"/>
            <a:ext cx="0" cy="4526280"/>
          </a:xfrm>
          <a:prstGeom prst="line">
            <a:avLst/>
          </a:prstGeom>
          <a:noFill/>
          <a:ln w="25400">
            <a:solidFill>
              <a:srgbClr val="000000"/>
            </a:solidFill>
            <a:prstDash val="solid"/>
          </a:ln>
        </p:spPr>
      </p:sp>
      <p:sp>
        <p:nvSpPr>
          <p:cNvPr id="5" name="Shape 3"/>
          <p:cNvSpPr/>
          <p:nvPr/>
        </p:nvSpPr>
        <p:spPr>
          <a:xfrm>
            <a:off x="6556248" y="735521"/>
            <a:ext cx="246888" cy="252032"/>
          </a:xfrm>
          <a:prstGeom prst="ellipse">
            <a:avLst/>
          </a:prstGeom>
          <a:solidFill>
            <a:srgbClr val="FFFFFF"/>
          </a:solidFill>
          <a:ln w="12700">
            <a:solidFill>
              <a:srgbClr val="FFFFFF"/>
            </a:solidFill>
            <a:prstDash val="solid"/>
          </a:ln>
        </p:spPr>
      </p:sp>
      <p:sp>
        <p:nvSpPr>
          <p:cNvPr id="6" name="Shape 4"/>
          <p:cNvSpPr/>
          <p:nvPr/>
        </p:nvSpPr>
        <p:spPr>
          <a:xfrm>
            <a:off x="6588252" y="771525"/>
            <a:ext cx="182880" cy="180023"/>
          </a:xfrm>
          <a:prstGeom prst="ellipse">
            <a:avLst/>
          </a:prstGeom>
          <a:solidFill>
            <a:srgbClr val="84B3AC"/>
          </a:solidFill>
          <a:ln w="12700">
            <a:solidFill>
              <a:srgbClr val="84B3AC"/>
            </a:solidFill>
            <a:prstDash val="solid"/>
          </a:ln>
        </p:spPr>
      </p:sp>
      <p:sp>
        <p:nvSpPr>
          <p:cNvPr id="7" name="Text 5"/>
          <p:cNvSpPr/>
          <p:nvPr/>
        </p:nvSpPr>
        <p:spPr>
          <a:xfrm>
            <a:off x="6588252" y="77152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8" name="Text 6"/>
          <p:cNvSpPr/>
          <p:nvPr/>
        </p:nvSpPr>
        <p:spPr>
          <a:xfrm>
            <a:off x="4663440" y="73552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Week 3</a:t>
            </a:r>
            <a:endParaRPr lang="en-US" sz="800" dirty="0"/>
          </a:p>
        </p:txBody>
      </p:sp>
      <p:sp>
        <p:nvSpPr>
          <p:cNvPr id="9" name="Text 7"/>
          <p:cNvSpPr/>
          <p:nvPr/>
        </p:nvSpPr>
        <p:spPr>
          <a:xfrm>
            <a:off x="4663440" y="102870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Neural Tube Formation</a:t>
            </a:r>
            <a:endParaRPr lang="en-US" sz="1500" dirty="0"/>
          </a:p>
        </p:txBody>
      </p:sp>
      <p:sp>
        <p:nvSpPr>
          <p:cNvPr id="10" name="Text 8"/>
          <p:cNvSpPr/>
          <p:nvPr/>
        </p:nvSpPr>
        <p:spPr>
          <a:xfrm>
            <a:off x="4663440" y="128587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During the third week of embryonic development, the neural plate folds into the neural tube, initiating CNS structure. This critical process involves cell migration and differentiation, forming the basis for the brain and spinal cord. Defects here can cause conditions like spina bifida, underscoring its importance for proper neurological development and function.</a:t>
            </a:r>
            <a:endParaRPr lang="en-US" sz="700" dirty="0"/>
          </a:p>
        </p:txBody>
      </p:sp>
      <p:sp>
        <p:nvSpPr>
          <p:cNvPr id="11" name="Shape 9"/>
          <p:cNvSpPr/>
          <p:nvPr/>
        </p:nvSpPr>
        <p:spPr>
          <a:xfrm>
            <a:off x="6556248" y="2021395"/>
            <a:ext cx="246888" cy="252032"/>
          </a:xfrm>
          <a:prstGeom prst="ellipse">
            <a:avLst/>
          </a:prstGeom>
          <a:solidFill>
            <a:srgbClr val="FFFFFF"/>
          </a:solidFill>
          <a:ln w="12700">
            <a:solidFill>
              <a:srgbClr val="FFFFFF"/>
            </a:solidFill>
            <a:prstDash val="solid"/>
          </a:ln>
        </p:spPr>
      </p:sp>
      <p:sp>
        <p:nvSpPr>
          <p:cNvPr id="12" name="Shape 10"/>
          <p:cNvSpPr/>
          <p:nvPr/>
        </p:nvSpPr>
        <p:spPr>
          <a:xfrm>
            <a:off x="6588252" y="2057400"/>
            <a:ext cx="182880" cy="180023"/>
          </a:xfrm>
          <a:prstGeom prst="ellipse">
            <a:avLst/>
          </a:prstGeom>
          <a:solidFill>
            <a:srgbClr val="84B3AC"/>
          </a:solidFill>
          <a:ln w="12700">
            <a:solidFill>
              <a:srgbClr val="84B3AC"/>
            </a:solidFill>
            <a:prstDash val="solid"/>
          </a:ln>
        </p:spPr>
      </p:sp>
      <p:sp>
        <p:nvSpPr>
          <p:cNvPr id="13" name="Text 11"/>
          <p:cNvSpPr/>
          <p:nvPr/>
        </p:nvSpPr>
        <p:spPr>
          <a:xfrm>
            <a:off x="6588252" y="2057400"/>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14" name="Text 12"/>
          <p:cNvSpPr/>
          <p:nvPr/>
        </p:nvSpPr>
        <p:spPr>
          <a:xfrm>
            <a:off x="6858000" y="2021395"/>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Week 5</a:t>
            </a:r>
            <a:endParaRPr lang="en-US" sz="800" dirty="0"/>
          </a:p>
        </p:txBody>
      </p:sp>
      <p:sp>
        <p:nvSpPr>
          <p:cNvPr id="15" name="Text 13"/>
          <p:cNvSpPr/>
          <p:nvPr/>
        </p:nvSpPr>
        <p:spPr>
          <a:xfrm>
            <a:off x="6858000" y="2314575"/>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Brain Vesicles Develop</a:t>
            </a:r>
            <a:endParaRPr lang="en-US" sz="1500" dirty="0"/>
          </a:p>
        </p:txBody>
      </p:sp>
      <p:sp>
        <p:nvSpPr>
          <p:cNvPr id="16" name="Text 14"/>
          <p:cNvSpPr/>
          <p:nvPr/>
        </p:nvSpPr>
        <p:spPr>
          <a:xfrm>
            <a:off x="6858000" y="2571750"/>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By the fifth week, the neural tube differentiates into primary brain vesicles, including prosencephalon, mesencephalon, and rhombencephalon. These evolve into forebrain, midbrain, and hindbrain structures, setting up specialized regions for cognition and motor control. This rapid growth phase is essential for subsequent neural connections and overall brain organization.</a:t>
            </a:r>
            <a:endParaRPr lang="en-US" sz="700" dirty="0"/>
          </a:p>
        </p:txBody>
      </p:sp>
      <p:sp>
        <p:nvSpPr>
          <p:cNvPr id="17" name="Shape 15"/>
          <p:cNvSpPr/>
          <p:nvPr/>
        </p:nvSpPr>
        <p:spPr>
          <a:xfrm>
            <a:off x="6556248" y="3307271"/>
            <a:ext cx="246888" cy="252032"/>
          </a:xfrm>
          <a:prstGeom prst="ellipse">
            <a:avLst/>
          </a:prstGeom>
          <a:solidFill>
            <a:srgbClr val="FFFFFF"/>
          </a:solidFill>
          <a:ln w="12700">
            <a:solidFill>
              <a:srgbClr val="FFFFFF"/>
            </a:solidFill>
            <a:prstDash val="solid"/>
          </a:ln>
        </p:spPr>
      </p:sp>
      <p:sp>
        <p:nvSpPr>
          <p:cNvPr id="18" name="Shape 16"/>
          <p:cNvSpPr/>
          <p:nvPr/>
        </p:nvSpPr>
        <p:spPr>
          <a:xfrm>
            <a:off x="6588252" y="3343275"/>
            <a:ext cx="182880" cy="180023"/>
          </a:xfrm>
          <a:prstGeom prst="ellipse">
            <a:avLst/>
          </a:prstGeom>
          <a:solidFill>
            <a:srgbClr val="84B3AC"/>
          </a:solidFill>
          <a:ln w="12700">
            <a:solidFill>
              <a:srgbClr val="84B3AC"/>
            </a:solidFill>
            <a:prstDash val="solid"/>
          </a:ln>
        </p:spPr>
      </p:sp>
      <p:sp>
        <p:nvSpPr>
          <p:cNvPr id="19" name="Text 17"/>
          <p:cNvSpPr/>
          <p:nvPr/>
        </p:nvSpPr>
        <p:spPr>
          <a:xfrm>
            <a:off x="6588252" y="334327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20" name="Text 18"/>
          <p:cNvSpPr/>
          <p:nvPr/>
        </p:nvSpPr>
        <p:spPr>
          <a:xfrm>
            <a:off x="4663440" y="330727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At Birth</a:t>
            </a:r>
            <a:endParaRPr lang="en-US" sz="800" dirty="0"/>
          </a:p>
        </p:txBody>
      </p:sp>
      <p:sp>
        <p:nvSpPr>
          <p:cNvPr id="21" name="Text 19"/>
          <p:cNvSpPr/>
          <p:nvPr/>
        </p:nvSpPr>
        <p:spPr>
          <a:xfrm>
            <a:off x="4663440" y="360045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CNS Maturation Begins</a:t>
            </a:r>
            <a:endParaRPr lang="en-US" sz="1500" dirty="0"/>
          </a:p>
        </p:txBody>
      </p:sp>
      <p:sp>
        <p:nvSpPr>
          <p:cNvPr id="22" name="Text 20"/>
          <p:cNvSpPr/>
          <p:nvPr/>
        </p:nvSpPr>
        <p:spPr>
          <a:xfrm>
            <a:off x="4663440" y="385762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At birth, the CNS is immature, with ongoing myelination and synaptic pruning starting immediately. This period involves rapid neuronal connections that support sensory and motor skill development through environmental interactions. As the brain adapts, it lays the groundwork for cognitive growth, making early experiences crucial for lifelong neural health.</a:t>
            </a:r>
            <a:endParaRPr lang="en-US" sz="7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1028700"/>
            <a:ext cx="3017520" cy="457200"/>
          </a:xfrm>
          <a:prstGeom prst="rect">
            <a:avLst/>
          </a:prstGeom>
          <a:noFill/>
          <a:ln/>
        </p:spPr>
        <p:txBody>
          <a:bodyPr wrap="square" rtlCol="0" anchor="b"/>
          <a:lstStyle/>
          <a:p>
            <a:pPr indent="0" marL="0">
              <a:buNone/>
            </a:pPr>
            <a:r>
              <a:rPr lang="en-US" sz="2300" b="1" dirty="0">
                <a:solidFill>
                  <a:srgbClr val="000000"/>
                </a:solidFill>
                <a:latin typeface="Plus Jakarta Sans" pitchFamily="34" charset="0"/>
                <a:ea typeface="Plus Jakarta Sans" pitchFamily="34" charset="-122"/>
                <a:cs typeface="Plus Jakarta Sans" pitchFamily="34" charset="-120"/>
              </a:rPr>
              <a:t>CNS Development Lifespan Journey</a:t>
            </a:r>
            <a:endParaRPr lang="en-US" sz="2300" dirty="0"/>
          </a:p>
        </p:txBody>
      </p:sp>
      <p:sp>
        <p:nvSpPr>
          <p:cNvPr id="3" name="Text 1"/>
          <p:cNvSpPr/>
          <p:nvPr/>
        </p:nvSpPr>
        <p:spPr>
          <a:xfrm>
            <a:off x="640080" y="1645920"/>
            <a:ext cx="3017520" cy="914400"/>
          </a:xfrm>
          <a:prstGeom prst="rect">
            <a:avLst/>
          </a:prstGeom>
          <a:noFill/>
          <a:ln/>
        </p:spPr>
        <p:txBody>
          <a:bodyPr wrap="square" rtlCol="0" anchor="t"/>
          <a:lstStyle/>
          <a:p>
            <a:pPr indent="0" marL="0">
              <a:lnSpc>
                <a:spcPts val="1300"/>
              </a:lnSpc>
              <a:buNone/>
            </a:pPr>
            <a:r>
              <a:rPr lang="en-US" sz="900" dirty="0">
                <a:solidFill>
                  <a:srgbClr val="000000"/>
                </a:solidFill>
                <a:latin typeface="Plus Jakarta Sans Light" pitchFamily="34" charset="0"/>
                <a:ea typeface="Plus Jakarta Sans Light" pitchFamily="34" charset="-122"/>
                <a:cs typeface="Plus Jakarta Sans Light" pitchFamily="34" charset="-120"/>
              </a:rPr>
              <a:t>The central nervous system begins with embryonic neural tube formation, establishing the brain and spinal cord foundations. Throughout life, it demonstrates adult plasticity, enabling adaptation, learning, and recovery from injuries.</a:t>
            </a:r>
            <a:endParaRPr lang="en-US" sz="900" dirty="0"/>
          </a:p>
        </p:txBody>
      </p:sp>
      <p:sp>
        <p:nvSpPr>
          <p:cNvPr id="4" name="Shape 2"/>
          <p:cNvSpPr/>
          <p:nvPr/>
        </p:nvSpPr>
        <p:spPr>
          <a:xfrm>
            <a:off x="6675120" y="298323"/>
            <a:ext cx="0" cy="4526280"/>
          </a:xfrm>
          <a:prstGeom prst="line">
            <a:avLst/>
          </a:prstGeom>
          <a:noFill/>
          <a:ln w="25400">
            <a:solidFill>
              <a:srgbClr val="000000"/>
            </a:solidFill>
            <a:prstDash val="solid"/>
          </a:ln>
        </p:spPr>
      </p:sp>
      <p:sp>
        <p:nvSpPr>
          <p:cNvPr id="5" name="Shape 3"/>
          <p:cNvSpPr/>
          <p:nvPr/>
        </p:nvSpPr>
        <p:spPr>
          <a:xfrm>
            <a:off x="6556248" y="735521"/>
            <a:ext cx="246888" cy="252032"/>
          </a:xfrm>
          <a:prstGeom prst="ellipse">
            <a:avLst/>
          </a:prstGeom>
          <a:solidFill>
            <a:srgbClr val="FFFFFF"/>
          </a:solidFill>
          <a:ln w="12700">
            <a:solidFill>
              <a:srgbClr val="FFFFFF"/>
            </a:solidFill>
            <a:prstDash val="solid"/>
          </a:ln>
        </p:spPr>
      </p:sp>
      <p:sp>
        <p:nvSpPr>
          <p:cNvPr id="6" name="Shape 4"/>
          <p:cNvSpPr/>
          <p:nvPr/>
        </p:nvSpPr>
        <p:spPr>
          <a:xfrm>
            <a:off x="6588252" y="771525"/>
            <a:ext cx="182880" cy="180023"/>
          </a:xfrm>
          <a:prstGeom prst="ellipse">
            <a:avLst/>
          </a:prstGeom>
          <a:solidFill>
            <a:srgbClr val="84B3AC"/>
          </a:solidFill>
          <a:ln w="12700">
            <a:solidFill>
              <a:srgbClr val="84B3AC"/>
            </a:solidFill>
            <a:prstDash val="solid"/>
          </a:ln>
        </p:spPr>
      </p:sp>
      <p:sp>
        <p:nvSpPr>
          <p:cNvPr id="7" name="Text 5"/>
          <p:cNvSpPr/>
          <p:nvPr/>
        </p:nvSpPr>
        <p:spPr>
          <a:xfrm>
            <a:off x="6588252" y="77152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8" name="Text 6"/>
          <p:cNvSpPr/>
          <p:nvPr/>
        </p:nvSpPr>
        <p:spPr>
          <a:xfrm>
            <a:off x="4663440" y="73552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Adulthood</a:t>
            </a:r>
            <a:endParaRPr lang="en-US" sz="800" dirty="0"/>
          </a:p>
        </p:txBody>
      </p:sp>
      <p:sp>
        <p:nvSpPr>
          <p:cNvPr id="9" name="Text 7"/>
          <p:cNvSpPr/>
          <p:nvPr/>
        </p:nvSpPr>
        <p:spPr>
          <a:xfrm>
            <a:off x="4663440" y="102870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Neuroplasticity Peaks</a:t>
            </a:r>
            <a:endParaRPr lang="en-US" sz="1500" dirty="0"/>
          </a:p>
        </p:txBody>
      </p:sp>
      <p:sp>
        <p:nvSpPr>
          <p:cNvPr id="10" name="Text 8"/>
          <p:cNvSpPr/>
          <p:nvPr/>
        </p:nvSpPr>
        <p:spPr>
          <a:xfrm>
            <a:off x="4663440" y="128587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In adulthood, the CNS exhibits enhanced plasticity, allowing for learning, memory formation, and injury recovery through synaptic remodeling. This adaptability involves neurogenesis in areas like the hippocampus, enabling responses to new challenges and maintaining cognitive function. It highlights the system's resilience and capacity for continuous adaptation throughout life.</a:t>
            </a:r>
            <a:endParaRPr lang="en-US" sz="7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668655"/>
            <a:ext cx="8229600" cy="45720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Demystifying CNS Disorders</a:t>
            </a:r>
            <a:endParaRPr lang="en-US" sz="2300" dirty="0"/>
          </a:p>
        </p:txBody>
      </p:sp>
      <p:pic>
        <p:nvPicPr>
          <p:cNvPr id="3" name="Image 0" descr="https://djgurnpwsdoqjscwqbsj.supabase.co/storage/v1/object/public/presentation-templates-data/custom3/list5_box.png">    </p:cNvPr>
          <p:cNvPicPr>
            <a:picLocks noChangeAspect="1"/>
          </p:cNvPicPr>
          <p:nvPr/>
        </p:nvPicPr>
        <p:blipFill>
          <a:blip r:embed="rId2"/>
          <a:stretch>
            <a:fillRect/>
          </a:stretch>
        </p:blipFill>
        <p:spPr>
          <a:xfrm>
            <a:off x="731520" y="1440180"/>
            <a:ext cx="3657600" cy="1285875"/>
          </a:xfrm>
          <a:prstGeom prst="rect">
            <a:avLst/>
          </a:prstGeom>
        </p:spPr>
      </p:pic>
      <p:sp>
        <p:nvSpPr>
          <p:cNvPr id="4" name="Text 1"/>
          <p:cNvSpPr/>
          <p:nvPr/>
        </p:nvSpPr>
        <p:spPr>
          <a:xfrm>
            <a:off x="82296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1.Alzheimer's Disease</a:t>
            </a:r>
            <a:endParaRPr lang="en-US" sz="1500" dirty="0"/>
          </a:p>
        </p:txBody>
      </p:sp>
      <p:sp>
        <p:nvSpPr>
          <p:cNvPr id="5" name="Text 2"/>
          <p:cNvSpPr/>
          <p:nvPr/>
        </p:nvSpPr>
        <p:spPr>
          <a:xfrm>
            <a:off x="82296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Alzheimer's is a progressive brain disorder that impairs memory and cognitive functions, affecting the central nervous system's ability to process information and daily activities.</a:t>
            </a:r>
            <a:endParaRPr lang="en-US" sz="900" dirty="0"/>
          </a:p>
        </p:txBody>
      </p:sp>
      <p:pic>
        <p:nvPicPr>
          <p:cNvPr id="6" name="Image 1" descr="https://djgurnpwsdoqjscwqbsj.supabase.co/storage/v1/object/public/presentation-templates-data/custom3/list5_box.png">    </p:cNvPr>
          <p:cNvPicPr>
            <a:picLocks noChangeAspect="1"/>
          </p:cNvPicPr>
          <p:nvPr/>
        </p:nvPicPr>
        <p:blipFill>
          <a:blip r:embed="rId3"/>
          <a:stretch>
            <a:fillRect/>
          </a:stretch>
        </p:blipFill>
        <p:spPr>
          <a:xfrm>
            <a:off x="4572000" y="1440180"/>
            <a:ext cx="3657600" cy="1285875"/>
          </a:xfrm>
          <a:prstGeom prst="rect">
            <a:avLst/>
          </a:prstGeom>
        </p:spPr>
      </p:pic>
      <p:sp>
        <p:nvSpPr>
          <p:cNvPr id="7" name="Text 3"/>
          <p:cNvSpPr/>
          <p:nvPr/>
        </p:nvSpPr>
        <p:spPr>
          <a:xfrm>
            <a:off x="466344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2.Parkinson's Disease</a:t>
            </a:r>
            <a:endParaRPr lang="en-US" sz="1500" dirty="0"/>
          </a:p>
        </p:txBody>
      </p:sp>
      <p:sp>
        <p:nvSpPr>
          <p:cNvPr id="8" name="Text 4"/>
          <p:cNvSpPr/>
          <p:nvPr/>
        </p:nvSpPr>
        <p:spPr>
          <a:xfrm>
            <a:off x="466344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Parkinson's involves the degeneration of dopamine-producing neurons, leading to tremors, stiffness, and motor control issues in the nervous system.</a:t>
            </a:r>
            <a:endParaRPr lang="en-US" sz="900" dirty="0"/>
          </a:p>
        </p:txBody>
      </p:sp>
      <p:pic>
        <p:nvPicPr>
          <p:cNvPr id="9" name="Image 2" descr="https://djgurnpwsdoqjscwqbsj.supabase.co/storage/v1/object/public/presentation-templates-data/custom3/list5_box.png">    </p:cNvPr>
          <p:cNvPicPr>
            <a:picLocks noChangeAspect="1"/>
          </p:cNvPicPr>
          <p:nvPr/>
        </p:nvPicPr>
        <p:blipFill>
          <a:blip r:embed="rId4"/>
          <a:stretch>
            <a:fillRect/>
          </a:stretch>
        </p:blipFill>
        <p:spPr>
          <a:xfrm>
            <a:off x="731520" y="3086100"/>
            <a:ext cx="3657600" cy="1285875"/>
          </a:xfrm>
          <a:prstGeom prst="rect">
            <a:avLst/>
          </a:prstGeom>
        </p:spPr>
      </p:pic>
      <p:sp>
        <p:nvSpPr>
          <p:cNvPr id="10" name="Text 5"/>
          <p:cNvSpPr/>
          <p:nvPr/>
        </p:nvSpPr>
        <p:spPr>
          <a:xfrm>
            <a:off x="82296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3.Multiple Sclerosis</a:t>
            </a:r>
            <a:endParaRPr lang="en-US" sz="1500" dirty="0"/>
          </a:p>
        </p:txBody>
      </p:sp>
      <p:sp>
        <p:nvSpPr>
          <p:cNvPr id="11" name="Text 6"/>
          <p:cNvSpPr/>
          <p:nvPr/>
        </p:nvSpPr>
        <p:spPr>
          <a:xfrm>
            <a:off x="82296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Multiple sclerosis is an autoimmune disease that damages the myelin sheath around nerves, disrupting signal transmission and causing varied neurological symptoms.</a:t>
            </a:r>
            <a:endParaRPr lang="en-US" sz="900" dirty="0"/>
          </a:p>
        </p:txBody>
      </p:sp>
      <p:pic>
        <p:nvPicPr>
          <p:cNvPr id="12" name="Image 3" descr="https://djgurnpwsdoqjscwqbsj.supabase.co/storage/v1/object/public/presentation-templates-data/custom3/list5_box.png">    </p:cNvPr>
          <p:cNvPicPr>
            <a:picLocks noChangeAspect="1"/>
          </p:cNvPicPr>
          <p:nvPr/>
        </p:nvPicPr>
        <p:blipFill>
          <a:blip r:embed="rId5"/>
          <a:stretch>
            <a:fillRect/>
          </a:stretch>
        </p:blipFill>
        <p:spPr>
          <a:xfrm>
            <a:off x="4572000" y="3086100"/>
            <a:ext cx="3657600" cy="1285875"/>
          </a:xfrm>
          <a:prstGeom prst="rect">
            <a:avLst/>
          </a:prstGeom>
        </p:spPr>
      </p:pic>
      <p:sp>
        <p:nvSpPr>
          <p:cNvPr id="13" name="Text 7"/>
          <p:cNvSpPr/>
          <p:nvPr/>
        </p:nvSpPr>
        <p:spPr>
          <a:xfrm>
            <a:off x="466344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4.Epilepsy</a:t>
            </a:r>
            <a:endParaRPr lang="en-US" sz="1500" dirty="0"/>
          </a:p>
        </p:txBody>
      </p:sp>
      <p:sp>
        <p:nvSpPr>
          <p:cNvPr id="14" name="Text 8"/>
          <p:cNvSpPr/>
          <p:nvPr/>
        </p:nvSpPr>
        <p:spPr>
          <a:xfrm>
            <a:off x="466344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Epilepsy features recurrent seizures from abnormal brain activity, impacting the central nervous system's electrical functions and overall stability.</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56578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Neuroscience Breakthroughs</a:t>
            </a:r>
            <a:endParaRPr lang="en-US" sz="2300" dirty="0"/>
          </a:p>
        </p:txBody>
      </p:sp>
      <p:sp>
        <p:nvSpPr>
          <p:cNvPr id="3" name="Text 1"/>
          <p:cNvSpPr/>
          <p:nvPr/>
        </p:nvSpPr>
        <p:spPr>
          <a:xfrm>
            <a:off x="548640" y="1337310"/>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Research Papers</a:t>
            </a:r>
            <a:endParaRPr lang="en-US" sz="1500" dirty="0"/>
          </a:p>
        </p:txBody>
      </p:sp>
      <p:sp>
        <p:nvSpPr>
          <p:cNvPr id="4" name="Text 2"/>
          <p:cNvSpPr/>
          <p:nvPr/>
        </p:nvSpPr>
        <p:spPr>
          <a:xfrm>
            <a:off x="548640" y="2211705"/>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Funding Allocated</a:t>
            </a:r>
            <a:endParaRPr lang="en-US" sz="1500" dirty="0"/>
          </a:p>
        </p:txBody>
      </p:sp>
      <p:sp>
        <p:nvSpPr>
          <p:cNvPr id="5" name="Text 3"/>
          <p:cNvSpPr/>
          <p:nvPr/>
        </p:nvSpPr>
        <p:spPr>
          <a:xfrm>
            <a:off x="548640" y="3086100"/>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Clinical Trials</a:t>
            </a:r>
            <a:endParaRPr lang="en-US" sz="1500" dirty="0"/>
          </a:p>
        </p:txBody>
      </p:sp>
      <p:sp>
        <p:nvSpPr>
          <p:cNvPr id="6" name="Text 4"/>
          <p:cNvSpPr/>
          <p:nvPr/>
        </p:nvSpPr>
        <p:spPr>
          <a:xfrm>
            <a:off x="548640" y="3960495"/>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Success Rate</a:t>
            </a:r>
            <a:endParaRPr lang="en-US" sz="1500" dirty="0"/>
          </a:p>
        </p:txBody>
      </p:sp>
      <p:pic>
        <p:nvPicPr>
          <p:cNvPr id="7" name="Image 0" descr="https://djgurnpwsdoqjscwqbsj.supabase.co/storage/v1/object/public/presentation-templates-data/custom3/box_metrics.png">    </p:cNvPr>
          <p:cNvPicPr>
            <a:picLocks noChangeAspect="1"/>
          </p:cNvPicPr>
          <p:nvPr/>
        </p:nvPicPr>
        <p:blipFill>
          <a:blip r:embed="rId2"/>
          <a:stretch>
            <a:fillRect/>
          </a:stretch>
        </p:blipFill>
        <p:spPr>
          <a:xfrm>
            <a:off x="7132320" y="1260158"/>
            <a:ext cx="1371600" cy="411480"/>
          </a:xfrm>
          <a:prstGeom prst="rect">
            <a:avLst/>
          </a:prstGeom>
        </p:spPr>
      </p:pic>
      <p:pic>
        <p:nvPicPr>
          <p:cNvPr id="8" name="Image 1" descr="https://djgurnpwsdoqjscwqbsj.supabase.co/storage/v1/object/public/presentation-templates-data/custom3/box_metrics.png">    </p:cNvPr>
          <p:cNvPicPr>
            <a:picLocks noChangeAspect="1"/>
          </p:cNvPicPr>
          <p:nvPr/>
        </p:nvPicPr>
        <p:blipFill>
          <a:blip r:embed="rId3"/>
          <a:stretch>
            <a:fillRect/>
          </a:stretch>
        </p:blipFill>
        <p:spPr>
          <a:xfrm>
            <a:off x="7132320" y="2134553"/>
            <a:ext cx="1371600" cy="411480"/>
          </a:xfrm>
          <a:prstGeom prst="rect">
            <a:avLst/>
          </a:prstGeom>
        </p:spPr>
      </p:pic>
      <p:pic>
        <p:nvPicPr>
          <p:cNvPr id="9" name="Image 2" descr="https://djgurnpwsdoqjscwqbsj.supabase.co/storage/v1/object/public/presentation-templates-data/custom3/box_metrics.png">    </p:cNvPr>
          <p:cNvPicPr>
            <a:picLocks noChangeAspect="1"/>
          </p:cNvPicPr>
          <p:nvPr/>
        </p:nvPicPr>
        <p:blipFill>
          <a:blip r:embed="rId4"/>
          <a:stretch>
            <a:fillRect/>
          </a:stretch>
        </p:blipFill>
        <p:spPr>
          <a:xfrm>
            <a:off x="7132320" y="3008948"/>
            <a:ext cx="1371600" cy="411480"/>
          </a:xfrm>
          <a:prstGeom prst="rect">
            <a:avLst/>
          </a:prstGeom>
        </p:spPr>
      </p:pic>
      <p:pic>
        <p:nvPicPr>
          <p:cNvPr id="10" name="Image 3" descr="https://djgurnpwsdoqjscwqbsj.supabase.co/storage/v1/object/public/presentation-templates-data/custom3/box_metrics.png">    </p:cNvPr>
          <p:cNvPicPr>
            <a:picLocks noChangeAspect="1"/>
          </p:cNvPicPr>
          <p:nvPr/>
        </p:nvPicPr>
        <p:blipFill>
          <a:blip r:embed="rId5"/>
          <a:stretch>
            <a:fillRect/>
          </a:stretch>
        </p:blipFill>
        <p:spPr>
          <a:xfrm>
            <a:off x="7132320" y="3883343"/>
            <a:ext cx="1371600" cy="411480"/>
          </a:xfrm>
          <a:prstGeom prst="rect">
            <a:avLst/>
          </a:prstGeom>
        </p:spPr>
      </p:pic>
      <p:sp>
        <p:nvSpPr>
          <p:cNvPr id="11" name="Text 5"/>
          <p:cNvSpPr/>
          <p:nvPr/>
        </p:nvSpPr>
        <p:spPr>
          <a:xfrm>
            <a:off x="7132320" y="1260158"/>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15k</a:t>
            </a:r>
            <a:endParaRPr lang="en-US" sz="1500" dirty="0"/>
          </a:p>
        </p:txBody>
      </p:sp>
      <p:sp>
        <p:nvSpPr>
          <p:cNvPr id="12" name="Text 6"/>
          <p:cNvSpPr/>
          <p:nvPr/>
        </p:nvSpPr>
        <p:spPr>
          <a:xfrm>
            <a:off x="7132320" y="2134553"/>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10B$</a:t>
            </a:r>
            <a:endParaRPr lang="en-US" sz="1500" dirty="0"/>
          </a:p>
        </p:txBody>
      </p:sp>
      <p:sp>
        <p:nvSpPr>
          <p:cNvPr id="13" name="Text 7"/>
          <p:cNvSpPr/>
          <p:nvPr/>
        </p:nvSpPr>
        <p:spPr>
          <a:xfrm>
            <a:off x="7132320" y="3008948"/>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250</a:t>
            </a:r>
            <a:endParaRPr lang="en-US" sz="1500" dirty="0"/>
          </a:p>
        </p:txBody>
      </p:sp>
      <p:sp>
        <p:nvSpPr>
          <p:cNvPr id="14" name="Text 8"/>
          <p:cNvSpPr/>
          <p:nvPr/>
        </p:nvSpPr>
        <p:spPr>
          <a:xfrm>
            <a:off x="7132320" y="3883343"/>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90%</a:t>
            </a:r>
            <a:endParaRPr lang="en-US" sz="1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76072" y="668655"/>
            <a:ext cx="7680960" cy="274320"/>
          </a:xfrm>
          <a:prstGeom prst="rect">
            <a:avLst/>
          </a:prstGeom>
          <a:noFill/>
          <a:ln/>
        </p:spPr>
        <p:txBody>
          <a:bodyPr wrap="square" rtlCol="0" anchor="ctr"/>
          <a:lstStyle/>
          <a:p>
            <a:pPr algn="l" indent="0" marL="0">
              <a:buNone/>
            </a:pPr>
            <a:r>
              <a:rPr lang="en-US" sz="2300" b="1" dirty="0">
                <a:solidFill>
                  <a:srgbClr val="000000"/>
                </a:solidFill>
                <a:latin typeface="Plus Jakarta Sans" pitchFamily="34" charset="0"/>
                <a:ea typeface="Plus Jakarta Sans" pitchFamily="34" charset="-122"/>
                <a:cs typeface="Plus Jakarta Sans" pitchFamily="34" charset="-120"/>
              </a:rPr>
              <a:t>Table of Contents</a:t>
            </a:r>
            <a:endParaRPr lang="en-US" sz="2300" dirty="0"/>
          </a:p>
        </p:txBody>
      </p:sp>
      <p:pic>
        <p:nvPicPr>
          <p:cNvPr id="3" name="Image 0" descr="https://djgurnpwsdoqjscwqbsj.supabase.co/storage/v1/object/public/presentation-templates-data/bullet-point4/TOC_box.png">    </p:cNvPr>
          <p:cNvPicPr>
            <a:picLocks noChangeAspect="1"/>
          </p:cNvPicPr>
          <p:nvPr/>
        </p:nvPicPr>
        <p:blipFill>
          <a:blip r:embed="rId2"/>
          <a:stretch>
            <a:fillRect/>
          </a:stretch>
        </p:blipFill>
        <p:spPr>
          <a:xfrm>
            <a:off x="731520" y="1285875"/>
            <a:ext cx="3474720" cy="514350"/>
          </a:xfrm>
          <a:prstGeom prst="rect">
            <a:avLst/>
          </a:prstGeom>
        </p:spPr>
      </p:pic>
      <p:sp>
        <p:nvSpPr>
          <p:cNvPr id="4" name="Shape 1"/>
          <p:cNvSpPr/>
          <p:nvPr/>
        </p:nvSpPr>
        <p:spPr>
          <a:xfrm>
            <a:off x="640080" y="1388745"/>
            <a:ext cx="320040" cy="308610"/>
          </a:xfrm>
          <a:prstGeom prst="ellipse">
            <a:avLst/>
          </a:prstGeom>
          <a:solidFill>
            <a:srgbClr val="5EBBAE"/>
          </a:solidFill>
          <a:ln w="12700">
            <a:solidFill>
              <a:srgbClr val="17A33E"/>
            </a:solidFill>
            <a:prstDash val="solid"/>
          </a:ln>
        </p:spPr>
      </p:sp>
      <p:sp>
        <p:nvSpPr>
          <p:cNvPr id="5" name="Text 2"/>
          <p:cNvSpPr/>
          <p:nvPr/>
        </p:nvSpPr>
        <p:spPr>
          <a:xfrm>
            <a:off x="576072"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1</a:t>
            </a:r>
            <a:endParaRPr lang="en-US" sz="1400" dirty="0"/>
          </a:p>
        </p:txBody>
      </p:sp>
      <p:sp>
        <p:nvSpPr>
          <p:cNvPr id="6" name="Text 3"/>
          <p:cNvSpPr/>
          <p:nvPr/>
        </p:nvSpPr>
        <p:spPr>
          <a:xfrm>
            <a:off x="109728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The Command Center</a:t>
            </a:r>
            <a:endParaRPr lang="en-US" sz="1400" dirty="0"/>
          </a:p>
        </p:txBody>
      </p:sp>
      <p:pic>
        <p:nvPicPr>
          <p:cNvPr id="7" name="Image 1" descr="https://djgurnpwsdoqjscwqbsj.supabase.co/storage/v1/object/public/presentation-templates-data/bullet-point4/TOC_box.png">    </p:cNvPr>
          <p:cNvPicPr>
            <a:picLocks noChangeAspect="1"/>
          </p:cNvPicPr>
          <p:nvPr/>
        </p:nvPicPr>
        <p:blipFill>
          <a:blip r:embed="rId3"/>
          <a:stretch>
            <a:fillRect/>
          </a:stretch>
        </p:blipFill>
        <p:spPr>
          <a:xfrm>
            <a:off x="731520" y="2057400"/>
            <a:ext cx="3474720" cy="514350"/>
          </a:xfrm>
          <a:prstGeom prst="rect">
            <a:avLst/>
          </a:prstGeom>
        </p:spPr>
      </p:pic>
      <p:sp>
        <p:nvSpPr>
          <p:cNvPr id="8" name="Shape 4"/>
          <p:cNvSpPr/>
          <p:nvPr/>
        </p:nvSpPr>
        <p:spPr>
          <a:xfrm>
            <a:off x="640080" y="2160270"/>
            <a:ext cx="320040" cy="308610"/>
          </a:xfrm>
          <a:prstGeom prst="ellipse">
            <a:avLst/>
          </a:prstGeom>
          <a:solidFill>
            <a:srgbClr val="5EBBAE"/>
          </a:solidFill>
          <a:ln w="12700">
            <a:solidFill>
              <a:srgbClr val="17A33E"/>
            </a:solidFill>
            <a:prstDash val="solid"/>
          </a:ln>
        </p:spPr>
      </p:sp>
      <p:sp>
        <p:nvSpPr>
          <p:cNvPr id="9" name="Text 5"/>
          <p:cNvSpPr/>
          <p:nvPr/>
        </p:nvSpPr>
        <p:spPr>
          <a:xfrm>
            <a:off x="576072" y="210883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2</a:t>
            </a:r>
            <a:endParaRPr lang="en-US" sz="1400" dirty="0"/>
          </a:p>
        </p:txBody>
      </p:sp>
      <p:sp>
        <p:nvSpPr>
          <p:cNvPr id="10" name="Text 6"/>
          <p:cNvSpPr/>
          <p:nvPr/>
        </p:nvSpPr>
        <p:spPr>
          <a:xfrm>
            <a:off x="1097280" y="210883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Brain's Masterful Design</a:t>
            </a:r>
            <a:endParaRPr lang="en-US" sz="1400" dirty="0"/>
          </a:p>
        </p:txBody>
      </p:sp>
      <p:pic>
        <p:nvPicPr>
          <p:cNvPr id="11" name="Image 2" descr="https://djgurnpwsdoqjscwqbsj.supabase.co/storage/v1/object/public/presentation-templates-data/bullet-point4/TOC_box.png">    </p:cNvPr>
          <p:cNvPicPr>
            <a:picLocks noChangeAspect="1"/>
          </p:cNvPicPr>
          <p:nvPr/>
        </p:nvPicPr>
        <p:blipFill>
          <a:blip r:embed="rId4"/>
          <a:stretch>
            <a:fillRect/>
          </a:stretch>
        </p:blipFill>
        <p:spPr>
          <a:xfrm>
            <a:off x="731520" y="2828925"/>
            <a:ext cx="3474720" cy="514350"/>
          </a:xfrm>
          <a:prstGeom prst="rect">
            <a:avLst/>
          </a:prstGeom>
        </p:spPr>
      </p:pic>
      <p:sp>
        <p:nvSpPr>
          <p:cNvPr id="12" name="Shape 7"/>
          <p:cNvSpPr/>
          <p:nvPr/>
        </p:nvSpPr>
        <p:spPr>
          <a:xfrm>
            <a:off x="640080" y="2931795"/>
            <a:ext cx="320040" cy="308610"/>
          </a:xfrm>
          <a:prstGeom prst="ellipse">
            <a:avLst/>
          </a:prstGeom>
          <a:solidFill>
            <a:srgbClr val="5EBBAE"/>
          </a:solidFill>
          <a:ln w="12700">
            <a:solidFill>
              <a:srgbClr val="17A33E"/>
            </a:solidFill>
            <a:prstDash val="solid"/>
          </a:ln>
        </p:spPr>
      </p:sp>
      <p:sp>
        <p:nvSpPr>
          <p:cNvPr id="13" name="Text 8"/>
          <p:cNvSpPr/>
          <p:nvPr/>
        </p:nvSpPr>
        <p:spPr>
          <a:xfrm>
            <a:off x="576072" y="288036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3</a:t>
            </a:r>
            <a:endParaRPr lang="en-US" sz="1400" dirty="0"/>
          </a:p>
        </p:txBody>
      </p:sp>
      <p:sp>
        <p:nvSpPr>
          <p:cNvPr id="14" name="Text 9"/>
          <p:cNvSpPr/>
          <p:nvPr/>
        </p:nvSpPr>
        <p:spPr>
          <a:xfrm>
            <a:off x="1097280" y="288036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Spinal Cord: Essential Functions</a:t>
            </a:r>
            <a:endParaRPr lang="en-US" sz="1400" dirty="0"/>
          </a:p>
        </p:txBody>
      </p:sp>
      <p:pic>
        <p:nvPicPr>
          <p:cNvPr id="15" name="Image 3" descr="https://djgurnpwsdoqjscwqbsj.supabase.co/storage/v1/object/public/presentation-templates-data/bullet-point4/TOC_box.png">    </p:cNvPr>
          <p:cNvPicPr>
            <a:picLocks noChangeAspect="1"/>
          </p:cNvPicPr>
          <p:nvPr/>
        </p:nvPicPr>
        <p:blipFill>
          <a:blip r:embed="rId5"/>
          <a:stretch>
            <a:fillRect/>
          </a:stretch>
        </p:blipFill>
        <p:spPr>
          <a:xfrm>
            <a:off x="731520" y="3600450"/>
            <a:ext cx="3474720" cy="514350"/>
          </a:xfrm>
          <a:prstGeom prst="rect">
            <a:avLst/>
          </a:prstGeom>
        </p:spPr>
      </p:pic>
      <p:sp>
        <p:nvSpPr>
          <p:cNvPr id="16" name="Shape 10"/>
          <p:cNvSpPr/>
          <p:nvPr/>
        </p:nvSpPr>
        <p:spPr>
          <a:xfrm>
            <a:off x="640080" y="3703320"/>
            <a:ext cx="320040" cy="308610"/>
          </a:xfrm>
          <a:prstGeom prst="ellipse">
            <a:avLst/>
          </a:prstGeom>
          <a:solidFill>
            <a:srgbClr val="5EBBAE"/>
          </a:solidFill>
          <a:ln w="12700">
            <a:solidFill>
              <a:srgbClr val="17A33E"/>
            </a:solidFill>
            <a:prstDash val="solid"/>
          </a:ln>
        </p:spPr>
      </p:sp>
      <p:sp>
        <p:nvSpPr>
          <p:cNvPr id="17" name="Text 11"/>
          <p:cNvSpPr/>
          <p:nvPr/>
        </p:nvSpPr>
        <p:spPr>
          <a:xfrm>
            <a:off x="576072" y="365188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4</a:t>
            </a:r>
            <a:endParaRPr lang="en-US" sz="1400" dirty="0"/>
          </a:p>
        </p:txBody>
      </p:sp>
      <p:sp>
        <p:nvSpPr>
          <p:cNvPr id="18" name="Text 12"/>
          <p:cNvSpPr/>
          <p:nvPr/>
        </p:nvSpPr>
        <p:spPr>
          <a:xfrm>
            <a:off x="1097280" y="365188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Neurons: Brain's Messengers</a:t>
            </a:r>
            <a:endParaRPr lang="en-US" sz="1400" dirty="0"/>
          </a:p>
        </p:txBody>
      </p:sp>
      <p:pic>
        <p:nvPicPr>
          <p:cNvPr id="19" name="Image 4" descr="https://djgurnpwsdoqjscwqbsj.supabase.co/storage/v1/object/public/presentation-templates-data/bullet-point4/TOC_box.png">    </p:cNvPr>
          <p:cNvPicPr>
            <a:picLocks noChangeAspect="1"/>
          </p:cNvPicPr>
          <p:nvPr/>
        </p:nvPicPr>
        <p:blipFill>
          <a:blip r:embed="rId6"/>
          <a:stretch>
            <a:fillRect/>
          </a:stretch>
        </p:blipFill>
        <p:spPr>
          <a:xfrm>
            <a:off x="5029200" y="1285875"/>
            <a:ext cx="3474720" cy="514350"/>
          </a:xfrm>
          <a:prstGeom prst="rect">
            <a:avLst/>
          </a:prstGeom>
        </p:spPr>
      </p:pic>
      <p:sp>
        <p:nvSpPr>
          <p:cNvPr id="20" name="Shape 13"/>
          <p:cNvSpPr/>
          <p:nvPr/>
        </p:nvSpPr>
        <p:spPr>
          <a:xfrm>
            <a:off x="4937760" y="1388745"/>
            <a:ext cx="320040" cy="308610"/>
          </a:xfrm>
          <a:prstGeom prst="ellipse">
            <a:avLst/>
          </a:prstGeom>
          <a:solidFill>
            <a:srgbClr val="5EBBAE"/>
          </a:solidFill>
          <a:ln w="12700">
            <a:solidFill>
              <a:srgbClr val="17A33E"/>
            </a:solidFill>
            <a:prstDash val="solid"/>
          </a:ln>
        </p:spPr>
      </p:sp>
      <p:sp>
        <p:nvSpPr>
          <p:cNvPr id="21" name="Text 14"/>
          <p:cNvSpPr/>
          <p:nvPr/>
        </p:nvSpPr>
        <p:spPr>
          <a:xfrm>
            <a:off x="4892040"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5</a:t>
            </a:r>
            <a:endParaRPr lang="en-US" sz="1400" dirty="0"/>
          </a:p>
        </p:txBody>
      </p:sp>
      <p:sp>
        <p:nvSpPr>
          <p:cNvPr id="22" name="Text 15"/>
          <p:cNvSpPr/>
          <p:nvPr/>
        </p:nvSpPr>
        <p:spPr>
          <a:xfrm>
            <a:off x="539496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Major Brain Regions at a Glance</a:t>
            </a:r>
            <a:endParaRPr lang="en-US" sz="1400" dirty="0"/>
          </a:p>
        </p:txBody>
      </p:sp>
      <p:pic>
        <p:nvPicPr>
          <p:cNvPr id="23" name="Image 5" descr="https://djgurnpwsdoqjscwqbsj.supabase.co/storage/v1/object/public/presentation-templates-data/bullet-point4/TOC_box.png">    </p:cNvPr>
          <p:cNvPicPr>
            <a:picLocks noChangeAspect="1"/>
          </p:cNvPicPr>
          <p:nvPr/>
        </p:nvPicPr>
        <p:blipFill>
          <a:blip r:embed="rId7"/>
          <a:stretch>
            <a:fillRect/>
          </a:stretch>
        </p:blipFill>
        <p:spPr>
          <a:xfrm>
            <a:off x="5029200" y="2057400"/>
            <a:ext cx="3474720" cy="514350"/>
          </a:xfrm>
          <a:prstGeom prst="rect">
            <a:avLst/>
          </a:prstGeom>
        </p:spPr>
      </p:pic>
      <p:sp>
        <p:nvSpPr>
          <p:cNvPr id="24" name="Shape 16"/>
          <p:cNvSpPr/>
          <p:nvPr/>
        </p:nvSpPr>
        <p:spPr>
          <a:xfrm>
            <a:off x="4937760" y="2160270"/>
            <a:ext cx="320040" cy="308610"/>
          </a:xfrm>
          <a:prstGeom prst="ellipse">
            <a:avLst/>
          </a:prstGeom>
          <a:solidFill>
            <a:srgbClr val="5EBBAE"/>
          </a:solidFill>
          <a:ln w="12700">
            <a:solidFill>
              <a:srgbClr val="17A33E"/>
            </a:solidFill>
            <a:prstDash val="solid"/>
          </a:ln>
        </p:spPr>
      </p:sp>
      <p:sp>
        <p:nvSpPr>
          <p:cNvPr id="25" name="Text 17"/>
          <p:cNvSpPr/>
          <p:nvPr/>
        </p:nvSpPr>
        <p:spPr>
          <a:xfrm>
            <a:off x="4892040" y="210883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6</a:t>
            </a:r>
            <a:endParaRPr lang="en-US" sz="1400" dirty="0"/>
          </a:p>
        </p:txBody>
      </p:sp>
      <p:sp>
        <p:nvSpPr>
          <p:cNvPr id="26" name="Text 18"/>
          <p:cNvSpPr/>
          <p:nvPr/>
        </p:nvSpPr>
        <p:spPr>
          <a:xfrm>
            <a:off x="5394960" y="210883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CNS-PNS Integration Essentials</a:t>
            </a:r>
            <a:endParaRPr lang="en-US" sz="1400" dirty="0"/>
          </a:p>
        </p:txBody>
      </p:sp>
      <p:pic>
        <p:nvPicPr>
          <p:cNvPr id="27" name="Image 6" descr="https://djgurnpwsdoqjscwqbsj.supabase.co/storage/v1/object/public/presentation-templates-data/bullet-point4/TOC_box.png">    </p:cNvPr>
          <p:cNvPicPr>
            <a:picLocks noChangeAspect="1"/>
          </p:cNvPicPr>
          <p:nvPr/>
        </p:nvPicPr>
        <p:blipFill>
          <a:blip r:embed="rId8"/>
          <a:stretch>
            <a:fillRect/>
          </a:stretch>
        </p:blipFill>
        <p:spPr>
          <a:xfrm>
            <a:off x="5029200" y="2828925"/>
            <a:ext cx="3474720" cy="514350"/>
          </a:xfrm>
          <a:prstGeom prst="rect">
            <a:avLst/>
          </a:prstGeom>
        </p:spPr>
      </p:pic>
      <p:sp>
        <p:nvSpPr>
          <p:cNvPr id="28" name="Shape 19"/>
          <p:cNvSpPr/>
          <p:nvPr/>
        </p:nvSpPr>
        <p:spPr>
          <a:xfrm>
            <a:off x="4937760" y="2931795"/>
            <a:ext cx="320040" cy="308610"/>
          </a:xfrm>
          <a:prstGeom prst="ellipse">
            <a:avLst/>
          </a:prstGeom>
          <a:solidFill>
            <a:srgbClr val="5EBBAE"/>
          </a:solidFill>
          <a:ln w="12700">
            <a:solidFill>
              <a:srgbClr val="17A33E"/>
            </a:solidFill>
            <a:prstDash val="solid"/>
          </a:ln>
        </p:spPr>
      </p:sp>
      <p:sp>
        <p:nvSpPr>
          <p:cNvPr id="29" name="Text 20"/>
          <p:cNvSpPr/>
          <p:nvPr/>
        </p:nvSpPr>
        <p:spPr>
          <a:xfrm>
            <a:off x="4892040" y="288036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7</a:t>
            </a:r>
            <a:endParaRPr lang="en-US" sz="1400" dirty="0"/>
          </a:p>
        </p:txBody>
      </p:sp>
      <p:sp>
        <p:nvSpPr>
          <p:cNvPr id="30" name="Text 21"/>
          <p:cNvSpPr/>
          <p:nvPr/>
        </p:nvSpPr>
        <p:spPr>
          <a:xfrm>
            <a:off x="5394960" y="288036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Neurotransmitters: Vital Brain Messengers</a:t>
            </a:r>
            <a:endParaRPr lang="en-US" sz="1400" dirty="0"/>
          </a:p>
        </p:txBody>
      </p:sp>
      <p:pic>
        <p:nvPicPr>
          <p:cNvPr id="31" name="Image 7" descr="https://djgurnpwsdoqjscwqbsj.supabase.co/storage/v1/object/public/presentation-templates-data/bullet-point4/TOC_box.png">    </p:cNvPr>
          <p:cNvPicPr>
            <a:picLocks noChangeAspect="1"/>
          </p:cNvPicPr>
          <p:nvPr/>
        </p:nvPicPr>
        <p:blipFill>
          <a:blip r:embed="rId9"/>
          <a:stretch>
            <a:fillRect/>
          </a:stretch>
        </p:blipFill>
        <p:spPr>
          <a:xfrm>
            <a:off x="5029200" y="3600450"/>
            <a:ext cx="3474720" cy="514350"/>
          </a:xfrm>
          <a:prstGeom prst="rect">
            <a:avLst/>
          </a:prstGeom>
        </p:spPr>
      </p:pic>
      <p:sp>
        <p:nvSpPr>
          <p:cNvPr id="32" name="Shape 22"/>
          <p:cNvSpPr/>
          <p:nvPr/>
        </p:nvSpPr>
        <p:spPr>
          <a:xfrm>
            <a:off x="4937760" y="3703320"/>
            <a:ext cx="320040" cy="308610"/>
          </a:xfrm>
          <a:prstGeom prst="ellipse">
            <a:avLst/>
          </a:prstGeom>
          <a:solidFill>
            <a:srgbClr val="5EBBAE"/>
          </a:solidFill>
          <a:ln w="12700">
            <a:solidFill>
              <a:srgbClr val="17A33E"/>
            </a:solidFill>
            <a:prstDash val="solid"/>
          </a:ln>
        </p:spPr>
      </p:sp>
      <p:sp>
        <p:nvSpPr>
          <p:cNvPr id="33" name="Text 23"/>
          <p:cNvSpPr/>
          <p:nvPr/>
        </p:nvSpPr>
        <p:spPr>
          <a:xfrm>
            <a:off x="4892040" y="365188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8</a:t>
            </a:r>
            <a:endParaRPr lang="en-US" sz="1400" dirty="0"/>
          </a:p>
        </p:txBody>
      </p:sp>
      <p:sp>
        <p:nvSpPr>
          <p:cNvPr id="34" name="Text 24"/>
          <p:cNvSpPr/>
          <p:nvPr/>
        </p:nvSpPr>
        <p:spPr>
          <a:xfrm>
            <a:off x="5394960" y="365188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CNS Development Lifespan Journey</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pic>
        <p:nvPicPr>
          <p:cNvPr id="2" name="Image 0" descr="https://djgurnpwsdoqjscwqbsj.supabase.co/storage/v1/object/public/presentation-templates-data/bullet-point4/TOC_box.png">    </p:cNvPr>
          <p:cNvPicPr>
            <a:picLocks noChangeAspect="1"/>
          </p:cNvPicPr>
          <p:nvPr/>
        </p:nvPicPr>
        <p:blipFill>
          <a:blip r:embed="rId2"/>
          <a:stretch>
            <a:fillRect/>
          </a:stretch>
        </p:blipFill>
        <p:spPr>
          <a:xfrm>
            <a:off x="731520" y="1285875"/>
            <a:ext cx="3474720" cy="514350"/>
          </a:xfrm>
          <a:prstGeom prst="rect">
            <a:avLst/>
          </a:prstGeom>
        </p:spPr>
      </p:pic>
      <p:sp>
        <p:nvSpPr>
          <p:cNvPr id="3" name="Shape 0"/>
          <p:cNvSpPr/>
          <p:nvPr/>
        </p:nvSpPr>
        <p:spPr>
          <a:xfrm>
            <a:off x="640080" y="1388745"/>
            <a:ext cx="320040" cy="308610"/>
          </a:xfrm>
          <a:prstGeom prst="ellipse">
            <a:avLst/>
          </a:prstGeom>
          <a:solidFill>
            <a:srgbClr val="5EBBAE"/>
          </a:solidFill>
          <a:ln w="12700">
            <a:solidFill>
              <a:srgbClr val="17A33E"/>
            </a:solidFill>
            <a:prstDash val="solid"/>
          </a:ln>
        </p:spPr>
      </p:sp>
      <p:sp>
        <p:nvSpPr>
          <p:cNvPr id="4" name="Text 1"/>
          <p:cNvSpPr/>
          <p:nvPr/>
        </p:nvSpPr>
        <p:spPr>
          <a:xfrm>
            <a:off x="576072" y="1337310"/>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9</a:t>
            </a:r>
            <a:endParaRPr lang="en-US" sz="1400" dirty="0"/>
          </a:p>
        </p:txBody>
      </p:sp>
      <p:sp>
        <p:nvSpPr>
          <p:cNvPr id="5" name="Text 2"/>
          <p:cNvSpPr/>
          <p:nvPr/>
        </p:nvSpPr>
        <p:spPr>
          <a:xfrm>
            <a:off x="1097280" y="1337310"/>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Demystifying CNS Disorders</a:t>
            </a:r>
            <a:endParaRPr lang="en-US" sz="1400" dirty="0"/>
          </a:p>
        </p:txBody>
      </p:sp>
      <p:pic>
        <p:nvPicPr>
          <p:cNvPr id="6" name="Image 1" descr="https://djgurnpwsdoqjscwqbsj.supabase.co/storage/v1/object/public/presentation-templates-data/bullet-point4/TOC_box.png">    </p:cNvPr>
          <p:cNvPicPr>
            <a:picLocks noChangeAspect="1"/>
          </p:cNvPicPr>
          <p:nvPr/>
        </p:nvPicPr>
        <p:blipFill>
          <a:blip r:embed="rId3"/>
          <a:stretch>
            <a:fillRect/>
          </a:stretch>
        </p:blipFill>
        <p:spPr>
          <a:xfrm>
            <a:off x="731520" y="2057400"/>
            <a:ext cx="3474720" cy="514350"/>
          </a:xfrm>
          <a:prstGeom prst="rect">
            <a:avLst/>
          </a:prstGeom>
        </p:spPr>
      </p:pic>
      <p:sp>
        <p:nvSpPr>
          <p:cNvPr id="7" name="Shape 3"/>
          <p:cNvSpPr/>
          <p:nvPr/>
        </p:nvSpPr>
        <p:spPr>
          <a:xfrm>
            <a:off x="640080" y="2160270"/>
            <a:ext cx="320040" cy="308610"/>
          </a:xfrm>
          <a:prstGeom prst="ellipse">
            <a:avLst/>
          </a:prstGeom>
          <a:solidFill>
            <a:srgbClr val="5EBBAE"/>
          </a:solidFill>
          <a:ln w="12700">
            <a:solidFill>
              <a:srgbClr val="17A33E"/>
            </a:solidFill>
            <a:prstDash val="solid"/>
          </a:ln>
        </p:spPr>
      </p:sp>
      <p:sp>
        <p:nvSpPr>
          <p:cNvPr id="8" name="Text 4"/>
          <p:cNvSpPr/>
          <p:nvPr/>
        </p:nvSpPr>
        <p:spPr>
          <a:xfrm>
            <a:off x="576072" y="2108835"/>
            <a:ext cx="457200" cy="411480"/>
          </a:xfrm>
          <a:prstGeom prst="rect">
            <a:avLst/>
          </a:prstGeom>
          <a:noFill/>
          <a:ln/>
        </p:spPr>
        <p:txBody>
          <a:bodyPr wrap="square" rtlCol="0" anchor="ctr"/>
          <a:lstStyle/>
          <a:p>
            <a:pPr algn="ctr" indent="0" marL="0">
              <a:buNone/>
            </a:pPr>
            <a:r>
              <a:rPr lang="en-US" sz="1400" b="1" dirty="0">
                <a:solidFill>
                  <a:srgbClr val="000000"/>
                </a:solidFill>
                <a:latin typeface="Plus Jakarta Sans" pitchFamily="34" charset="0"/>
                <a:ea typeface="Plus Jakarta Sans" pitchFamily="34" charset="-122"/>
                <a:cs typeface="Plus Jakarta Sans" pitchFamily="34" charset="-120"/>
              </a:rPr>
              <a:t>10</a:t>
            </a:r>
            <a:endParaRPr lang="en-US" sz="1400" dirty="0"/>
          </a:p>
        </p:txBody>
      </p:sp>
      <p:sp>
        <p:nvSpPr>
          <p:cNvPr id="9" name="Text 5"/>
          <p:cNvSpPr/>
          <p:nvPr/>
        </p:nvSpPr>
        <p:spPr>
          <a:xfrm>
            <a:off x="1097280" y="2108835"/>
            <a:ext cx="3108960" cy="411480"/>
          </a:xfrm>
          <a:prstGeom prst="rect">
            <a:avLst/>
          </a:prstGeom>
          <a:noFill/>
          <a:ln/>
        </p:spPr>
        <p:txBody>
          <a:bodyPr wrap="square" rtlCol="0" anchor="ctr"/>
          <a:lstStyle/>
          <a:p>
            <a:pPr algn="l" indent="0" marL="0">
              <a:buNone/>
            </a:pPr>
            <a:r>
              <a:rPr lang="en-US" sz="1400" b="1" dirty="0">
                <a:solidFill>
                  <a:srgbClr val="000000"/>
                </a:solidFill>
                <a:latin typeface="Plus Jakarta Sans" pitchFamily="34" charset="0"/>
                <a:ea typeface="Plus Jakarta Sans" pitchFamily="34" charset="-122"/>
                <a:cs typeface="Plus Jakarta Sans" pitchFamily="34" charset="-120"/>
              </a:rPr>
              <a:t>Neuroscience Breakthroughs</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1028700"/>
            <a:ext cx="5029200" cy="274320"/>
          </a:xfrm>
          <a:prstGeom prst="rect">
            <a:avLst/>
          </a:prstGeom>
          <a:noFill/>
          <a:ln/>
        </p:spPr>
        <p:txBody>
          <a:bodyPr wrap="square" rtlCol="0" anchor="b"/>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The Command Center</a:t>
            </a:r>
            <a:endParaRPr lang="en-US" sz="2300" dirty="0"/>
          </a:p>
        </p:txBody>
      </p:sp>
      <p:pic>
        <p:nvPicPr>
          <p:cNvPr id="3" name="Image 0" descr="https://images.pexels.com/photos/33447376/pexels-photo-33447376.jpeg?auto=compress&amp;cs=tinysrgb&amp;fit=crop&amp;h=1200&amp;w=800">    </p:cNvPr>
          <p:cNvPicPr>
            <a:picLocks noChangeAspect="1"/>
          </p:cNvPicPr>
          <p:nvPr/>
        </p:nvPicPr>
        <p:blipFill>
          <a:blip r:embed="rId2"/>
          <a:stretch>
            <a:fillRect/>
          </a:stretch>
        </p:blipFill>
        <p:spPr>
          <a:xfrm>
            <a:off x="5943600" y="1028700"/>
            <a:ext cx="2468880" cy="3086100"/>
          </a:xfrm>
          <a:prstGeom prst="rect">
            <a:avLst/>
          </a:prstGeom>
        </p:spPr>
      </p:pic>
      <p:sp>
        <p:nvSpPr>
          <p:cNvPr id="4" name="Text 1"/>
          <p:cNvSpPr/>
          <p:nvPr/>
        </p:nvSpPr>
        <p:spPr>
          <a:xfrm>
            <a:off x="6035040" y="3703320"/>
            <a:ext cx="1828800" cy="457200"/>
          </a:xfrm>
          <a:prstGeom prst="rect">
            <a:avLst/>
          </a:prstGeom>
          <a:noFill/>
          <a:ln/>
        </p:spPr>
        <p:txBody>
          <a:bodyPr wrap="square" rtlCol="0" anchor="ctr"/>
          <a:lstStyle/>
          <a:p>
            <a:pPr indent="0" marL="0">
              <a:buNone/>
            </a:pPr>
            <a:r>
              <a:rPr lang="en-US" sz="800" u="sng" dirty="0">
                <a:solidFill>
                  <a:srgbClr val="FFFFFF"/>
                </a:solidFill>
                <a:hlinkClick r:id="rId3" invalidUrl="" action="" tgtFrame="" tooltip="Pexel" history="1" highlightClick="0" endSnd="0">
                  <a:extLst>
                    <a:ext uri="{A12FA001-AC4F-418D-AE19-62706E023703}">
                      <ahyp:hlinkClr xmlns:ahyp="http://schemas.microsoft.com/office/drawing/2018/hyperlinkcolor" val="tx"/>
                    </a:ext>
                  </a:extLst>
                </a:hlinkClick>
              </a:rPr>
              <a:t>Photo by Pexels</a:t>
            </a:r>
            <a:endParaRPr lang="en-US" sz="800" dirty="0"/>
          </a:p>
        </p:txBody>
      </p:sp>
      <p:sp>
        <p:nvSpPr>
          <p:cNvPr id="5" name="Text 2"/>
          <p:cNvSpPr/>
          <p:nvPr/>
        </p:nvSpPr>
        <p:spPr>
          <a:xfrm>
            <a:off x="548640" y="1543050"/>
            <a:ext cx="50292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The CNS consists of brain and spinal cord, controlling body functions and responses.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Major brain regions include cerebrum, cerebellum, and brainstem with specialized functions.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The spinal cord transmits signals between brain and body, enabling reflex actions.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Neurons process and transmit electrical signals throughout the nervous system.</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565785"/>
            <a:ext cx="8229600" cy="64008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Brain's Masterful Design</a:t>
            </a:r>
            <a:endParaRPr lang="en-US" sz="2300" dirty="0"/>
          </a:p>
        </p:txBody>
      </p:sp>
      <p:pic>
        <p:nvPicPr>
          <p:cNvPr id="3" name="Image 0" descr="https://djgurnpwsdoqjscwqbsj.supabase.co/storage/v1/object/public/presentation-templates-data/custom3/proscons-box.png">    </p:cNvPr>
          <p:cNvPicPr>
            <a:picLocks noChangeAspect="1"/>
          </p:cNvPicPr>
          <p:nvPr/>
        </p:nvPicPr>
        <p:blipFill>
          <a:blip r:embed="rId2"/>
          <a:stretch>
            <a:fillRect/>
          </a:stretch>
        </p:blipFill>
        <p:spPr>
          <a:xfrm>
            <a:off x="731520" y="1440180"/>
            <a:ext cx="3566160" cy="2931795"/>
          </a:xfrm>
          <a:prstGeom prst="rect">
            <a:avLst/>
          </a:prstGeom>
        </p:spPr>
      </p:pic>
      <p:pic>
        <p:nvPicPr>
          <p:cNvPr id="4" name="Image 1" descr="https://djgurnpwsdoqjscwqbsj.supabase.co/storage/v1/object/public/presentation-templates-data/custom3/proscons-box.png">    </p:cNvPr>
          <p:cNvPicPr>
            <a:picLocks noChangeAspect="1"/>
          </p:cNvPicPr>
          <p:nvPr/>
        </p:nvPicPr>
        <p:blipFill>
          <a:blip r:embed="rId3"/>
          <a:stretch>
            <a:fillRect/>
          </a:stretch>
        </p:blipFill>
        <p:spPr>
          <a:xfrm>
            <a:off x="4663440" y="1440180"/>
            <a:ext cx="3566160" cy="2931795"/>
          </a:xfrm>
          <a:prstGeom prst="rect">
            <a:avLst/>
          </a:prstGeom>
        </p:spPr>
      </p:pic>
      <p:sp>
        <p:nvSpPr>
          <p:cNvPr id="5" name="Text 1"/>
          <p:cNvSpPr/>
          <p:nvPr/>
        </p:nvSpPr>
        <p:spPr>
          <a:xfrm>
            <a:off x="822960" y="1543050"/>
            <a:ext cx="2743200" cy="488633"/>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Efficiency Gains</a:t>
            </a:r>
            <a:endParaRPr lang="en-US" sz="1500" dirty="0"/>
          </a:p>
        </p:txBody>
      </p:sp>
      <p:sp>
        <p:nvSpPr>
          <p:cNvPr id="6" name="Shape 2"/>
          <p:cNvSpPr/>
          <p:nvPr/>
        </p:nvSpPr>
        <p:spPr>
          <a:xfrm>
            <a:off x="3749040" y="1568768"/>
            <a:ext cx="365760" cy="360045"/>
          </a:xfrm>
          <a:prstGeom prst="ellipse">
            <a:avLst/>
          </a:prstGeom>
          <a:solidFill>
            <a:srgbClr val="0A9C85"/>
          </a:solidFill>
          <a:ln w="12700">
            <a:solidFill>
              <a:srgbClr val="0A9C85"/>
            </a:solidFill>
            <a:prstDash val="solid"/>
          </a:ln>
        </p:spPr>
      </p:sp>
      <p:pic>
        <p:nvPicPr>
          <p:cNvPr id="7" name="Image 2" descr="preencoded.png">    </p:cNvPr>
          <p:cNvPicPr>
            <a:picLocks noChangeAspect="1"/>
          </p:cNvPicPr>
          <p:nvPr/>
        </p:nvPicPr>
        <p:blipFill>
          <a:blip r:embed="rId4"/>
          <a:stretch>
            <a:fillRect/>
          </a:stretch>
        </p:blipFill>
        <p:spPr>
          <a:xfrm>
            <a:off x="3840480" y="1625346"/>
            <a:ext cx="182880" cy="205740"/>
          </a:xfrm>
          <a:prstGeom prst="rect">
            <a:avLst/>
          </a:prstGeom>
        </p:spPr>
      </p:pic>
      <p:sp>
        <p:nvSpPr>
          <p:cNvPr id="8" name="Text 3"/>
          <p:cNvSpPr/>
          <p:nvPr/>
        </p:nvSpPr>
        <p:spPr>
          <a:xfrm>
            <a:off x="4754880" y="1543050"/>
            <a:ext cx="2743200" cy="488633"/>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Vulnerability Risks</a:t>
            </a:r>
            <a:endParaRPr lang="en-US" sz="1500" dirty="0"/>
          </a:p>
        </p:txBody>
      </p:sp>
      <p:sp>
        <p:nvSpPr>
          <p:cNvPr id="9" name="Shape 4"/>
          <p:cNvSpPr/>
          <p:nvPr/>
        </p:nvSpPr>
        <p:spPr>
          <a:xfrm>
            <a:off x="7680960" y="1568768"/>
            <a:ext cx="365760" cy="360045"/>
          </a:xfrm>
          <a:prstGeom prst="ellipse">
            <a:avLst/>
          </a:prstGeom>
          <a:solidFill>
            <a:srgbClr val="DA2828"/>
          </a:solidFill>
          <a:ln w="12700">
            <a:solidFill>
              <a:srgbClr val="DA2828"/>
            </a:solidFill>
            <a:prstDash val="solid"/>
          </a:ln>
        </p:spPr>
      </p:sp>
      <p:pic>
        <p:nvPicPr>
          <p:cNvPr id="10" name="Image 3" descr="preencoded.png">    </p:cNvPr>
          <p:cNvPicPr>
            <a:picLocks noChangeAspect="1"/>
          </p:cNvPicPr>
          <p:nvPr/>
        </p:nvPicPr>
        <p:blipFill>
          <a:blip r:embed="rId5"/>
          <a:stretch>
            <a:fillRect/>
          </a:stretch>
        </p:blipFill>
        <p:spPr>
          <a:xfrm>
            <a:off x="7772400" y="1640777"/>
            <a:ext cx="182880" cy="205740"/>
          </a:xfrm>
          <a:prstGeom prst="rect">
            <a:avLst/>
          </a:prstGeom>
        </p:spPr>
      </p:pic>
      <p:sp>
        <p:nvSpPr>
          <p:cNvPr id="11" name="Text 5"/>
          <p:cNvSpPr/>
          <p:nvPr/>
        </p:nvSpPr>
        <p:spPr>
          <a:xfrm>
            <a:off x="868680" y="2160270"/>
            <a:ext cx="3200400" cy="0"/>
          </a:xfrm>
          <a:prstGeom prst="rect">
            <a:avLst/>
          </a:prstGeom>
          <a:noFill/>
          <a:ln/>
        </p:spPr>
        <p:txBody>
          <a:bodyPr wrap="square" rtlCol="0" anchor="t"/>
          <a:lstStyle/>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The cerebrum's specialized areas enable advanced cognitive functions, enhancing memory, decision-making, and creative thinking in everyday life.</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The cerebellum's precise coordination improves motor skills, balance, and timing, crucial for physical activities and athletic performance.</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Brainstem regions handle automatic vital functions like breathing and heart rate, ensuring survival without conscious effort.</a:t>
            </a:r>
            <a:endParaRPr lang="en-US" sz="800" dirty="0"/>
          </a:p>
        </p:txBody>
      </p:sp>
      <p:sp>
        <p:nvSpPr>
          <p:cNvPr id="12" name="Text 6"/>
          <p:cNvSpPr/>
          <p:nvPr/>
        </p:nvSpPr>
        <p:spPr>
          <a:xfrm>
            <a:off x="4800600" y="2160270"/>
            <a:ext cx="3200400" cy="0"/>
          </a:xfrm>
          <a:prstGeom prst="rect">
            <a:avLst/>
          </a:prstGeom>
          <a:noFill/>
          <a:ln/>
        </p:spPr>
        <p:txBody>
          <a:bodyPr wrap="square" rtlCol="0" anchor="t"/>
          <a:lstStyle/>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Damage to specific regions, like the cerebrum, can cause cognitive impairments, affecting memory and leading to long-term disabilities.</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The cerebellum's sensitivity may result in coordination disorders from injuries, impacting mobility and daily task performance.</a:t>
            </a:r>
            <a:endParaRPr lang="en-US" sz="800" dirty="0"/>
          </a:p>
          <a:p>
            <a:pPr marL="342900" indent="-342900">
              <a:lnSpc>
                <a:spcPts val="1200"/>
              </a:lnSpc>
              <a:spcAft>
                <a:spcPts val="1200"/>
              </a:spcAft>
              <a:buSzPct val="100000"/>
              <a:buFont typeface="+mj-lt"/>
              <a:buAutoNum type="arabicPeriod" startAt="1"/>
            </a:pPr>
            <a:r>
              <a:rPr lang="en-US" sz="800" dirty="0">
                <a:solidFill>
                  <a:srgbClr val="000000"/>
                </a:solidFill>
                <a:latin typeface="Plus Jakarta Sans Light" pitchFamily="34" charset="0"/>
                <a:ea typeface="Plus Jakarta Sans Light" pitchFamily="34" charset="-122"/>
                <a:cs typeface="Plus Jakarta Sans Light" pitchFamily="34" charset="-120"/>
              </a:rPr>
              <a:t>Brainstem vulnerabilities can lead to life-threatening issues, such as respiratory failure from strokes or trauma.</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1028700"/>
            <a:ext cx="5029200" cy="274320"/>
          </a:xfrm>
          <a:prstGeom prst="rect">
            <a:avLst/>
          </a:prstGeom>
          <a:noFill/>
          <a:ln/>
        </p:spPr>
        <p:txBody>
          <a:bodyPr wrap="square" rtlCol="0" anchor="b"/>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Spinal Cord: Essential Functions</a:t>
            </a:r>
            <a:endParaRPr lang="en-US" sz="2300" dirty="0"/>
          </a:p>
        </p:txBody>
      </p:sp>
      <p:pic>
        <p:nvPicPr>
          <p:cNvPr id="3" name="Image 0" descr="https://images.pexels.com/photos/33451556/pexels-photo-33451556.jpeg?auto=compress&amp;cs=tinysrgb&amp;fit=crop&amp;h=1200&amp;w=800">    </p:cNvPr>
          <p:cNvPicPr>
            <a:picLocks noChangeAspect="1"/>
          </p:cNvPicPr>
          <p:nvPr/>
        </p:nvPicPr>
        <p:blipFill>
          <a:blip r:embed="rId2"/>
          <a:stretch>
            <a:fillRect/>
          </a:stretch>
        </p:blipFill>
        <p:spPr>
          <a:xfrm>
            <a:off x="5943600" y="1028700"/>
            <a:ext cx="2468880" cy="3086100"/>
          </a:xfrm>
          <a:prstGeom prst="rect">
            <a:avLst/>
          </a:prstGeom>
        </p:spPr>
      </p:pic>
      <p:sp>
        <p:nvSpPr>
          <p:cNvPr id="4" name="Text 1"/>
          <p:cNvSpPr/>
          <p:nvPr/>
        </p:nvSpPr>
        <p:spPr>
          <a:xfrm>
            <a:off x="6035040" y="3703320"/>
            <a:ext cx="1828800" cy="457200"/>
          </a:xfrm>
          <a:prstGeom prst="rect">
            <a:avLst/>
          </a:prstGeom>
          <a:noFill/>
          <a:ln/>
        </p:spPr>
        <p:txBody>
          <a:bodyPr wrap="square" rtlCol="0" anchor="ctr"/>
          <a:lstStyle/>
          <a:p>
            <a:pPr indent="0" marL="0">
              <a:buNone/>
            </a:pPr>
            <a:r>
              <a:rPr lang="en-US" sz="800" u="sng" dirty="0">
                <a:solidFill>
                  <a:srgbClr val="FFFFFF"/>
                </a:solidFill>
                <a:hlinkClick r:id="rId3" invalidUrl="" action="" tgtFrame="" tooltip="Pexel" history="1" highlightClick="0" endSnd="0">
                  <a:extLst>
                    <a:ext uri="{A12FA001-AC4F-418D-AE19-62706E023703}">
                      <ahyp:hlinkClr xmlns:ahyp="http://schemas.microsoft.com/office/drawing/2018/hyperlinkcolor" val="tx"/>
                    </a:ext>
                  </a:extLst>
                </a:hlinkClick>
              </a:rPr>
              <a:t>Photo by Pexels</a:t>
            </a:r>
            <a:endParaRPr lang="en-US" sz="800" dirty="0"/>
          </a:p>
        </p:txBody>
      </p:sp>
      <p:sp>
        <p:nvSpPr>
          <p:cNvPr id="5" name="Text 2"/>
          <p:cNvSpPr/>
          <p:nvPr/>
        </p:nvSpPr>
        <p:spPr>
          <a:xfrm>
            <a:off x="548640" y="1543050"/>
            <a:ext cx="5029200" cy="0"/>
          </a:xfrm>
          <a:prstGeom prst="rect">
            <a:avLst/>
          </a:prstGeom>
          <a:noFill/>
          <a:ln/>
        </p:spPr>
        <p:txBody>
          <a:bodyPr wrap="square" rtlCol="0" anchor="t"/>
          <a:lstStyle/>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The spinal cord acts as a primary pathway, relaying signals from the brain to the body and vice versa for coordinated responses.</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It manages rapid reflexes by processing signals locally, allowing quick reactions without brain involvement for protection.</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Transmitting neural signals ensures efficient communication, enabling sensory information to reach the brain and motor commands to follow.</a:t>
            </a:r>
            <a:endParaRPr lang="en-US" sz="1200" dirty="0"/>
          </a:p>
          <a:p>
            <a:pPr marL="342900" indent="-342900">
              <a:lnSpc>
                <a:spcPts val="2000"/>
              </a:lnSpc>
              <a:spcAft>
                <a:spcPts val="1200"/>
              </a:spcAft>
              <a:buSzPct val="100000"/>
              <a:buFont typeface="+mj-lt"/>
              <a:buAutoNum type="arabicPeriod" startAt="1"/>
            </a:pPr>
            <a:r>
              <a:rPr lang="en-US" sz="1200" dirty="0">
                <a:solidFill>
                  <a:srgbClr val="000000"/>
                </a:solidFill>
                <a:latin typeface="Plus Jakarta Sans Light" pitchFamily="34" charset="0"/>
                <a:ea typeface="Plus Jakarta Sans Light" pitchFamily="34" charset="-122"/>
                <a:cs typeface="Plus Jakarta Sans Light" pitchFamily="34" charset="-120"/>
              </a:rPr>
              <a:t>As a bridge, the spinal cord integrates brain directives with body actions, maintaining overall nervous system functionality.</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48640" y="565785"/>
            <a:ext cx="8229600" cy="27432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Neurons: Brain's Messengers</a:t>
            </a:r>
            <a:endParaRPr lang="en-US" sz="2300" dirty="0"/>
          </a:p>
        </p:txBody>
      </p:sp>
      <p:sp>
        <p:nvSpPr>
          <p:cNvPr id="3" name="Text 1"/>
          <p:cNvSpPr/>
          <p:nvPr/>
        </p:nvSpPr>
        <p:spPr>
          <a:xfrm>
            <a:off x="548640" y="1337310"/>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Human Neurons</a:t>
            </a:r>
            <a:endParaRPr lang="en-US" sz="1500" dirty="0"/>
          </a:p>
        </p:txBody>
      </p:sp>
      <p:sp>
        <p:nvSpPr>
          <p:cNvPr id="4" name="Text 2"/>
          <p:cNvSpPr/>
          <p:nvPr/>
        </p:nvSpPr>
        <p:spPr>
          <a:xfrm>
            <a:off x="548640" y="2211705"/>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Signal Speed</a:t>
            </a:r>
            <a:endParaRPr lang="en-US" sz="1500" dirty="0"/>
          </a:p>
        </p:txBody>
      </p:sp>
      <p:sp>
        <p:nvSpPr>
          <p:cNvPr id="5" name="Text 3"/>
          <p:cNvSpPr/>
          <p:nvPr/>
        </p:nvSpPr>
        <p:spPr>
          <a:xfrm>
            <a:off x="548640" y="3086100"/>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Neuron Connections</a:t>
            </a:r>
            <a:endParaRPr lang="en-US" sz="1500" dirty="0"/>
          </a:p>
        </p:txBody>
      </p:sp>
      <p:sp>
        <p:nvSpPr>
          <p:cNvPr id="6" name="Text 4"/>
          <p:cNvSpPr/>
          <p:nvPr/>
        </p:nvSpPr>
        <p:spPr>
          <a:xfrm>
            <a:off x="548640" y="3960495"/>
            <a:ext cx="5029200" cy="274320"/>
          </a:xfrm>
          <a:prstGeom prst="rect">
            <a:avLst/>
          </a:prstGeom>
          <a:noFill/>
          <a:ln/>
        </p:spPr>
        <p:txBody>
          <a:bodyPr wrap="square" rtlCol="0" anchor="t"/>
          <a:lstStyle/>
          <a:p>
            <a:pPr indent="0" marL="0">
              <a:buNone/>
            </a:pPr>
            <a:r>
              <a:rPr lang="en-US" sz="1500" b="1" dirty="0">
                <a:solidFill>
                  <a:srgbClr val="000000"/>
                </a:solidFill>
                <a:latin typeface="Plus Jakarta Sans Medium" pitchFamily="34" charset="0"/>
                <a:ea typeface="Plus Jakarta Sans Medium" pitchFamily="34" charset="-122"/>
                <a:cs typeface="Plus Jakarta Sans Medium" pitchFamily="34" charset="-120"/>
              </a:rPr>
              <a:t>Types of Neurons</a:t>
            </a:r>
            <a:endParaRPr lang="en-US" sz="1500" dirty="0"/>
          </a:p>
        </p:txBody>
      </p:sp>
      <p:pic>
        <p:nvPicPr>
          <p:cNvPr id="7" name="Image 0" descr="https://djgurnpwsdoqjscwqbsj.supabase.co/storage/v1/object/public/presentation-templates-data/custom3/box_metrics.png">    </p:cNvPr>
          <p:cNvPicPr>
            <a:picLocks noChangeAspect="1"/>
          </p:cNvPicPr>
          <p:nvPr/>
        </p:nvPicPr>
        <p:blipFill>
          <a:blip r:embed="rId2"/>
          <a:stretch>
            <a:fillRect/>
          </a:stretch>
        </p:blipFill>
        <p:spPr>
          <a:xfrm>
            <a:off x="7132320" y="1260158"/>
            <a:ext cx="1371600" cy="411480"/>
          </a:xfrm>
          <a:prstGeom prst="rect">
            <a:avLst/>
          </a:prstGeom>
        </p:spPr>
      </p:pic>
      <p:pic>
        <p:nvPicPr>
          <p:cNvPr id="8" name="Image 1" descr="https://djgurnpwsdoqjscwqbsj.supabase.co/storage/v1/object/public/presentation-templates-data/custom3/box_metrics.png">    </p:cNvPr>
          <p:cNvPicPr>
            <a:picLocks noChangeAspect="1"/>
          </p:cNvPicPr>
          <p:nvPr/>
        </p:nvPicPr>
        <p:blipFill>
          <a:blip r:embed="rId3"/>
          <a:stretch>
            <a:fillRect/>
          </a:stretch>
        </p:blipFill>
        <p:spPr>
          <a:xfrm>
            <a:off x="7132320" y="2134553"/>
            <a:ext cx="1371600" cy="411480"/>
          </a:xfrm>
          <a:prstGeom prst="rect">
            <a:avLst/>
          </a:prstGeom>
        </p:spPr>
      </p:pic>
      <p:pic>
        <p:nvPicPr>
          <p:cNvPr id="9" name="Image 2" descr="https://djgurnpwsdoqjscwqbsj.supabase.co/storage/v1/object/public/presentation-templates-data/custom3/box_metrics.png">    </p:cNvPr>
          <p:cNvPicPr>
            <a:picLocks noChangeAspect="1"/>
          </p:cNvPicPr>
          <p:nvPr/>
        </p:nvPicPr>
        <p:blipFill>
          <a:blip r:embed="rId4"/>
          <a:stretch>
            <a:fillRect/>
          </a:stretch>
        </p:blipFill>
        <p:spPr>
          <a:xfrm>
            <a:off x="7132320" y="3008948"/>
            <a:ext cx="1371600" cy="411480"/>
          </a:xfrm>
          <a:prstGeom prst="rect">
            <a:avLst/>
          </a:prstGeom>
        </p:spPr>
      </p:pic>
      <p:pic>
        <p:nvPicPr>
          <p:cNvPr id="10" name="Image 3" descr="https://djgurnpwsdoqjscwqbsj.supabase.co/storage/v1/object/public/presentation-templates-data/custom3/box_metrics.png">    </p:cNvPr>
          <p:cNvPicPr>
            <a:picLocks noChangeAspect="1"/>
          </p:cNvPicPr>
          <p:nvPr/>
        </p:nvPicPr>
        <p:blipFill>
          <a:blip r:embed="rId5"/>
          <a:stretch>
            <a:fillRect/>
          </a:stretch>
        </p:blipFill>
        <p:spPr>
          <a:xfrm>
            <a:off x="7132320" y="3883343"/>
            <a:ext cx="1371600" cy="411480"/>
          </a:xfrm>
          <a:prstGeom prst="rect">
            <a:avLst/>
          </a:prstGeom>
        </p:spPr>
      </p:pic>
      <p:sp>
        <p:nvSpPr>
          <p:cNvPr id="11" name="Text 5"/>
          <p:cNvSpPr/>
          <p:nvPr/>
        </p:nvSpPr>
        <p:spPr>
          <a:xfrm>
            <a:off x="7132320" y="1260158"/>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86 billion</a:t>
            </a:r>
            <a:endParaRPr lang="en-US" sz="1500" dirty="0"/>
          </a:p>
        </p:txBody>
      </p:sp>
      <p:sp>
        <p:nvSpPr>
          <p:cNvPr id="12" name="Text 6"/>
          <p:cNvSpPr/>
          <p:nvPr/>
        </p:nvSpPr>
        <p:spPr>
          <a:xfrm>
            <a:off x="7132320" y="2134553"/>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120 m/s</a:t>
            </a:r>
            <a:endParaRPr lang="en-US" sz="1500" dirty="0"/>
          </a:p>
        </p:txBody>
      </p:sp>
      <p:sp>
        <p:nvSpPr>
          <p:cNvPr id="13" name="Text 7"/>
          <p:cNvSpPr/>
          <p:nvPr/>
        </p:nvSpPr>
        <p:spPr>
          <a:xfrm>
            <a:off x="7132320" y="3008948"/>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100 trillion</a:t>
            </a:r>
            <a:endParaRPr lang="en-US" sz="1500" dirty="0"/>
          </a:p>
        </p:txBody>
      </p:sp>
      <p:sp>
        <p:nvSpPr>
          <p:cNvPr id="14" name="Text 8"/>
          <p:cNvSpPr/>
          <p:nvPr/>
        </p:nvSpPr>
        <p:spPr>
          <a:xfrm>
            <a:off x="7132320" y="3883343"/>
            <a:ext cx="1371600" cy="411480"/>
          </a:xfrm>
          <a:prstGeom prst="rect">
            <a:avLst/>
          </a:prstGeom>
          <a:noFill/>
          <a:ln/>
        </p:spPr>
        <p:txBody>
          <a:bodyPr wrap="square" rtlCol="0" anchor="ctr"/>
          <a:lstStyle/>
          <a:p>
            <a:pPr algn="ctr" indent="0" marL="0">
              <a:buNone/>
            </a:pPr>
            <a:r>
              <a:rPr lang="en-US" sz="1500" b="1" dirty="0">
                <a:solidFill>
                  <a:srgbClr val="000000"/>
                </a:solidFill>
                <a:latin typeface="Plus Jakarta Sans" pitchFamily="34" charset="0"/>
                <a:ea typeface="Plus Jakarta Sans" pitchFamily="34" charset="-122"/>
                <a:cs typeface="Plus Jakarta Sans" pitchFamily="34" charset="-120"/>
              </a:rPr>
              <a:t>3 main</a:t>
            </a:r>
            <a:endParaRPr lang="en-US" sz="1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668655"/>
            <a:ext cx="8229600" cy="457200"/>
          </a:xfrm>
          <a:prstGeom prst="rect">
            <a:avLst/>
          </a:prstGeom>
          <a:noFill/>
          <a:ln/>
        </p:spPr>
        <p:txBody>
          <a:bodyPr wrap="square" rtlCol="0" anchor="ctr"/>
          <a:lstStyle/>
          <a:p>
            <a:pPr indent="0" marL="0">
              <a:lnSpc>
                <a:spcPts val="3500"/>
              </a:lnSpc>
              <a:buNone/>
            </a:pPr>
            <a:r>
              <a:rPr lang="en-US" sz="2300" b="1" dirty="0">
                <a:solidFill>
                  <a:srgbClr val="000000"/>
                </a:solidFill>
                <a:latin typeface="Plus Jakarta Sans" pitchFamily="34" charset="0"/>
                <a:ea typeface="Plus Jakarta Sans" pitchFamily="34" charset="-122"/>
                <a:cs typeface="Plus Jakarta Sans" pitchFamily="34" charset="-120"/>
              </a:rPr>
              <a:t>Major Brain Regions at a Glance</a:t>
            </a:r>
            <a:endParaRPr lang="en-US" sz="2300" dirty="0"/>
          </a:p>
        </p:txBody>
      </p:sp>
      <p:pic>
        <p:nvPicPr>
          <p:cNvPr id="3" name="Image 0" descr="https://djgurnpwsdoqjscwqbsj.supabase.co/storage/v1/object/public/presentation-templates-data/custom3/list5_box.png">    </p:cNvPr>
          <p:cNvPicPr>
            <a:picLocks noChangeAspect="1"/>
          </p:cNvPicPr>
          <p:nvPr/>
        </p:nvPicPr>
        <p:blipFill>
          <a:blip r:embed="rId2"/>
          <a:stretch>
            <a:fillRect/>
          </a:stretch>
        </p:blipFill>
        <p:spPr>
          <a:xfrm>
            <a:off x="731520" y="1440180"/>
            <a:ext cx="3657600" cy="1285875"/>
          </a:xfrm>
          <a:prstGeom prst="rect">
            <a:avLst/>
          </a:prstGeom>
        </p:spPr>
      </p:pic>
      <p:sp>
        <p:nvSpPr>
          <p:cNvPr id="4" name="Text 1"/>
          <p:cNvSpPr/>
          <p:nvPr/>
        </p:nvSpPr>
        <p:spPr>
          <a:xfrm>
            <a:off x="82296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1.Frontal Lobe</a:t>
            </a:r>
            <a:endParaRPr lang="en-US" sz="1500" dirty="0"/>
          </a:p>
        </p:txBody>
      </p:sp>
      <p:sp>
        <p:nvSpPr>
          <p:cNvPr id="5" name="Text 2"/>
          <p:cNvSpPr/>
          <p:nvPr/>
        </p:nvSpPr>
        <p:spPr>
          <a:xfrm>
            <a:off x="82296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The frontal lobe is essential for decision-making, problem-solving, and controlling voluntary movements, while also influencing personality and executive functions.</a:t>
            </a:r>
            <a:endParaRPr lang="en-US" sz="900" dirty="0"/>
          </a:p>
        </p:txBody>
      </p:sp>
      <p:pic>
        <p:nvPicPr>
          <p:cNvPr id="6" name="Image 1" descr="https://djgurnpwsdoqjscwqbsj.supabase.co/storage/v1/object/public/presentation-templates-data/custom3/list5_box.png">    </p:cNvPr>
          <p:cNvPicPr>
            <a:picLocks noChangeAspect="1"/>
          </p:cNvPicPr>
          <p:nvPr/>
        </p:nvPicPr>
        <p:blipFill>
          <a:blip r:embed="rId3"/>
          <a:stretch>
            <a:fillRect/>
          </a:stretch>
        </p:blipFill>
        <p:spPr>
          <a:xfrm>
            <a:off x="4572000" y="1440180"/>
            <a:ext cx="3657600" cy="1285875"/>
          </a:xfrm>
          <a:prstGeom prst="rect">
            <a:avLst/>
          </a:prstGeom>
        </p:spPr>
      </p:pic>
      <p:sp>
        <p:nvSpPr>
          <p:cNvPr id="7" name="Text 3"/>
          <p:cNvSpPr/>
          <p:nvPr/>
        </p:nvSpPr>
        <p:spPr>
          <a:xfrm>
            <a:off x="4663440" y="159448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2.Temporal Lobe</a:t>
            </a:r>
            <a:endParaRPr lang="en-US" sz="1500" dirty="0"/>
          </a:p>
        </p:txBody>
      </p:sp>
      <p:sp>
        <p:nvSpPr>
          <p:cNvPr id="8" name="Text 4"/>
          <p:cNvSpPr/>
          <p:nvPr/>
        </p:nvSpPr>
        <p:spPr>
          <a:xfrm>
            <a:off x="4663440" y="2057400"/>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The temporal lobe handles memory formation, language comprehension, and auditory processing, playing a vital role in hearing and emotional responses.</a:t>
            </a:r>
            <a:endParaRPr lang="en-US" sz="900" dirty="0"/>
          </a:p>
        </p:txBody>
      </p:sp>
      <p:pic>
        <p:nvPicPr>
          <p:cNvPr id="9" name="Image 2" descr="https://djgurnpwsdoqjscwqbsj.supabase.co/storage/v1/object/public/presentation-templates-data/custom3/list5_box.png">    </p:cNvPr>
          <p:cNvPicPr>
            <a:picLocks noChangeAspect="1"/>
          </p:cNvPicPr>
          <p:nvPr/>
        </p:nvPicPr>
        <p:blipFill>
          <a:blip r:embed="rId4"/>
          <a:stretch>
            <a:fillRect/>
          </a:stretch>
        </p:blipFill>
        <p:spPr>
          <a:xfrm>
            <a:off x="731520" y="3086100"/>
            <a:ext cx="3657600" cy="1285875"/>
          </a:xfrm>
          <a:prstGeom prst="rect">
            <a:avLst/>
          </a:prstGeom>
        </p:spPr>
      </p:pic>
      <p:sp>
        <p:nvSpPr>
          <p:cNvPr id="10" name="Text 5"/>
          <p:cNvSpPr/>
          <p:nvPr/>
        </p:nvSpPr>
        <p:spPr>
          <a:xfrm>
            <a:off x="82296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3.Occipital Lobe</a:t>
            </a:r>
            <a:endParaRPr lang="en-US" sz="1500" dirty="0"/>
          </a:p>
        </p:txBody>
      </p:sp>
      <p:sp>
        <p:nvSpPr>
          <p:cNvPr id="11" name="Text 6"/>
          <p:cNvSpPr/>
          <p:nvPr/>
        </p:nvSpPr>
        <p:spPr>
          <a:xfrm>
            <a:off x="82296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The occipital lobe processes visual information and enables sight, integrating data from the eyes for perception and spatial understanding.</a:t>
            </a:r>
            <a:endParaRPr lang="en-US" sz="900" dirty="0"/>
          </a:p>
        </p:txBody>
      </p:sp>
      <p:pic>
        <p:nvPicPr>
          <p:cNvPr id="12" name="Image 3" descr="https://djgurnpwsdoqjscwqbsj.supabase.co/storage/v1/object/public/presentation-templates-data/custom3/list5_box.png">    </p:cNvPr>
          <p:cNvPicPr>
            <a:picLocks noChangeAspect="1"/>
          </p:cNvPicPr>
          <p:nvPr/>
        </p:nvPicPr>
        <p:blipFill>
          <a:blip r:embed="rId5"/>
          <a:stretch>
            <a:fillRect/>
          </a:stretch>
        </p:blipFill>
        <p:spPr>
          <a:xfrm>
            <a:off x="4572000" y="3086100"/>
            <a:ext cx="3657600" cy="1285875"/>
          </a:xfrm>
          <a:prstGeom prst="rect">
            <a:avLst/>
          </a:prstGeom>
        </p:spPr>
      </p:pic>
      <p:sp>
        <p:nvSpPr>
          <p:cNvPr id="13" name="Text 7"/>
          <p:cNvSpPr/>
          <p:nvPr/>
        </p:nvSpPr>
        <p:spPr>
          <a:xfrm>
            <a:off x="4663440" y="3240405"/>
            <a:ext cx="347472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4.Parietal Lobe</a:t>
            </a:r>
            <a:endParaRPr lang="en-US" sz="1500" dirty="0"/>
          </a:p>
        </p:txBody>
      </p:sp>
      <p:sp>
        <p:nvSpPr>
          <p:cNvPr id="14" name="Text 8"/>
          <p:cNvSpPr/>
          <p:nvPr/>
        </p:nvSpPr>
        <p:spPr>
          <a:xfrm>
            <a:off x="4663440" y="3651885"/>
            <a:ext cx="3474720" cy="640080"/>
          </a:xfrm>
          <a:prstGeom prst="rect">
            <a:avLst/>
          </a:prstGeom>
          <a:noFill/>
          <a:ln/>
        </p:spPr>
        <p:txBody>
          <a:bodyPr wrap="square" rtlCol="0" anchor="t"/>
          <a:lstStyle/>
          <a:p>
            <a:pPr indent="0" marL="0">
              <a:buNone/>
            </a:pPr>
            <a:r>
              <a:rPr lang="en-US" sz="900" dirty="0">
                <a:solidFill>
                  <a:srgbClr val="000000"/>
                </a:solidFill>
                <a:latin typeface="Plus Jakarta Sans Light" pitchFamily="34" charset="0"/>
                <a:ea typeface="Plus Jakarta Sans Light" pitchFamily="34" charset="-122"/>
                <a:cs typeface="Plus Jakarta Sans Light" pitchFamily="34" charset="-120"/>
              </a:rPr>
              <a:t>The parietal lobe manages sensory integration, spatial awareness, and processes touch, taste, and temperature, aiding in navigation and coordination.</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640080" y="1028700"/>
            <a:ext cx="3017520" cy="457200"/>
          </a:xfrm>
          <a:prstGeom prst="rect">
            <a:avLst/>
          </a:prstGeom>
          <a:noFill/>
          <a:ln/>
        </p:spPr>
        <p:txBody>
          <a:bodyPr wrap="square" rtlCol="0" anchor="b"/>
          <a:lstStyle/>
          <a:p>
            <a:pPr indent="0" marL="0">
              <a:buNone/>
            </a:pPr>
            <a:r>
              <a:rPr lang="en-US" sz="2300" b="1" dirty="0">
                <a:solidFill>
                  <a:srgbClr val="000000"/>
                </a:solidFill>
                <a:latin typeface="Plus Jakarta Sans" pitchFamily="34" charset="0"/>
                <a:ea typeface="Plus Jakarta Sans" pitchFamily="34" charset="-122"/>
                <a:cs typeface="Plus Jakarta Sans" pitchFamily="34" charset="-120"/>
              </a:rPr>
              <a:t>CNS-PNS Integration Essentials</a:t>
            </a:r>
            <a:endParaRPr lang="en-US" sz="2300" dirty="0"/>
          </a:p>
        </p:txBody>
      </p:sp>
      <p:sp>
        <p:nvSpPr>
          <p:cNvPr id="3" name="Text 1"/>
          <p:cNvSpPr/>
          <p:nvPr/>
        </p:nvSpPr>
        <p:spPr>
          <a:xfrm>
            <a:off x="640080" y="1645920"/>
            <a:ext cx="3017520" cy="914400"/>
          </a:xfrm>
          <a:prstGeom prst="rect">
            <a:avLst/>
          </a:prstGeom>
          <a:noFill/>
          <a:ln/>
        </p:spPr>
        <p:txBody>
          <a:bodyPr wrap="square" rtlCol="0" anchor="t"/>
          <a:lstStyle/>
          <a:p>
            <a:pPr indent="0" marL="0">
              <a:lnSpc>
                <a:spcPts val="1300"/>
              </a:lnSpc>
              <a:buNone/>
            </a:pPr>
            <a:r>
              <a:rPr lang="en-US" sz="900" dirty="0">
                <a:solidFill>
                  <a:srgbClr val="000000"/>
                </a:solidFill>
                <a:latin typeface="Plus Jakarta Sans Light" pitchFamily="34" charset="0"/>
                <a:ea typeface="Plus Jakarta Sans Light" pitchFamily="34" charset="-122"/>
                <a:cs typeface="Plus Jakarta Sans Light" pitchFamily="34" charset="-120"/>
              </a:rPr>
              <a:t>The central nervous system (CNS) includes the brain and spinal cord, serving as the body's command center for processing information. The peripheral nervous system (PNS) links the CNS to the body's organs and limbs, enabling seamless coordination of voluntary actions and involuntary responses.</a:t>
            </a:r>
            <a:endParaRPr lang="en-US" sz="900" dirty="0"/>
          </a:p>
        </p:txBody>
      </p:sp>
      <p:sp>
        <p:nvSpPr>
          <p:cNvPr id="4" name="Shape 2"/>
          <p:cNvSpPr/>
          <p:nvPr/>
        </p:nvSpPr>
        <p:spPr>
          <a:xfrm>
            <a:off x="6675120" y="298323"/>
            <a:ext cx="0" cy="4526280"/>
          </a:xfrm>
          <a:prstGeom prst="line">
            <a:avLst/>
          </a:prstGeom>
          <a:noFill/>
          <a:ln w="25400">
            <a:solidFill>
              <a:srgbClr val="000000"/>
            </a:solidFill>
            <a:prstDash val="solid"/>
          </a:ln>
        </p:spPr>
      </p:sp>
      <p:sp>
        <p:nvSpPr>
          <p:cNvPr id="5" name="Shape 3"/>
          <p:cNvSpPr/>
          <p:nvPr/>
        </p:nvSpPr>
        <p:spPr>
          <a:xfrm>
            <a:off x="6556248" y="735521"/>
            <a:ext cx="246888" cy="252032"/>
          </a:xfrm>
          <a:prstGeom prst="ellipse">
            <a:avLst/>
          </a:prstGeom>
          <a:solidFill>
            <a:srgbClr val="FFFFFF"/>
          </a:solidFill>
          <a:ln w="12700">
            <a:solidFill>
              <a:srgbClr val="FFFFFF"/>
            </a:solidFill>
            <a:prstDash val="solid"/>
          </a:ln>
        </p:spPr>
      </p:sp>
      <p:sp>
        <p:nvSpPr>
          <p:cNvPr id="6" name="Shape 4"/>
          <p:cNvSpPr/>
          <p:nvPr/>
        </p:nvSpPr>
        <p:spPr>
          <a:xfrm>
            <a:off x="6588252" y="771525"/>
            <a:ext cx="182880" cy="180023"/>
          </a:xfrm>
          <a:prstGeom prst="ellipse">
            <a:avLst/>
          </a:prstGeom>
          <a:solidFill>
            <a:srgbClr val="84B3AC"/>
          </a:solidFill>
          <a:ln w="12700">
            <a:solidFill>
              <a:srgbClr val="84B3AC"/>
            </a:solidFill>
            <a:prstDash val="solid"/>
          </a:ln>
        </p:spPr>
      </p:sp>
      <p:sp>
        <p:nvSpPr>
          <p:cNvPr id="7" name="Text 5"/>
          <p:cNvSpPr/>
          <p:nvPr/>
        </p:nvSpPr>
        <p:spPr>
          <a:xfrm>
            <a:off x="6588252" y="77152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8" name="Text 6"/>
          <p:cNvSpPr/>
          <p:nvPr/>
        </p:nvSpPr>
        <p:spPr>
          <a:xfrm>
            <a:off x="4663440" y="73552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1664</a:t>
            </a:r>
            <a:endParaRPr lang="en-US" sz="800" dirty="0"/>
          </a:p>
        </p:txBody>
      </p:sp>
      <p:sp>
        <p:nvSpPr>
          <p:cNvPr id="9" name="Text 7"/>
          <p:cNvSpPr/>
          <p:nvPr/>
        </p:nvSpPr>
        <p:spPr>
          <a:xfrm>
            <a:off x="4663440" y="102870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Willis's Brain Mapping</a:t>
            </a:r>
            <a:endParaRPr lang="en-US" sz="1500" dirty="0"/>
          </a:p>
        </p:txBody>
      </p:sp>
      <p:sp>
        <p:nvSpPr>
          <p:cNvPr id="10" name="Text 8"/>
          <p:cNvSpPr/>
          <p:nvPr/>
        </p:nvSpPr>
        <p:spPr>
          <a:xfrm>
            <a:off x="4663440" y="128587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Thomas Willis's 'Cerebri Anatome' provided early insights into the brain and nervous system structures, emphasizing how the CNS and PNS connect. This work laid the foundation for understanding integrated functions like sensory processing and motor control, advancing knowledge of voluntary and involuntary coordination in human physiology.</a:t>
            </a:r>
            <a:endParaRPr lang="en-US" sz="700" dirty="0"/>
          </a:p>
        </p:txBody>
      </p:sp>
      <p:sp>
        <p:nvSpPr>
          <p:cNvPr id="11" name="Shape 9"/>
          <p:cNvSpPr/>
          <p:nvPr/>
        </p:nvSpPr>
        <p:spPr>
          <a:xfrm>
            <a:off x="6556248" y="2021395"/>
            <a:ext cx="246888" cy="252032"/>
          </a:xfrm>
          <a:prstGeom prst="ellipse">
            <a:avLst/>
          </a:prstGeom>
          <a:solidFill>
            <a:srgbClr val="FFFFFF"/>
          </a:solidFill>
          <a:ln w="12700">
            <a:solidFill>
              <a:srgbClr val="FFFFFF"/>
            </a:solidFill>
            <a:prstDash val="solid"/>
          </a:ln>
        </p:spPr>
      </p:sp>
      <p:sp>
        <p:nvSpPr>
          <p:cNvPr id="12" name="Shape 10"/>
          <p:cNvSpPr/>
          <p:nvPr/>
        </p:nvSpPr>
        <p:spPr>
          <a:xfrm>
            <a:off x="6588252" y="2057400"/>
            <a:ext cx="182880" cy="180023"/>
          </a:xfrm>
          <a:prstGeom prst="ellipse">
            <a:avLst/>
          </a:prstGeom>
          <a:solidFill>
            <a:srgbClr val="84B3AC"/>
          </a:solidFill>
          <a:ln w="12700">
            <a:solidFill>
              <a:srgbClr val="84B3AC"/>
            </a:solidFill>
            <a:prstDash val="solid"/>
          </a:ln>
        </p:spPr>
      </p:sp>
      <p:sp>
        <p:nvSpPr>
          <p:cNvPr id="13" name="Text 11"/>
          <p:cNvSpPr/>
          <p:nvPr/>
        </p:nvSpPr>
        <p:spPr>
          <a:xfrm>
            <a:off x="6588252" y="2057400"/>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14" name="Text 12"/>
          <p:cNvSpPr/>
          <p:nvPr/>
        </p:nvSpPr>
        <p:spPr>
          <a:xfrm>
            <a:off x="6858000" y="2021395"/>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1891</a:t>
            </a:r>
            <a:endParaRPr lang="en-US" sz="800" dirty="0"/>
          </a:p>
        </p:txBody>
      </p:sp>
      <p:sp>
        <p:nvSpPr>
          <p:cNvPr id="15" name="Text 13"/>
          <p:cNvSpPr/>
          <p:nvPr/>
        </p:nvSpPr>
        <p:spPr>
          <a:xfrm>
            <a:off x="6858000" y="2314575"/>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Cajal's Neuron Theory</a:t>
            </a:r>
            <a:endParaRPr lang="en-US" sz="1500" dirty="0"/>
          </a:p>
        </p:txBody>
      </p:sp>
      <p:sp>
        <p:nvSpPr>
          <p:cNvPr id="16" name="Text 14"/>
          <p:cNvSpPr/>
          <p:nvPr/>
        </p:nvSpPr>
        <p:spPr>
          <a:xfrm>
            <a:off x="6858000" y="2571750"/>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Santiago Ramón y Cajal's neuron doctrine established that neurons are distinct cells communicating via synapses, crucial for CNS-PNS integration. This discovery explained how signals travel from the brain to peripheral nerves, enabling coordinated voluntary movements and involuntary reflexes, transforming neuroscience and medical understanding of bodily functions.</a:t>
            </a:r>
            <a:endParaRPr lang="en-US" sz="700" dirty="0"/>
          </a:p>
        </p:txBody>
      </p:sp>
      <p:sp>
        <p:nvSpPr>
          <p:cNvPr id="17" name="Shape 15"/>
          <p:cNvSpPr/>
          <p:nvPr/>
        </p:nvSpPr>
        <p:spPr>
          <a:xfrm>
            <a:off x="6556248" y="3307271"/>
            <a:ext cx="246888" cy="252032"/>
          </a:xfrm>
          <a:prstGeom prst="ellipse">
            <a:avLst/>
          </a:prstGeom>
          <a:solidFill>
            <a:srgbClr val="FFFFFF"/>
          </a:solidFill>
          <a:ln w="12700">
            <a:solidFill>
              <a:srgbClr val="FFFFFF"/>
            </a:solidFill>
            <a:prstDash val="solid"/>
          </a:ln>
        </p:spPr>
      </p:sp>
      <p:sp>
        <p:nvSpPr>
          <p:cNvPr id="18" name="Shape 16"/>
          <p:cNvSpPr/>
          <p:nvPr/>
        </p:nvSpPr>
        <p:spPr>
          <a:xfrm>
            <a:off x="6588252" y="3343275"/>
            <a:ext cx="182880" cy="180023"/>
          </a:xfrm>
          <a:prstGeom prst="ellipse">
            <a:avLst/>
          </a:prstGeom>
          <a:solidFill>
            <a:srgbClr val="84B3AC"/>
          </a:solidFill>
          <a:ln w="12700">
            <a:solidFill>
              <a:srgbClr val="84B3AC"/>
            </a:solidFill>
            <a:prstDash val="solid"/>
          </a:ln>
        </p:spPr>
      </p:sp>
      <p:sp>
        <p:nvSpPr>
          <p:cNvPr id="19" name="Text 17"/>
          <p:cNvSpPr/>
          <p:nvPr/>
        </p:nvSpPr>
        <p:spPr>
          <a:xfrm>
            <a:off x="6588252" y="3343275"/>
            <a:ext cx="182880" cy="180023"/>
          </a:xfrm>
          <a:prstGeom prst="rect">
            <a:avLst/>
          </a:prstGeom>
          <a:noFill/>
          <a:ln/>
        </p:spPr>
        <p:txBody>
          <a:bodyPr wrap="square" rtlCol="0" anchor="ctr"/>
          <a:lstStyle/>
          <a:p>
            <a:pPr algn="ctr" indent="0" marL="0">
              <a:buNone/>
            </a:pPr>
            <a:r>
              <a:rPr lang="en-US" sz="1000" b="1" dirty="0">
                <a:solidFill>
                  <a:srgbClr val="000000"/>
                </a:solidFill>
                <a:latin typeface="Plus Jakarta Sans" pitchFamily="34" charset="0"/>
                <a:ea typeface="Plus Jakarta Sans" pitchFamily="34" charset="-122"/>
                <a:cs typeface="Plus Jakarta Sans" pitchFamily="34" charset="-120"/>
              </a:rPr>
              <a:t>✓</a:t>
            </a:r>
            <a:endParaRPr lang="en-US" sz="1000" dirty="0"/>
          </a:p>
        </p:txBody>
      </p:sp>
      <p:sp>
        <p:nvSpPr>
          <p:cNvPr id="20" name="Text 18"/>
          <p:cNvSpPr/>
          <p:nvPr/>
        </p:nvSpPr>
        <p:spPr>
          <a:xfrm>
            <a:off x="4663440" y="3307271"/>
            <a:ext cx="1709928" cy="180023"/>
          </a:xfrm>
          <a:prstGeom prst="rect">
            <a:avLst/>
          </a:prstGeom>
          <a:noFill/>
          <a:ln/>
        </p:spPr>
        <p:txBody>
          <a:bodyPr wrap="square" rtlCol="0" anchor="ctr"/>
          <a:lstStyle/>
          <a:p>
            <a:pPr algn="l" indent="0" marL="0">
              <a:buNone/>
            </a:pPr>
            <a:r>
              <a:rPr lang="en-US" sz="800" dirty="0">
                <a:solidFill>
                  <a:srgbClr val="000000"/>
                </a:solidFill>
                <a:latin typeface="Plus Jakarta Sans Light" pitchFamily="34" charset="0"/>
                <a:ea typeface="Plus Jakarta Sans Light" pitchFamily="34" charset="-122"/>
                <a:cs typeface="Plus Jakarta Sans Light" pitchFamily="34" charset="-120"/>
              </a:rPr>
              <a:t>1921</a:t>
            </a:r>
            <a:endParaRPr lang="en-US" sz="800" dirty="0"/>
          </a:p>
        </p:txBody>
      </p:sp>
      <p:sp>
        <p:nvSpPr>
          <p:cNvPr id="21" name="Text 19"/>
          <p:cNvSpPr/>
          <p:nvPr/>
        </p:nvSpPr>
        <p:spPr>
          <a:xfrm>
            <a:off x="4663440" y="3600450"/>
            <a:ext cx="1709928" cy="180023"/>
          </a:xfrm>
          <a:prstGeom prst="rect">
            <a:avLst/>
          </a:prstGeom>
          <a:noFill/>
          <a:ln/>
        </p:spPr>
        <p:txBody>
          <a:bodyPr wrap="square" rtlCol="0" anchor="ctr"/>
          <a:lstStyle/>
          <a:p>
            <a:pPr algn="l" indent="0" marL="0">
              <a:lnSpc>
                <a:spcPts val="1500"/>
              </a:lnSpc>
              <a:buNone/>
            </a:pPr>
            <a:r>
              <a:rPr lang="en-US" sz="1500" b="1" dirty="0">
                <a:solidFill>
                  <a:srgbClr val="000000"/>
                </a:solidFill>
                <a:latin typeface="Plus Jakarta Sans SemiBold" pitchFamily="34" charset="0"/>
                <a:ea typeface="Plus Jakarta Sans SemiBold" pitchFamily="34" charset="-122"/>
                <a:cs typeface="Plus Jakarta Sans SemiBold" pitchFamily="34" charset="-120"/>
              </a:rPr>
              <a:t>Neurotransmitter Discovery</a:t>
            </a:r>
            <a:endParaRPr lang="en-US" sz="1500" dirty="0"/>
          </a:p>
        </p:txBody>
      </p:sp>
      <p:sp>
        <p:nvSpPr>
          <p:cNvPr id="22" name="Text 20"/>
          <p:cNvSpPr/>
          <p:nvPr/>
        </p:nvSpPr>
        <p:spPr>
          <a:xfrm>
            <a:off x="4663440" y="3857625"/>
            <a:ext cx="1709928" cy="914400"/>
          </a:xfrm>
          <a:prstGeom prst="rect">
            <a:avLst/>
          </a:prstGeom>
          <a:noFill/>
          <a:ln/>
        </p:spPr>
        <p:txBody>
          <a:bodyPr wrap="square" rtlCol="0" anchor="t"/>
          <a:lstStyle/>
          <a:p>
            <a:pPr algn="l" indent="0" marL="0">
              <a:lnSpc>
                <a:spcPts val="900"/>
              </a:lnSpc>
              <a:buNone/>
            </a:pPr>
            <a:r>
              <a:rPr lang="en-US" sz="700" dirty="0">
                <a:solidFill>
                  <a:srgbClr val="000000"/>
                </a:solidFill>
                <a:latin typeface="Plus Jakarta Sans Light" pitchFamily="34" charset="0"/>
                <a:ea typeface="Plus Jakarta Sans Light" pitchFamily="34" charset="-122"/>
                <a:cs typeface="Plus Jakarta Sans Light" pitchFamily="34" charset="-120"/>
              </a:rPr>
              <a:t>Otto Loewi's experiments demonstrated acetylcholine as the first neurotransmitter, revealing chemical signaling between CNS and PNS. This breakthrough clarified how the systems integrate to control functions like heart rate and muscle contractions, bridging the gap in understanding voluntary and involuntary responses in the nervous system.</a:t>
            </a:r>
            <a:endParaRPr lang="en-US" sz="7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2025-08-17T19:44:41Z</dcterms:created>
  <dcterms:modified xsi:type="dcterms:W3CDTF">2025-08-17T19:44:41Z</dcterms:modified>
</cp:coreProperties>
</file>