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_SLIDE">
    <p:bg>
      <p:bgPr>
        <a:solidFill>
          <a:srgbClr val="FFFFFF"/>
        </a:solidFill>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jpe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Slide-10-image-1.pn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Slide-11-image-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2.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Slide-13-image-1.png"/><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2.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2.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2.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Slide-8-image-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2.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0" y="4629150"/>
            <a:ext cx="9144000" cy="0"/>
          </a:xfrm>
          <a:prstGeom prst="line">
            <a:avLst/>
          </a:prstGeom>
          <a:noFill/>
          <a:ln w="12700">
            <a:solidFill>
              <a:srgbClr val="A9A9A9"/>
            </a:solidFill>
            <a:prstDash val="solid"/>
          </a:ln>
        </p:spPr>
      </p:sp>
      <p:sp>
        <p:nvSpPr>
          <p:cNvPr id="4" name="Text 1"/>
          <p:cNvSpPr/>
          <p:nvPr/>
        </p:nvSpPr>
        <p:spPr>
          <a:xfrm>
            <a:off x="914400" y="2314575"/>
            <a:ext cx="3657600" cy="274320"/>
          </a:xfrm>
          <a:prstGeom prst="rect">
            <a:avLst/>
          </a:prstGeom>
          <a:noFill/>
          <a:ln/>
        </p:spPr>
        <p:txBody>
          <a:bodyPr wrap="square" rtlCol="0" anchor="b"/>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SlideSpeak: Transform Text into Powerful Presentations</a:t>
            </a:r>
            <a:endParaRPr lang="en-US" sz="3300" dirty="0"/>
          </a:p>
        </p:txBody>
      </p:sp>
      <p:sp>
        <p:nvSpPr>
          <p:cNvPr id="5" name="Text 2"/>
          <p:cNvSpPr/>
          <p:nvPr/>
        </p:nvSpPr>
        <p:spPr>
          <a:xfrm>
            <a:off x="914400" y="2571750"/>
            <a:ext cx="3657600" cy="274320"/>
          </a:xfrm>
          <a:prstGeom prst="rect">
            <a:avLst/>
          </a:prstGeom>
          <a:noFill/>
          <a:ln/>
        </p:spPr>
        <p:txBody>
          <a:bodyPr wrap="square" rtlCol="0" anchor="t"/>
          <a:lstStyle/>
          <a:p>
            <a:pPr indent="0" marL="0">
              <a:buNone/>
            </a:pPr>
            <a:r>
              <a:rPr lang="en-US" sz="1200" dirty="0">
                <a:solidFill>
                  <a:srgbClr val="000000"/>
                </a:solidFill>
                <a:latin typeface="Plus Jakarta Sans Light" pitchFamily="34" charset="0"/>
                <a:ea typeface="Plus Jakarta Sans Light" pitchFamily="34" charset="-122"/>
                <a:cs typeface="Plus Jakarta Sans Light" pitchFamily="34" charset="-120"/>
              </a:rPr>
              <a:t>Discover how AI-powered tools revolutionize content creation for modern professionals</a:t>
            </a:r>
            <a:endParaRPr lang="en-US" sz="1200" dirty="0"/>
          </a:p>
        </p:txBody>
      </p:sp>
      <p:pic>
        <p:nvPicPr>
          <p:cNvPr id="6" name="Image 1" descr="preencoded.png">    </p:cNvPr>
          <p:cNvPicPr>
            <a:picLocks noChangeAspect="1"/>
          </p:cNvPicPr>
          <p:nvPr/>
        </p:nvPicPr>
        <p:blipFill>
          <a:blip r:embed="rId2"/>
          <a:stretch>
            <a:fillRect/>
          </a:stretch>
        </p:blipFill>
        <p:spPr>
          <a:xfrm>
            <a:off x="5394960" y="462915"/>
            <a:ext cx="685800" cy="514350"/>
          </a:xfrm>
          <a:prstGeom prst="rect">
            <a:avLst/>
          </a:prstGeom>
        </p:spPr>
      </p:pic>
      <p:pic>
        <p:nvPicPr>
          <p:cNvPr id="7" name="Image 2" descr="preencoded.png">    </p:cNvPr>
          <p:cNvPicPr>
            <a:picLocks noChangeAspect="1"/>
          </p:cNvPicPr>
          <p:nvPr/>
        </p:nvPicPr>
        <p:blipFill>
          <a:blip r:embed="rId3"/>
          <a:stretch>
            <a:fillRect/>
          </a:stretch>
        </p:blipFill>
        <p:spPr>
          <a:xfrm>
            <a:off x="7772400" y="3651885"/>
            <a:ext cx="685800" cy="514350"/>
          </a:xfrm>
          <a:prstGeom prst="rect">
            <a:avLst/>
          </a:prstGeom>
        </p:spPr>
      </p:pic>
      <p:sp>
        <p:nvSpPr>
          <p:cNvPr id="8" name="Shape 3"/>
          <p:cNvSpPr/>
          <p:nvPr/>
        </p:nvSpPr>
        <p:spPr>
          <a:xfrm>
            <a:off x="5715000" y="720090"/>
            <a:ext cx="2377440" cy="3188970"/>
          </a:xfrm>
          <a:prstGeom prst="rect">
            <a:avLst>
              <a:gd name="adj" fmla="val 7692"/>
            </a:avLst>
          </a:prstGeom>
          <a:solidFill>
            <a:srgbClr val="FFFFFF"/>
          </a:solidFill>
          <a:ln/>
        </p:spPr>
      </p:sp>
      <p:pic>
        <p:nvPicPr>
          <p:cNvPr id="9" name="Image 3" descr="https://images.pexels.com/photos/33188999/pexels-photo-33188999.jpeg?auto=compress&amp;cs=tinysrgb&amp;fit=crop&amp;h=1200&amp;w=800">    </p:cNvPr>
          <p:cNvPicPr>
            <a:picLocks noChangeAspect="1"/>
          </p:cNvPicPr>
          <p:nvPr/>
        </p:nvPicPr>
        <p:blipFill>
          <a:blip r:embed="rId4"/>
          <a:stretch>
            <a:fillRect/>
          </a:stretch>
        </p:blipFill>
        <p:spPr>
          <a:xfrm>
            <a:off x="5760720" y="771525"/>
            <a:ext cx="2286000" cy="3086100"/>
          </a:xfrm>
          <a:prstGeom prst="rect">
            <a:avLst/>
          </a:prstGeom>
        </p:spPr>
      </p:pic>
      <p:sp>
        <p:nvSpPr>
          <p:cNvPr id="10" name="Text 4"/>
          <p:cNvSpPr/>
          <p:nvPr/>
        </p:nvSpPr>
        <p:spPr>
          <a:xfrm>
            <a:off x="457200" y="4732020"/>
            <a:ext cx="2743200" cy="274320"/>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July 2025</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AI-Powered Design Excellence</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Image Selection</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Typography Accuracy</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Color Optimization</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Design Speed</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90%</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4.8/5</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2x</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75%↑</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Accelerated Results &amp; Engagement</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Faster Creation</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Engagement Boost</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Time Savings</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ROI Increase</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Cost Reduction</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Adoption Rate</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65%</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40%</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50 hrs</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25%</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30k$</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90%</a:t>
            </a: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Presentation Success Pathway Roadmap</a:t>
            </a:r>
            <a:endParaRPr lang="en-US" sz="3300" dirty="0"/>
          </a:p>
        </p:txBody>
      </p:sp>
      <p:sp>
        <p:nvSpPr>
          <p:cNvPr id="4" name="Shape 1"/>
          <p:cNvSpPr/>
          <p:nvPr/>
        </p:nvSpPr>
        <p:spPr>
          <a:xfrm>
            <a:off x="0" y="1954530"/>
            <a:ext cx="9144000" cy="0"/>
          </a:xfrm>
          <a:prstGeom prst="line">
            <a:avLst/>
          </a:prstGeom>
          <a:noFill/>
          <a:ln w="38100">
            <a:solidFill>
              <a:srgbClr val="17A33E"/>
            </a:solidFill>
            <a:prstDash val="solid"/>
          </a:ln>
        </p:spPr>
      </p:sp>
      <p:sp>
        <p:nvSpPr>
          <p:cNvPr id="5" name="Shape 2"/>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6" name="Text 3"/>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2023</a:t>
            </a:r>
            <a:endParaRPr lang="en-US" sz="1300" dirty="0"/>
          </a:p>
        </p:txBody>
      </p:sp>
      <p:sp>
        <p:nvSpPr>
          <p:cNvPr id="7" name="Shape 4"/>
          <p:cNvSpPr/>
          <p:nvPr/>
        </p:nvSpPr>
        <p:spPr>
          <a:xfrm>
            <a:off x="411480" y="1887665"/>
            <a:ext cx="118872" cy="128588"/>
          </a:xfrm>
          <a:prstGeom prst="ellipse">
            <a:avLst/>
          </a:prstGeom>
          <a:solidFill>
            <a:srgbClr val="FFFFFF"/>
          </a:solidFill>
          <a:ln w="12700">
            <a:solidFill>
              <a:srgbClr val="17A33E"/>
            </a:solidFill>
            <a:prstDash val="solid"/>
          </a:ln>
        </p:spPr>
      </p:sp>
      <p:sp>
        <p:nvSpPr>
          <p:cNvPr id="8" name="Text 5"/>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Platform Onboarding</a:t>
            </a:r>
            <a:endParaRPr lang="en-US" sz="1300" dirty="0"/>
          </a:p>
        </p:txBody>
      </p:sp>
      <p:sp>
        <p:nvSpPr>
          <p:cNvPr id="9" name="Text 6"/>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Begin your journey by registering for our presentation service through a simple sign-up process. Create your secure account with basic credentials, granting immediate access to all core features. This foundational step unlocks the tools needed to start building professional presentations within minutes.</a:t>
            </a:r>
            <a:endParaRPr lang="en-US" sz="800" dirty="0"/>
          </a:p>
        </p:txBody>
      </p:sp>
      <p:sp>
        <p:nvSpPr>
          <p:cNvPr id="10" name="Shape 7"/>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11" name="Text 8"/>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2024</a:t>
            </a:r>
            <a:endParaRPr lang="en-US" sz="1300" dirty="0"/>
          </a:p>
        </p:txBody>
      </p:sp>
      <p:sp>
        <p:nvSpPr>
          <p:cNvPr id="12" name="Shape 9"/>
          <p:cNvSpPr/>
          <p:nvPr/>
        </p:nvSpPr>
        <p:spPr>
          <a:xfrm>
            <a:off x="2560320" y="1887665"/>
            <a:ext cx="118872" cy="128588"/>
          </a:xfrm>
          <a:prstGeom prst="ellipse">
            <a:avLst/>
          </a:prstGeom>
          <a:solidFill>
            <a:srgbClr val="FFFFFF"/>
          </a:solidFill>
          <a:ln w="12700">
            <a:solidFill>
              <a:srgbClr val="17A33E"/>
            </a:solidFill>
            <a:prstDash val="solid"/>
          </a:ln>
        </p:spPr>
      </p:sp>
      <p:sp>
        <p:nvSpPr>
          <p:cNvPr id="13" name="Text 10"/>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Content Integration</a:t>
            </a:r>
            <a:endParaRPr lang="en-US" sz="1300" dirty="0"/>
          </a:p>
        </p:txBody>
      </p:sp>
      <p:sp>
        <p:nvSpPr>
          <p:cNvPr id="14" name="Text 11"/>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Input your core presentation materials including text, data points, and multimedia assets. Our intelligent system organizes and structures your content while suggesting visual enhancements. This phase establishes the narrative backbone of your presentation, ensuring all critical information is captured systematically.</a:t>
            </a:r>
            <a:endParaRPr lang="en-US" sz="800" dirty="0"/>
          </a:p>
        </p:txBody>
      </p:sp>
      <p:sp>
        <p:nvSpPr>
          <p:cNvPr id="15" name="Shape 12"/>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16" name="Text 13"/>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2025</a:t>
            </a:r>
            <a:endParaRPr lang="en-US" sz="1300" dirty="0"/>
          </a:p>
        </p:txBody>
      </p:sp>
      <p:sp>
        <p:nvSpPr>
          <p:cNvPr id="17" name="Shape 14"/>
          <p:cNvSpPr/>
          <p:nvPr/>
        </p:nvSpPr>
        <p:spPr>
          <a:xfrm>
            <a:off x="4709160" y="1887665"/>
            <a:ext cx="118872" cy="128588"/>
          </a:xfrm>
          <a:prstGeom prst="ellipse">
            <a:avLst/>
          </a:prstGeom>
          <a:solidFill>
            <a:srgbClr val="FFFFFF"/>
          </a:solidFill>
          <a:ln w="12700">
            <a:solidFill>
              <a:srgbClr val="17A33E"/>
            </a:solidFill>
            <a:prstDash val="solid"/>
          </a:ln>
        </p:spPr>
      </p:sp>
      <p:sp>
        <p:nvSpPr>
          <p:cNvPr id="18" name="Text 15"/>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Design Personalization</a:t>
            </a:r>
            <a:endParaRPr lang="en-US" sz="1300" dirty="0"/>
          </a:p>
        </p:txBody>
      </p:sp>
      <p:sp>
        <p:nvSpPr>
          <p:cNvPr id="19" name="Text 16"/>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Tailor your presentation's aesthetics using customizable templates, color schemes, and branding elements. Adjust layouts, transitions, and visual hierarchy to match your audience and objectives. This critical refinement stage transforms raw content into a polished, visually cohesive storytelling experience.</a:t>
            </a:r>
            <a:endParaRPr lang="en-US" sz="800" dirty="0"/>
          </a:p>
        </p:txBody>
      </p:sp>
      <p:sp>
        <p:nvSpPr>
          <p:cNvPr id="20" name="Shape 17"/>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21" name="Text 1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2026</a:t>
            </a:r>
            <a:endParaRPr lang="en-US" sz="1300" dirty="0"/>
          </a:p>
        </p:txBody>
      </p:sp>
      <p:sp>
        <p:nvSpPr>
          <p:cNvPr id="22" name="Shape 19"/>
          <p:cNvSpPr/>
          <p:nvPr/>
        </p:nvSpPr>
        <p:spPr>
          <a:xfrm>
            <a:off x="6858000" y="1887665"/>
            <a:ext cx="118872" cy="128588"/>
          </a:xfrm>
          <a:prstGeom prst="ellipse">
            <a:avLst/>
          </a:prstGeom>
          <a:solidFill>
            <a:srgbClr val="FFFFFF"/>
          </a:solidFill>
          <a:ln w="12700">
            <a:solidFill>
              <a:srgbClr val="17A33E"/>
            </a:solidFill>
            <a:prstDash val="solid"/>
          </a:ln>
        </p:spPr>
      </p:sp>
      <p:sp>
        <p:nvSpPr>
          <p:cNvPr id="23" name="Text 20"/>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Assured Delivery</a:t>
            </a:r>
            <a:endParaRPr lang="en-US" sz="13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Leverage built-in rehearsal tools and real-time feedback systems to perfect your delivery. Present with embedded speaker notes, interactive elements, and confidence metrics. This final phase ensures you communicate with clarity, authority, and persuasive impact to achieve your presentation goals.</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AI Revolution in Slide Creation</a:t>
            </a:r>
            <a:endParaRPr lang="en-US" sz="3300" dirty="0"/>
          </a:p>
        </p:txBody>
      </p:sp>
      <p:sp>
        <p:nvSpPr>
          <p:cNvPr id="3" name="Text 1"/>
          <p:cNvSpPr/>
          <p:nvPr/>
        </p:nvSpPr>
        <p:spPr>
          <a:xfrm>
            <a:off x="457200" y="133731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AI Adoption</a:t>
            </a:r>
            <a:endParaRPr lang="en-US" sz="1500" dirty="0"/>
          </a:p>
        </p:txBody>
      </p:sp>
      <p:sp>
        <p:nvSpPr>
          <p:cNvPr id="4" name="Text 2"/>
          <p:cNvSpPr/>
          <p:nvPr/>
        </p:nvSpPr>
        <p:spPr>
          <a:xfrm>
            <a:off x="457200" y="221170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Time Saved</a:t>
            </a:r>
            <a:endParaRPr lang="en-US" sz="1500" dirty="0"/>
          </a:p>
        </p:txBody>
      </p:sp>
      <p:sp>
        <p:nvSpPr>
          <p:cNvPr id="5" name="Text 3"/>
          <p:cNvSpPr/>
          <p:nvPr/>
        </p:nvSpPr>
        <p:spPr>
          <a:xfrm>
            <a:off x="457200" y="3086100"/>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Cost Reduction</a:t>
            </a:r>
            <a:endParaRPr lang="en-US" sz="1500" dirty="0"/>
          </a:p>
        </p:txBody>
      </p:sp>
      <p:sp>
        <p:nvSpPr>
          <p:cNvPr id="6" name="Text 4"/>
          <p:cNvSpPr/>
          <p:nvPr/>
        </p:nvSpPr>
        <p:spPr>
          <a:xfrm>
            <a:off x="457200" y="3960495"/>
            <a:ext cx="5029200" cy="274320"/>
          </a:xfrm>
          <a:prstGeom prst="rect">
            <a:avLst/>
          </a:prstGeom>
          <a:noFill/>
          <a:ln/>
        </p:spPr>
        <p:txBody>
          <a:bodyPr wrap="square" rtlCol="0" anchor="ctr"/>
          <a:lstStyle/>
          <a:p>
            <a:pPr indent="0" marL="0">
              <a:buNone/>
            </a:pPr>
            <a:r>
              <a:rPr lang="en-US" sz="1500" b="1" dirty="0">
                <a:solidFill>
                  <a:srgbClr val="000000"/>
                </a:solidFill>
                <a:latin typeface="Plus Jakarta Sans Medium" pitchFamily="34" charset="0"/>
                <a:ea typeface="Plus Jakarta Sans Medium" pitchFamily="34" charset="-122"/>
                <a:cs typeface="Plus Jakarta Sans Medium" pitchFamily="34" charset="-120"/>
              </a:rPr>
              <a:t>Design Speed</a:t>
            </a:r>
            <a:endParaRPr lang="en-US" sz="1500" dirty="0"/>
          </a:p>
        </p:txBody>
      </p:sp>
      <p:sp>
        <p:nvSpPr>
          <p:cNvPr id="7" name="Shape 5"/>
          <p:cNvSpPr/>
          <p:nvPr/>
        </p:nvSpPr>
        <p:spPr>
          <a:xfrm>
            <a:off x="7315200" y="1260158"/>
            <a:ext cx="1371600" cy="411480"/>
          </a:xfrm>
          <a:prstGeom prst="roundRect">
            <a:avLst>
              <a:gd name="adj" fmla="val 11111"/>
            </a:avLst>
          </a:prstGeom>
          <a:solidFill>
            <a:srgbClr val="E5FFE6"/>
          </a:solidFill>
          <a:ln w="12700">
            <a:solidFill>
              <a:srgbClr val="17A33E"/>
            </a:solidFill>
            <a:prstDash val="solid"/>
          </a:ln>
        </p:spPr>
      </p:sp>
      <p:sp>
        <p:nvSpPr>
          <p:cNvPr id="8" name="Shape 6"/>
          <p:cNvSpPr/>
          <p:nvPr/>
        </p:nvSpPr>
        <p:spPr>
          <a:xfrm>
            <a:off x="7315200" y="2134553"/>
            <a:ext cx="1371600" cy="411480"/>
          </a:xfrm>
          <a:prstGeom prst="roundRect">
            <a:avLst>
              <a:gd name="adj" fmla="val 11111"/>
            </a:avLst>
          </a:prstGeom>
          <a:solidFill>
            <a:srgbClr val="E5FFE6"/>
          </a:solidFill>
          <a:ln w="12700">
            <a:solidFill>
              <a:srgbClr val="17A33E"/>
            </a:solidFill>
            <a:prstDash val="solid"/>
          </a:ln>
        </p:spPr>
      </p:sp>
      <p:sp>
        <p:nvSpPr>
          <p:cNvPr id="9" name="Shape 7"/>
          <p:cNvSpPr/>
          <p:nvPr/>
        </p:nvSpPr>
        <p:spPr>
          <a:xfrm>
            <a:off x="7315200" y="3008948"/>
            <a:ext cx="1371600" cy="411480"/>
          </a:xfrm>
          <a:prstGeom prst="roundRect">
            <a:avLst>
              <a:gd name="adj" fmla="val 11111"/>
            </a:avLst>
          </a:prstGeom>
          <a:solidFill>
            <a:srgbClr val="E5FFE6"/>
          </a:solidFill>
          <a:ln w="12700">
            <a:solidFill>
              <a:srgbClr val="17A33E"/>
            </a:solidFill>
            <a:prstDash val="solid"/>
          </a:ln>
        </p:spPr>
      </p:sp>
      <p:sp>
        <p:nvSpPr>
          <p:cNvPr id="10" name="Shape 8"/>
          <p:cNvSpPr/>
          <p:nvPr/>
        </p:nvSpPr>
        <p:spPr>
          <a:xfrm>
            <a:off x="7315200" y="3883343"/>
            <a:ext cx="1371600" cy="411480"/>
          </a:xfrm>
          <a:prstGeom prst="roundRect">
            <a:avLst>
              <a:gd name="adj" fmla="val 11111"/>
            </a:avLst>
          </a:prstGeom>
          <a:solidFill>
            <a:srgbClr val="E5FFE6"/>
          </a:solidFill>
          <a:ln w="12700">
            <a:solidFill>
              <a:srgbClr val="17A33E"/>
            </a:solidFill>
            <a:prstDash val="solid"/>
          </a:ln>
        </p:spPr>
      </p:sp>
      <p:sp>
        <p:nvSpPr>
          <p:cNvPr id="11" name="Text 9"/>
          <p:cNvSpPr/>
          <p:nvPr/>
        </p:nvSpPr>
        <p:spPr>
          <a:xfrm>
            <a:off x="7315200" y="126015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80%</a:t>
            </a:r>
            <a:endParaRPr lang="en-US" sz="1500" dirty="0"/>
          </a:p>
        </p:txBody>
      </p:sp>
      <p:sp>
        <p:nvSpPr>
          <p:cNvPr id="12" name="Text 10"/>
          <p:cNvSpPr/>
          <p:nvPr/>
        </p:nvSpPr>
        <p:spPr>
          <a:xfrm>
            <a:off x="7315200" y="213455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65%</a:t>
            </a:r>
            <a:endParaRPr lang="en-US" sz="1500" dirty="0"/>
          </a:p>
        </p:txBody>
      </p:sp>
      <p:sp>
        <p:nvSpPr>
          <p:cNvPr id="13" name="Text 11"/>
          <p:cNvSpPr/>
          <p:nvPr/>
        </p:nvSpPr>
        <p:spPr>
          <a:xfrm>
            <a:off x="7315200" y="3008948"/>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50%</a:t>
            </a:r>
            <a:endParaRPr lang="en-US" sz="1500" dirty="0"/>
          </a:p>
        </p:txBody>
      </p:sp>
      <p:sp>
        <p:nvSpPr>
          <p:cNvPr id="14" name="Text 12"/>
          <p:cNvSpPr/>
          <p:nvPr/>
        </p:nvSpPr>
        <p:spPr>
          <a:xfrm>
            <a:off x="7315200" y="3883343"/>
            <a:ext cx="1371600" cy="411480"/>
          </a:xfrm>
          <a:prstGeom prst="rect">
            <a:avLst/>
          </a:prstGeom>
          <a:noFill/>
          <a:ln/>
        </p:spPr>
        <p:txBody>
          <a:bodyPr wrap="square" rtlCol="0" anchor="ctr"/>
          <a:lstStyle/>
          <a:p>
            <a:pPr algn="ctr" indent="0" marL="0">
              <a:buNone/>
            </a:pPr>
            <a:r>
              <a:rPr lang="en-US" sz="1500" dirty="0">
                <a:solidFill>
                  <a:srgbClr val="17A33E"/>
                </a:solidFill>
                <a:latin typeface="Plus Jakarta Sans SemiBold" pitchFamily="34" charset="0"/>
                <a:ea typeface="Plus Jakarta Sans SemiBold" pitchFamily="34" charset="-122"/>
                <a:cs typeface="Plus Jakarta Sans SemiBold" pitchFamily="34" charset="-120"/>
              </a:rPr>
              <a:t>10x</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The SlideSpeak AI Revolution</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2</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Why Presentation Tools Matter</a:t>
            </a:r>
            <a:endParaRPr lang="en-US" sz="1400" dirty="0"/>
          </a:p>
        </p:txBody>
      </p:sp>
      <p:sp>
        <p:nvSpPr>
          <p:cNvPr id="14" name="Shape 11"/>
          <p:cNvSpPr/>
          <p:nvPr/>
        </p:nvSpPr>
        <p:spPr>
          <a:xfrm>
            <a:off x="731520" y="2828925"/>
            <a:ext cx="3474720" cy="514350"/>
          </a:xfrm>
          <a:prstGeom prst="roundRect">
            <a:avLst>
              <a:gd name="adj" fmla="val 88889"/>
            </a:avLst>
          </a:prstGeom>
          <a:solidFill>
            <a:srgbClr val="E8FFEF"/>
          </a:solidFill>
          <a:ln w="12700">
            <a:solidFill>
              <a:srgbClr val="17A33E"/>
            </a:solidFill>
            <a:prstDash val="solid"/>
          </a:ln>
        </p:spPr>
      </p:sp>
      <p:sp>
        <p:nvSpPr>
          <p:cNvPr id="15" name="Shape 12"/>
          <p:cNvSpPr/>
          <p:nvPr/>
        </p:nvSpPr>
        <p:spPr>
          <a:xfrm>
            <a:off x="594360" y="2880360"/>
            <a:ext cx="411480" cy="411480"/>
          </a:xfrm>
          <a:prstGeom prst="ellipse">
            <a:avLst/>
          </a:prstGeom>
          <a:solidFill>
            <a:srgbClr val="FFFFFF"/>
          </a:solidFill>
          <a:ln w="50800">
            <a:solidFill>
              <a:srgbClr val="FFFFFF"/>
            </a:solidFill>
            <a:prstDash val="solid"/>
          </a:ln>
        </p:spPr>
      </p:sp>
      <p:sp>
        <p:nvSpPr>
          <p:cNvPr id="16" name="Shape 13"/>
          <p:cNvSpPr/>
          <p:nvPr/>
        </p:nvSpPr>
        <p:spPr>
          <a:xfrm>
            <a:off x="640080" y="2931795"/>
            <a:ext cx="320040" cy="308610"/>
          </a:xfrm>
          <a:prstGeom prst="ellipse">
            <a:avLst/>
          </a:prstGeom>
          <a:solidFill>
            <a:srgbClr val="17A33E"/>
          </a:solidFill>
          <a:ln w="50800">
            <a:solidFill>
              <a:srgbClr val="17A33E"/>
            </a:solidFill>
            <a:prstDash val="solid"/>
          </a:ln>
        </p:spPr>
      </p:sp>
      <p:sp>
        <p:nvSpPr>
          <p:cNvPr id="17" name="Text 14"/>
          <p:cNvSpPr/>
          <p:nvPr/>
        </p:nvSpPr>
        <p:spPr>
          <a:xfrm>
            <a:off x="576072"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3</a:t>
            </a:r>
            <a:endParaRPr lang="en-US" sz="1400" dirty="0"/>
          </a:p>
        </p:txBody>
      </p:sp>
      <p:sp>
        <p:nvSpPr>
          <p:cNvPr id="18" name="Text 15"/>
          <p:cNvSpPr/>
          <p:nvPr/>
        </p:nvSpPr>
        <p:spPr>
          <a:xfrm>
            <a:off x="109728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Automated Slide Revolution: NLP + Design Algorithms</a:t>
            </a:r>
            <a:endParaRPr lang="en-US" sz="1400" dirty="0"/>
          </a:p>
        </p:txBody>
      </p:sp>
      <p:sp>
        <p:nvSpPr>
          <p:cNvPr id="19" name="Shape 16"/>
          <p:cNvSpPr/>
          <p:nvPr/>
        </p:nvSpPr>
        <p:spPr>
          <a:xfrm>
            <a:off x="731520" y="3600450"/>
            <a:ext cx="3474720" cy="514350"/>
          </a:xfrm>
          <a:prstGeom prst="roundRect">
            <a:avLst>
              <a:gd name="adj" fmla="val 88889"/>
            </a:avLst>
          </a:prstGeom>
          <a:solidFill>
            <a:srgbClr val="E8FFEF"/>
          </a:solidFill>
          <a:ln w="12700">
            <a:solidFill>
              <a:srgbClr val="17A33E"/>
            </a:solidFill>
            <a:prstDash val="solid"/>
          </a:ln>
        </p:spPr>
      </p:sp>
      <p:sp>
        <p:nvSpPr>
          <p:cNvPr id="20" name="Shape 17"/>
          <p:cNvSpPr/>
          <p:nvPr/>
        </p:nvSpPr>
        <p:spPr>
          <a:xfrm>
            <a:off x="594360" y="3651885"/>
            <a:ext cx="411480" cy="411480"/>
          </a:xfrm>
          <a:prstGeom prst="ellipse">
            <a:avLst/>
          </a:prstGeom>
          <a:solidFill>
            <a:srgbClr val="FFFFFF"/>
          </a:solidFill>
          <a:ln w="50800">
            <a:solidFill>
              <a:srgbClr val="FFFFFF"/>
            </a:solidFill>
            <a:prstDash val="solid"/>
          </a:ln>
        </p:spPr>
      </p:sp>
      <p:sp>
        <p:nvSpPr>
          <p:cNvPr id="21" name="Shape 18"/>
          <p:cNvSpPr/>
          <p:nvPr/>
        </p:nvSpPr>
        <p:spPr>
          <a:xfrm>
            <a:off x="640080" y="3703320"/>
            <a:ext cx="320040" cy="308610"/>
          </a:xfrm>
          <a:prstGeom prst="ellipse">
            <a:avLst/>
          </a:prstGeom>
          <a:solidFill>
            <a:srgbClr val="17A33E"/>
          </a:solidFill>
          <a:ln w="50800">
            <a:solidFill>
              <a:srgbClr val="17A33E"/>
            </a:solidFill>
            <a:prstDash val="solid"/>
          </a:ln>
        </p:spPr>
      </p:sp>
      <p:sp>
        <p:nvSpPr>
          <p:cNvPr id="22" name="Text 19"/>
          <p:cNvSpPr/>
          <p:nvPr/>
        </p:nvSpPr>
        <p:spPr>
          <a:xfrm>
            <a:off x="576072"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4</a:t>
            </a:r>
            <a:endParaRPr lang="en-US" sz="1400" dirty="0"/>
          </a:p>
        </p:txBody>
      </p:sp>
      <p:sp>
        <p:nvSpPr>
          <p:cNvPr id="23" name="Text 20"/>
          <p:cNvSpPr/>
          <p:nvPr/>
        </p:nvSpPr>
        <p:spPr>
          <a:xfrm>
            <a:off x="109728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Smart Design Essentials</a:t>
            </a:r>
            <a:endParaRPr lang="en-US" sz="1400" dirty="0"/>
          </a:p>
        </p:txBody>
      </p:sp>
      <p:sp>
        <p:nvSpPr>
          <p:cNvPr id="24" name="Shape 21"/>
          <p:cNvSpPr/>
          <p:nvPr/>
        </p:nvSpPr>
        <p:spPr>
          <a:xfrm>
            <a:off x="5029200" y="1285875"/>
            <a:ext cx="3474720" cy="514350"/>
          </a:xfrm>
          <a:prstGeom prst="roundRect">
            <a:avLst>
              <a:gd name="adj" fmla="val 88889"/>
            </a:avLst>
          </a:prstGeom>
          <a:solidFill>
            <a:srgbClr val="E8FFEF"/>
          </a:solidFill>
          <a:ln w="12700">
            <a:solidFill>
              <a:srgbClr val="17A33E"/>
            </a:solidFill>
            <a:prstDash val="solid"/>
          </a:ln>
        </p:spPr>
      </p:sp>
      <p:sp>
        <p:nvSpPr>
          <p:cNvPr id="25" name="Shape 22"/>
          <p:cNvSpPr/>
          <p:nvPr/>
        </p:nvSpPr>
        <p:spPr>
          <a:xfrm>
            <a:off x="4873752" y="1337310"/>
            <a:ext cx="411480" cy="411480"/>
          </a:xfrm>
          <a:prstGeom prst="ellipse">
            <a:avLst/>
          </a:prstGeom>
          <a:solidFill>
            <a:srgbClr val="FFFFFF"/>
          </a:solidFill>
          <a:ln w="50800">
            <a:solidFill>
              <a:srgbClr val="FFFFFF"/>
            </a:solidFill>
            <a:prstDash val="solid"/>
          </a:ln>
        </p:spPr>
      </p:sp>
      <p:sp>
        <p:nvSpPr>
          <p:cNvPr id="26" name="Shape 23"/>
          <p:cNvSpPr/>
          <p:nvPr/>
        </p:nvSpPr>
        <p:spPr>
          <a:xfrm>
            <a:off x="4937760" y="1388745"/>
            <a:ext cx="320040" cy="308610"/>
          </a:xfrm>
          <a:prstGeom prst="ellipse">
            <a:avLst/>
          </a:prstGeom>
          <a:solidFill>
            <a:srgbClr val="17A33E"/>
          </a:solidFill>
          <a:ln w="50800">
            <a:solidFill>
              <a:srgbClr val="17A33E"/>
            </a:solidFill>
            <a:prstDash val="solid"/>
          </a:ln>
        </p:spPr>
      </p:sp>
      <p:sp>
        <p:nvSpPr>
          <p:cNvPr id="27" name="Text 24"/>
          <p:cNvSpPr/>
          <p:nvPr/>
        </p:nvSpPr>
        <p:spPr>
          <a:xfrm>
            <a:off x="4892040"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5</a:t>
            </a:r>
            <a:endParaRPr lang="en-US" sz="1400" dirty="0"/>
          </a:p>
        </p:txBody>
      </p:sp>
      <p:sp>
        <p:nvSpPr>
          <p:cNvPr id="28" name="Text 25"/>
          <p:cNvSpPr/>
          <p:nvPr/>
        </p:nvSpPr>
        <p:spPr>
          <a:xfrm>
            <a:off x="539496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Creation Clash: Tradition vs Technology</a:t>
            </a:r>
            <a:endParaRPr lang="en-US" sz="1400" dirty="0"/>
          </a:p>
        </p:txBody>
      </p:sp>
      <p:sp>
        <p:nvSpPr>
          <p:cNvPr id="29" name="Shape 26"/>
          <p:cNvSpPr/>
          <p:nvPr/>
        </p:nvSpPr>
        <p:spPr>
          <a:xfrm>
            <a:off x="5029200" y="2057400"/>
            <a:ext cx="3474720" cy="514350"/>
          </a:xfrm>
          <a:prstGeom prst="roundRect">
            <a:avLst>
              <a:gd name="adj" fmla="val 88889"/>
            </a:avLst>
          </a:prstGeom>
          <a:solidFill>
            <a:srgbClr val="E8FFEF"/>
          </a:solidFill>
          <a:ln w="12700">
            <a:solidFill>
              <a:srgbClr val="17A33E"/>
            </a:solidFill>
            <a:prstDash val="solid"/>
          </a:ln>
        </p:spPr>
      </p:sp>
      <p:sp>
        <p:nvSpPr>
          <p:cNvPr id="30" name="Shape 27"/>
          <p:cNvSpPr/>
          <p:nvPr/>
        </p:nvSpPr>
        <p:spPr>
          <a:xfrm>
            <a:off x="4873752" y="2108835"/>
            <a:ext cx="411480" cy="411480"/>
          </a:xfrm>
          <a:prstGeom prst="ellipse">
            <a:avLst/>
          </a:prstGeom>
          <a:solidFill>
            <a:srgbClr val="FFFFFF"/>
          </a:solidFill>
          <a:ln w="50800">
            <a:solidFill>
              <a:srgbClr val="FFFFFF"/>
            </a:solidFill>
            <a:prstDash val="solid"/>
          </a:ln>
        </p:spPr>
      </p:sp>
      <p:sp>
        <p:nvSpPr>
          <p:cNvPr id="31" name="Shape 28"/>
          <p:cNvSpPr/>
          <p:nvPr/>
        </p:nvSpPr>
        <p:spPr>
          <a:xfrm>
            <a:off x="4937760" y="2160270"/>
            <a:ext cx="320040" cy="308610"/>
          </a:xfrm>
          <a:prstGeom prst="ellipse">
            <a:avLst/>
          </a:prstGeom>
          <a:solidFill>
            <a:srgbClr val="17A33E"/>
          </a:solidFill>
          <a:ln w="50800">
            <a:solidFill>
              <a:srgbClr val="17A33E"/>
            </a:solidFill>
            <a:prstDash val="solid"/>
          </a:ln>
        </p:spPr>
      </p:sp>
      <p:sp>
        <p:nvSpPr>
          <p:cNvPr id="32" name="Text 29"/>
          <p:cNvSpPr/>
          <p:nvPr/>
        </p:nvSpPr>
        <p:spPr>
          <a:xfrm>
            <a:off x="4892040"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6</a:t>
            </a:r>
            <a:endParaRPr lang="en-US" sz="1400" dirty="0"/>
          </a:p>
        </p:txBody>
      </p:sp>
      <p:sp>
        <p:nvSpPr>
          <p:cNvPr id="33" name="Text 30"/>
          <p:cNvSpPr/>
          <p:nvPr/>
        </p:nvSpPr>
        <p:spPr>
          <a:xfrm>
            <a:off x="539496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Seamless Presentation Creation Journey</a:t>
            </a:r>
            <a:endParaRPr lang="en-US" sz="1400" dirty="0"/>
          </a:p>
        </p:txBody>
      </p:sp>
      <p:sp>
        <p:nvSpPr>
          <p:cNvPr id="34" name="Shape 31"/>
          <p:cNvSpPr/>
          <p:nvPr/>
        </p:nvSpPr>
        <p:spPr>
          <a:xfrm>
            <a:off x="5029200" y="2828925"/>
            <a:ext cx="3474720" cy="514350"/>
          </a:xfrm>
          <a:prstGeom prst="roundRect">
            <a:avLst>
              <a:gd name="adj" fmla="val 88889"/>
            </a:avLst>
          </a:prstGeom>
          <a:solidFill>
            <a:srgbClr val="E8FFEF"/>
          </a:solidFill>
          <a:ln w="12700">
            <a:solidFill>
              <a:srgbClr val="17A33E"/>
            </a:solidFill>
            <a:prstDash val="solid"/>
          </a:ln>
        </p:spPr>
      </p:sp>
      <p:sp>
        <p:nvSpPr>
          <p:cNvPr id="35" name="Shape 32"/>
          <p:cNvSpPr/>
          <p:nvPr/>
        </p:nvSpPr>
        <p:spPr>
          <a:xfrm>
            <a:off x="4873752" y="2880360"/>
            <a:ext cx="411480" cy="411480"/>
          </a:xfrm>
          <a:prstGeom prst="ellipse">
            <a:avLst/>
          </a:prstGeom>
          <a:solidFill>
            <a:srgbClr val="FFFFFF"/>
          </a:solidFill>
          <a:ln w="50800">
            <a:solidFill>
              <a:srgbClr val="FFFFFF"/>
            </a:solidFill>
            <a:prstDash val="solid"/>
          </a:ln>
        </p:spPr>
      </p:sp>
      <p:sp>
        <p:nvSpPr>
          <p:cNvPr id="36" name="Shape 33"/>
          <p:cNvSpPr/>
          <p:nvPr/>
        </p:nvSpPr>
        <p:spPr>
          <a:xfrm>
            <a:off x="4937760" y="2931795"/>
            <a:ext cx="320040" cy="308610"/>
          </a:xfrm>
          <a:prstGeom prst="ellipse">
            <a:avLst/>
          </a:prstGeom>
          <a:solidFill>
            <a:srgbClr val="17A33E"/>
          </a:solidFill>
          <a:ln w="50800">
            <a:solidFill>
              <a:srgbClr val="17A33E"/>
            </a:solidFill>
            <a:prstDash val="solid"/>
          </a:ln>
        </p:spPr>
      </p:sp>
      <p:sp>
        <p:nvSpPr>
          <p:cNvPr id="37" name="Text 34"/>
          <p:cNvSpPr/>
          <p:nvPr/>
        </p:nvSpPr>
        <p:spPr>
          <a:xfrm>
            <a:off x="4892040" y="288036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7</a:t>
            </a:r>
            <a:endParaRPr lang="en-US" sz="1400" dirty="0"/>
          </a:p>
        </p:txBody>
      </p:sp>
      <p:sp>
        <p:nvSpPr>
          <p:cNvPr id="38" name="Text 35"/>
          <p:cNvSpPr/>
          <p:nvPr/>
        </p:nvSpPr>
        <p:spPr>
          <a:xfrm>
            <a:off x="5394960" y="288036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AI-Powered Design Excellence</a:t>
            </a:r>
            <a:endParaRPr lang="en-US" sz="1400" dirty="0"/>
          </a:p>
        </p:txBody>
      </p:sp>
      <p:sp>
        <p:nvSpPr>
          <p:cNvPr id="39" name="Shape 36"/>
          <p:cNvSpPr/>
          <p:nvPr/>
        </p:nvSpPr>
        <p:spPr>
          <a:xfrm>
            <a:off x="5029200" y="3600450"/>
            <a:ext cx="3474720" cy="514350"/>
          </a:xfrm>
          <a:prstGeom prst="roundRect">
            <a:avLst>
              <a:gd name="adj" fmla="val 88889"/>
            </a:avLst>
          </a:prstGeom>
          <a:solidFill>
            <a:srgbClr val="E8FFEF"/>
          </a:solidFill>
          <a:ln w="12700">
            <a:solidFill>
              <a:srgbClr val="17A33E"/>
            </a:solidFill>
            <a:prstDash val="solid"/>
          </a:ln>
        </p:spPr>
      </p:sp>
      <p:sp>
        <p:nvSpPr>
          <p:cNvPr id="40" name="Shape 37"/>
          <p:cNvSpPr/>
          <p:nvPr/>
        </p:nvSpPr>
        <p:spPr>
          <a:xfrm>
            <a:off x="4873752" y="3651885"/>
            <a:ext cx="411480" cy="411480"/>
          </a:xfrm>
          <a:prstGeom prst="ellipse">
            <a:avLst/>
          </a:prstGeom>
          <a:solidFill>
            <a:srgbClr val="FFFFFF"/>
          </a:solidFill>
          <a:ln w="50800">
            <a:solidFill>
              <a:srgbClr val="FFFFFF"/>
            </a:solidFill>
            <a:prstDash val="solid"/>
          </a:ln>
        </p:spPr>
      </p:sp>
      <p:sp>
        <p:nvSpPr>
          <p:cNvPr id="41" name="Shape 38"/>
          <p:cNvSpPr/>
          <p:nvPr/>
        </p:nvSpPr>
        <p:spPr>
          <a:xfrm>
            <a:off x="4937760" y="3703320"/>
            <a:ext cx="320040" cy="308610"/>
          </a:xfrm>
          <a:prstGeom prst="ellipse">
            <a:avLst/>
          </a:prstGeom>
          <a:solidFill>
            <a:srgbClr val="17A33E"/>
          </a:solidFill>
          <a:ln w="50800">
            <a:solidFill>
              <a:srgbClr val="17A33E"/>
            </a:solidFill>
            <a:prstDash val="solid"/>
          </a:ln>
        </p:spPr>
      </p:sp>
      <p:sp>
        <p:nvSpPr>
          <p:cNvPr id="42" name="Text 39"/>
          <p:cNvSpPr/>
          <p:nvPr/>
        </p:nvSpPr>
        <p:spPr>
          <a:xfrm>
            <a:off x="4892040" y="365188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8</a:t>
            </a:r>
            <a:endParaRPr lang="en-US" sz="1400" dirty="0"/>
          </a:p>
        </p:txBody>
      </p:sp>
      <p:sp>
        <p:nvSpPr>
          <p:cNvPr id="43" name="Text 40"/>
          <p:cNvSpPr/>
          <p:nvPr/>
        </p:nvSpPr>
        <p:spPr>
          <a:xfrm>
            <a:off x="5394960" y="365188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Accelerated Results &amp; Engagement</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457200" y="462915"/>
            <a:ext cx="8229600" cy="274320"/>
          </a:xfrm>
          <a:prstGeom prst="rect">
            <a:avLst/>
          </a:prstGeom>
          <a:noFill/>
          <a:ln/>
        </p:spPr>
        <p:txBody>
          <a:bodyPr wrap="square" rtlCol="0" anchor="ctr"/>
          <a:lstStyle/>
          <a:p>
            <a:pPr algn="l" indent="0" marL="0">
              <a:buNone/>
            </a:pPr>
            <a:r>
              <a:rPr lang="en-US" sz="3200" b="1" dirty="0">
                <a:solidFill>
                  <a:srgbClr val="17A33E"/>
                </a:solidFill>
                <a:latin typeface="Plus Jakarta Sans" pitchFamily="34" charset="0"/>
                <a:ea typeface="Plus Jakarta Sans" pitchFamily="34" charset="-122"/>
                <a:cs typeface="Plus Jakarta Sans" pitchFamily="34" charset="-120"/>
              </a:rPr>
              <a:t>Table of Contents</a:t>
            </a:r>
            <a:endParaRPr lang="en-US" sz="3200" dirty="0"/>
          </a:p>
        </p:txBody>
      </p:sp>
      <p:sp>
        <p:nvSpPr>
          <p:cNvPr id="4" name="Shape 1"/>
          <p:cNvSpPr/>
          <p:nvPr/>
        </p:nvSpPr>
        <p:spPr>
          <a:xfrm>
            <a:off x="731520" y="1285875"/>
            <a:ext cx="3474720" cy="514350"/>
          </a:xfrm>
          <a:prstGeom prst="roundRect">
            <a:avLst>
              <a:gd name="adj" fmla="val 88889"/>
            </a:avLst>
          </a:prstGeom>
          <a:solidFill>
            <a:srgbClr val="E8FFEF"/>
          </a:solidFill>
          <a:ln w="12700">
            <a:solidFill>
              <a:srgbClr val="17A33E"/>
            </a:solidFill>
            <a:prstDash val="solid"/>
          </a:ln>
        </p:spPr>
      </p:sp>
      <p:sp>
        <p:nvSpPr>
          <p:cNvPr id="5" name="Shape 2"/>
          <p:cNvSpPr/>
          <p:nvPr/>
        </p:nvSpPr>
        <p:spPr>
          <a:xfrm>
            <a:off x="594360" y="1337310"/>
            <a:ext cx="411480" cy="411480"/>
          </a:xfrm>
          <a:prstGeom prst="ellipse">
            <a:avLst/>
          </a:prstGeom>
          <a:solidFill>
            <a:srgbClr val="FFFFFF"/>
          </a:solidFill>
          <a:ln w="50800">
            <a:solidFill>
              <a:srgbClr val="FFFFFF"/>
            </a:solidFill>
            <a:prstDash val="solid"/>
          </a:ln>
        </p:spPr>
      </p:sp>
      <p:sp>
        <p:nvSpPr>
          <p:cNvPr id="6" name="Shape 3"/>
          <p:cNvSpPr/>
          <p:nvPr/>
        </p:nvSpPr>
        <p:spPr>
          <a:xfrm>
            <a:off x="640080" y="1388745"/>
            <a:ext cx="320040" cy="308610"/>
          </a:xfrm>
          <a:prstGeom prst="ellipse">
            <a:avLst/>
          </a:prstGeom>
          <a:solidFill>
            <a:srgbClr val="17A33E"/>
          </a:solidFill>
          <a:ln w="50800">
            <a:solidFill>
              <a:srgbClr val="17A33E"/>
            </a:solidFill>
            <a:prstDash val="solid"/>
          </a:ln>
        </p:spPr>
      </p:sp>
      <p:sp>
        <p:nvSpPr>
          <p:cNvPr id="7" name="Text 4"/>
          <p:cNvSpPr/>
          <p:nvPr/>
        </p:nvSpPr>
        <p:spPr>
          <a:xfrm>
            <a:off x="576072" y="1337310"/>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9</a:t>
            </a:r>
            <a:endParaRPr lang="en-US" sz="1400" dirty="0"/>
          </a:p>
        </p:txBody>
      </p:sp>
      <p:sp>
        <p:nvSpPr>
          <p:cNvPr id="8" name="Text 5"/>
          <p:cNvSpPr/>
          <p:nvPr/>
        </p:nvSpPr>
        <p:spPr>
          <a:xfrm>
            <a:off x="1097280" y="1337310"/>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Presentation Success Pathway Roadmap</a:t>
            </a:r>
            <a:endParaRPr lang="en-US" sz="1400" dirty="0"/>
          </a:p>
        </p:txBody>
      </p:sp>
      <p:sp>
        <p:nvSpPr>
          <p:cNvPr id="9" name="Shape 6"/>
          <p:cNvSpPr/>
          <p:nvPr/>
        </p:nvSpPr>
        <p:spPr>
          <a:xfrm>
            <a:off x="731520" y="2057400"/>
            <a:ext cx="3474720" cy="514350"/>
          </a:xfrm>
          <a:prstGeom prst="roundRect">
            <a:avLst>
              <a:gd name="adj" fmla="val 88889"/>
            </a:avLst>
          </a:prstGeom>
          <a:solidFill>
            <a:srgbClr val="E8FFEF"/>
          </a:solidFill>
          <a:ln w="12700">
            <a:solidFill>
              <a:srgbClr val="17A33E"/>
            </a:solidFill>
            <a:prstDash val="solid"/>
          </a:ln>
        </p:spPr>
      </p:sp>
      <p:sp>
        <p:nvSpPr>
          <p:cNvPr id="10" name="Shape 7"/>
          <p:cNvSpPr/>
          <p:nvPr/>
        </p:nvSpPr>
        <p:spPr>
          <a:xfrm>
            <a:off x="594360" y="2108835"/>
            <a:ext cx="411480" cy="411480"/>
          </a:xfrm>
          <a:prstGeom prst="ellipse">
            <a:avLst/>
          </a:prstGeom>
          <a:solidFill>
            <a:srgbClr val="FFFFFF"/>
          </a:solidFill>
          <a:ln w="50800">
            <a:solidFill>
              <a:srgbClr val="FFFFFF"/>
            </a:solidFill>
            <a:prstDash val="solid"/>
          </a:ln>
        </p:spPr>
      </p:sp>
      <p:sp>
        <p:nvSpPr>
          <p:cNvPr id="11" name="Shape 8"/>
          <p:cNvSpPr/>
          <p:nvPr/>
        </p:nvSpPr>
        <p:spPr>
          <a:xfrm>
            <a:off x="640080" y="2160270"/>
            <a:ext cx="320040" cy="308610"/>
          </a:xfrm>
          <a:prstGeom prst="ellipse">
            <a:avLst/>
          </a:prstGeom>
          <a:solidFill>
            <a:srgbClr val="17A33E"/>
          </a:solidFill>
          <a:ln w="50800">
            <a:solidFill>
              <a:srgbClr val="17A33E"/>
            </a:solidFill>
            <a:prstDash val="solid"/>
          </a:ln>
        </p:spPr>
      </p:sp>
      <p:sp>
        <p:nvSpPr>
          <p:cNvPr id="12" name="Text 9"/>
          <p:cNvSpPr/>
          <p:nvPr/>
        </p:nvSpPr>
        <p:spPr>
          <a:xfrm>
            <a:off x="576072" y="2108835"/>
            <a:ext cx="457200" cy="411480"/>
          </a:xfrm>
          <a:prstGeom prst="rect">
            <a:avLst/>
          </a:prstGeom>
          <a:noFill/>
          <a:ln/>
        </p:spPr>
        <p:txBody>
          <a:bodyPr wrap="square" rtlCol="0" anchor="ctr"/>
          <a:lstStyle/>
          <a:p>
            <a:pPr algn="ctr" indent="0" marL="0">
              <a:buNone/>
            </a:pPr>
            <a:r>
              <a:rPr lang="en-US" sz="1400" b="1" dirty="0">
                <a:solidFill>
                  <a:srgbClr val="FFFFFF"/>
                </a:solidFill>
                <a:latin typeface="Plus Jakarta Sans" pitchFamily="34" charset="0"/>
                <a:ea typeface="Plus Jakarta Sans" pitchFamily="34" charset="-122"/>
                <a:cs typeface="Plus Jakarta Sans" pitchFamily="34" charset="-120"/>
              </a:rPr>
              <a:t>10</a:t>
            </a:r>
            <a:endParaRPr lang="en-US" sz="1400" dirty="0"/>
          </a:p>
        </p:txBody>
      </p:sp>
      <p:sp>
        <p:nvSpPr>
          <p:cNvPr id="13" name="Text 10"/>
          <p:cNvSpPr/>
          <p:nvPr/>
        </p:nvSpPr>
        <p:spPr>
          <a:xfrm>
            <a:off x="1097280" y="2108835"/>
            <a:ext cx="3108960" cy="411480"/>
          </a:xfrm>
          <a:prstGeom prst="rect">
            <a:avLst/>
          </a:prstGeom>
          <a:noFill/>
          <a:ln/>
        </p:spPr>
        <p:txBody>
          <a:bodyPr wrap="square" rtlCol="0" anchor="ctr"/>
          <a:lstStyle/>
          <a:p>
            <a:pPr algn="l" indent="0" marL="0">
              <a:buNone/>
            </a:pPr>
            <a:r>
              <a:rPr lang="en-US" sz="1400" b="1" dirty="0">
                <a:solidFill>
                  <a:srgbClr val="000000"/>
                </a:solidFill>
                <a:latin typeface="Plus Jakarta Sans" pitchFamily="34" charset="0"/>
                <a:ea typeface="Plus Jakarta Sans" pitchFamily="34" charset="-122"/>
                <a:cs typeface="Plus Jakarta Sans" pitchFamily="34" charset="-120"/>
              </a:rPr>
              <a:t>AI Revolution in Slide Creation</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The SlideSpeak AI Revolution</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Time Saved</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Design Speed</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User Adoption</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Cost Reduction</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Slide Accuracy</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Client Growth</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10 hours</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 seconds</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200k</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2k$</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99.9%</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2x</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Why Presentation Tools Matter</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Weekly Waste</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Daily Average</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Annual Hours</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Annual Days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Work Week Impact</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Daily Minutes</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8h</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1.6h</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416h</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17d</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96m</a:t>
            </a:r>
            <a:endParaRPr lang="en-US" sz="2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Automated Slide Revolution: NLP + Design Algorithms</a:t>
            </a:r>
            <a:endParaRPr lang="en-US" sz="3300" dirty="0"/>
          </a:p>
        </p:txBody>
      </p:sp>
      <p:pic>
        <p:nvPicPr>
          <p:cNvPr id="3" name="Image 0" descr="preencoded.png">    </p:cNvPr>
          <p:cNvPicPr>
            <a:picLocks noChangeAspect="1"/>
          </p:cNvPicPr>
          <p:nvPr/>
        </p:nvPicPr>
        <p:blipFill>
          <a:blip r:embed="rId2"/>
          <a:stretch>
            <a:fillRect/>
          </a:stretch>
        </p:blipFill>
        <p:spPr>
          <a:xfrm>
            <a:off x="457200" y="1260158"/>
            <a:ext cx="2560320" cy="1285875"/>
          </a:xfrm>
          <a:prstGeom prst="rect">
            <a:avLst/>
          </a:prstGeom>
        </p:spPr>
      </p:pic>
      <p:pic>
        <p:nvPicPr>
          <p:cNvPr id="4" name="Image 1" descr="preencoded.png">    </p:cNvPr>
          <p:cNvPicPr>
            <a:picLocks noChangeAspect="1"/>
          </p:cNvPicPr>
          <p:nvPr/>
        </p:nvPicPr>
        <p:blipFill>
          <a:blip r:embed="rId3"/>
          <a:stretch>
            <a:fillRect/>
          </a:stretch>
        </p:blipFill>
        <p:spPr>
          <a:xfrm>
            <a:off x="3200400" y="1260158"/>
            <a:ext cx="2560320" cy="1285875"/>
          </a:xfrm>
          <a:prstGeom prst="rect">
            <a:avLst/>
          </a:prstGeom>
        </p:spPr>
      </p:pic>
      <p:pic>
        <p:nvPicPr>
          <p:cNvPr id="5" name="Image 2" descr="preencoded.png">    </p:cNvPr>
          <p:cNvPicPr>
            <a:picLocks noChangeAspect="1"/>
          </p:cNvPicPr>
          <p:nvPr/>
        </p:nvPicPr>
        <p:blipFill>
          <a:blip r:embed="rId4"/>
          <a:stretch>
            <a:fillRect/>
          </a:stretch>
        </p:blipFill>
        <p:spPr>
          <a:xfrm>
            <a:off x="5943600" y="1260158"/>
            <a:ext cx="2560320" cy="1285875"/>
          </a:xfrm>
          <a:prstGeom prst="rect">
            <a:avLst/>
          </a:prstGeom>
        </p:spPr>
      </p:pic>
      <p:pic>
        <p:nvPicPr>
          <p:cNvPr id="6" name="Image 3" descr="preencoded.png">    </p:cNvPr>
          <p:cNvPicPr>
            <a:picLocks noChangeAspect="1"/>
          </p:cNvPicPr>
          <p:nvPr/>
        </p:nvPicPr>
        <p:blipFill>
          <a:blip r:embed="rId5"/>
          <a:stretch>
            <a:fillRect/>
          </a:stretch>
        </p:blipFill>
        <p:spPr>
          <a:xfrm>
            <a:off x="457200" y="2674620"/>
            <a:ext cx="2560320" cy="1285875"/>
          </a:xfrm>
          <a:prstGeom prst="rect">
            <a:avLst/>
          </a:prstGeom>
        </p:spPr>
      </p:pic>
      <p:pic>
        <p:nvPicPr>
          <p:cNvPr id="7" name="Image 4" descr="preencoded.png">    </p:cNvPr>
          <p:cNvPicPr>
            <a:picLocks noChangeAspect="1"/>
          </p:cNvPicPr>
          <p:nvPr/>
        </p:nvPicPr>
        <p:blipFill>
          <a:blip r:embed="rId6"/>
          <a:stretch>
            <a:fillRect/>
          </a:stretch>
        </p:blipFill>
        <p:spPr>
          <a:xfrm>
            <a:off x="3200400" y="2674620"/>
            <a:ext cx="2560320" cy="1285875"/>
          </a:xfrm>
          <a:prstGeom prst="rect">
            <a:avLst/>
          </a:prstGeom>
        </p:spPr>
      </p:pic>
      <p:pic>
        <p:nvPicPr>
          <p:cNvPr id="8" name="Image 5" descr="preencoded.png">    </p:cNvPr>
          <p:cNvPicPr>
            <a:picLocks noChangeAspect="1"/>
          </p:cNvPicPr>
          <p:nvPr/>
        </p:nvPicPr>
        <p:blipFill>
          <a:blip r:embed="rId7"/>
          <a:stretch>
            <a:fillRect/>
          </a:stretch>
        </p:blipFill>
        <p:spPr>
          <a:xfrm>
            <a:off x="5943600" y="2674620"/>
            <a:ext cx="2560320" cy="1285875"/>
          </a:xfrm>
          <a:prstGeom prst="rect">
            <a:avLst/>
          </a:prstGeom>
        </p:spPr>
      </p:pic>
      <p:sp>
        <p:nvSpPr>
          <p:cNvPr id="9" name="Text 1"/>
          <p:cNvSpPr/>
          <p:nvPr/>
        </p:nvSpPr>
        <p:spPr>
          <a:xfrm>
            <a:off x="5486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Time Saved</a:t>
            </a:r>
            <a:endParaRPr lang="en-US" sz="1500" dirty="0"/>
          </a:p>
        </p:txBody>
      </p:sp>
      <p:sp>
        <p:nvSpPr>
          <p:cNvPr id="10" name="Text 2"/>
          <p:cNvSpPr/>
          <p:nvPr/>
        </p:nvSpPr>
        <p:spPr>
          <a:xfrm>
            <a:off x="32918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Slide Output</a:t>
            </a:r>
            <a:endParaRPr lang="en-US" sz="1500" dirty="0"/>
          </a:p>
        </p:txBody>
      </p:sp>
      <p:sp>
        <p:nvSpPr>
          <p:cNvPr id="11" name="Text 3"/>
          <p:cNvSpPr/>
          <p:nvPr/>
        </p:nvSpPr>
        <p:spPr>
          <a:xfrm>
            <a:off x="6035040" y="2057400"/>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Design Accuracy</a:t>
            </a:r>
            <a:endParaRPr lang="en-US" sz="1500" dirty="0"/>
          </a:p>
        </p:txBody>
      </p:sp>
      <p:sp>
        <p:nvSpPr>
          <p:cNvPr id="12" name="Text 4"/>
          <p:cNvSpPr/>
          <p:nvPr/>
        </p:nvSpPr>
        <p:spPr>
          <a:xfrm>
            <a:off x="5486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Template Options</a:t>
            </a:r>
            <a:endParaRPr lang="en-US" sz="1500" dirty="0"/>
          </a:p>
        </p:txBody>
      </p:sp>
      <p:sp>
        <p:nvSpPr>
          <p:cNvPr id="13" name="Text 5"/>
          <p:cNvSpPr/>
          <p:nvPr/>
        </p:nvSpPr>
        <p:spPr>
          <a:xfrm>
            <a:off x="32918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Content Parsing</a:t>
            </a:r>
            <a:endParaRPr lang="en-US" sz="1500" dirty="0"/>
          </a:p>
        </p:txBody>
      </p:sp>
      <p:sp>
        <p:nvSpPr>
          <p:cNvPr id="14" name="Text 6"/>
          <p:cNvSpPr/>
          <p:nvPr/>
        </p:nvSpPr>
        <p:spPr>
          <a:xfrm>
            <a:off x="6035040" y="3471863"/>
            <a:ext cx="2286000" cy="274320"/>
          </a:xfrm>
          <a:prstGeom prst="rect">
            <a:avLst/>
          </a:prstGeom>
          <a:noFill/>
          <a:ln/>
        </p:spPr>
        <p:txBody>
          <a:bodyPr wrap="square" rtlCol="0" anchor="t"/>
          <a:lstStyle/>
          <a:p>
            <a:pPr indent="0" marL="0">
              <a:buNone/>
            </a:pPr>
            <a:r>
              <a:rPr lang="en-US" sz="1500" dirty="0">
                <a:solidFill>
                  <a:srgbClr val="000000"/>
                </a:solidFill>
                <a:latin typeface="Plus Jakarta Sans Medium" pitchFamily="34" charset="0"/>
                <a:ea typeface="Plus Jakarta Sans Medium" pitchFamily="34" charset="-122"/>
                <a:cs typeface="Plus Jakarta Sans Medium" pitchFamily="34" charset="-120"/>
              </a:rPr>
              <a:t>Cost Reduction</a:t>
            </a:r>
            <a:endParaRPr lang="en-US" sz="1500" dirty="0"/>
          </a:p>
        </p:txBody>
      </p:sp>
      <p:sp>
        <p:nvSpPr>
          <p:cNvPr id="15" name="Text 7"/>
          <p:cNvSpPr/>
          <p:nvPr/>
        </p:nvSpPr>
        <p:spPr>
          <a:xfrm>
            <a:off x="5486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85%</a:t>
            </a:r>
            <a:endParaRPr lang="en-US" sz="2100" dirty="0"/>
          </a:p>
        </p:txBody>
      </p:sp>
      <p:sp>
        <p:nvSpPr>
          <p:cNvPr id="16" name="Text 8"/>
          <p:cNvSpPr/>
          <p:nvPr/>
        </p:nvSpPr>
        <p:spPr>
          <a:xfrm>
            <a:off x="32918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500+/hr</a:t>
            </a:r>
            <a:endParaRPr lang="en-US" sz="2100" dirty="0"/>
          </a:p>
        </p:txBody>
      </p:sp>
      <p:sp>
        <p:nvSpPr>
          <p:cNvPr id="17" name="Text 9"/>
          <p:cNvSpPr/>
          <p:nvPr/>
        </p:nvSpPr>
        <p:spPr>
          <a:xfrm>
            <a:off x="6035040" y="1388745"/>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98%</a:t>
            </a:r>
            <a:endParaRPr lang="en-US" sz="2100" dirty="0"/>
          </a:p>
        </p:txBody>
      </p:sp>
      <p:sp>
        <p:nvSpPr>
          <p:cNvPr id="18" name="Text 10"/>
          <p:cNvSpPr/>
          <p:nvPr/>
        </p:nvSpPr>
        <p:spPr>
          <a:xfrm>
            <a:off x="5486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200+</a:t>
            </a:r>
            <a:endParaRPr lang="en-US" sz="2100" dirty="0"/>
          </a:p>
        </p:txBody>
      </p:sp>
      <p:sp>
        <p:nvSpPr>
          <p:cNvPr id="19" name="Text 11"/>
          <p:cNvSpPr/>
          <p:nvPr/>
        </p:nvSpPr>
        <p:spPr>
          <a:xfrm>
            <a:off x="32918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0.5s/page</a:t>
            </a:r>
            <a:endParaRPr lang="en-US" sz="2100" dirty="0"/>
          </a:p>
        </p:txBody>
      </p:sp>
      <p:sp>
        <p:nvSpPr>
          <p:cNvPr id="20" name="Text 12"/>
          <p:cNvSpPr/>
          <p:nvPr/>
        </p:nvSpPr>
        <p:spPr>
          <a:xfrm>
            <a:off x="6035040" y="2803208"/>
            <a:ext cx="2286000" cy="411480"/>
          </a:xfrm>
          <a:prstGeom prst="rect">
            <a:avLst/>
          </a:prstGeom>
          <a:noFill/>
          <a:ln/>
        </p:spPr>
        <p:txBody>
          <a:bodyPr wrap="square" rtlCol="0" anchor="ctr"/>
          <a:lstStyle/>
          <a:p>
            <a:pPr indent="0" marL="0">
              <a:buNone/>
            </a:pPr>
            <a:r>
              <a:rPr lang="en-US" sz="2100" b="1" dirty="0">
                <a:solidFill>
                  <a:srgbClr val="17A33E"/>
                </a:solidFill>
                <a:latin typeface="Plus Jakarta Sans" pitchFamily="34" charset="0"/>
                <a:ea typeface="Plus Jakarta Sans" pitchFamily="34" charset="-122"/>
                <a:cs typeface="Plus Jakarta Sans" pitchFamily="34" charset="-120"/>
              </a:rPr>
              <a:t>70%</a:t>
            </a:r>
            <a:endParaRPr lang="en-US" sz="2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45720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Smart Design Essentials</a:t>
            </a:r>
            <a:endParaRPr lang="en-US" sz="3300" dirty="0"/>
          </a:p>
        </p:txBody>
      </p:sp>
      <p:sp>
        <p:nvSpPr>
          <p:cNvPr id="3" name="Text 1"/>
          <p:cNvSpPr/>
          <p:nvPr/>
        </p:nvSpPr>
        <p:spPr>
          <a:xfrm>
            <a:off x="457200" y="1285875"/>
            <a:ext cx="7772400" cy="0"/>
          </a:xfrm>
          <a:prstGeom prst="rect">
            <a:avLst/>
          </a:prstGeom>
          <a:noFill/>
          <a:ln/>
        </p:spPr>
        <p:txBody>
          <a:bodyPr wrap="square" rtlCol="0" anchor="t"/>
          <a:lstStyle/>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Intelligent algorithms arrange elements dynamically for perfect spacing and alignment across all devices without manual adjustments.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AI-powered tools automatically suggest and integrate visually harmonious graphics that complement your content theme seamlessly.</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Organizes information hierarchically to enhance clarity and flow, ensuring key messages stand out effectively for audiences.</a:t>
            </a:r>
            <a:endParaRPr lang="en-US" sz="1200" dirty="0"/>
          </a:p>
          <a:p>
            <a:pPr marL="342900" indent="-342900">
              <a:lnSpc>
                <a:spcPts val="2000"/>
              </a:lnSpc>
              <a:spcAft>
                <a:spcPts val="1200"/>
              </a:spcAft>
              <a:buSzPct val="100000"/>
              <a:buFont typeface="+mj-lt"/>
              <a:buAutoNum type="arabicPeriod" startAt="1"/>
            </a:pPr>
            <a:r>
              <a:rPr lang="en-US" sz="1200" dirty="0">
                <a:solidFill>
                  <a:srgbClr val="000000"/>
                </a:solidFill>
                <a:latin typeface="Plus Jakarta Sans Light" pitchFamily="34" charset="0"/>
                <a:ea typeface="Plus Jakarta Sans Light" pitchFamily="34" charset="-122"/>
                <a:cs typeface="Plus Jakarta Sans Light" pitchFamily="34" charset="-120"/>
              </a:rPr>
              <a:t>Apply your unique brand colors, fonts, and logos consistently throughout all slides with one-click theme synchronization.</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 0"/>
          <p:cNvSpPr/>
          <p:nvPr/>
        </p:nvSpPr>
        <p:spPr>
          <a:xfrm>
            <a:off x="274320" y="668655"/>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Creation Clash: Tradition vs Technology</a:t>
            </a:r>
            <a:endParaRPr lang="en-US" sz="3300" dirty="0"/>
          </a:p>
        </p:txBody>
      </p:sp>
      <p:sp>
        <p:nvSpPr>
          <p:cNvPr id="3" name="Text 1"/>
          <p:cNvSpPr/>
          <p:nvPr/>
        </p:nvSpPr>
        <p:spPr>
          <a:xfrm>
            <a:off x="274320" y="1028700"/>
            <a:ext cx="1819656"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AI Advantages</a:t>
            </a:r>
            <a:endParaRPr lang="en-US" sz="1500" dirty="0"/>
          </a:p>
        </p:txBody>
      </p:sp>
      <p:sp>
        <p:nvSpPr>
          <p:cNvPr id="4" name="Shape 2"/>
          <p:cNvSpPr/>
          <p:nvPr/>
        </p:nvSpPr>
        <p:spPr>
          <a:xfrm>
            <a:off x="3931920" y="1105853"/>
            <a:ext cx="365760" cy="360045"/>
          </a:xfrm>
          <a:prstGeom prst="ellipse">
            <a:avLst/>
          </a:prstGeom>
          <a:solidFill>
            <a:srgbClr val="0A9C85"/>
          </a:solidFill>
          <a:ln w="12700">
            <a:solidFill>
              <a:srgbClr val="0A9C85"/>
            </a:solidFill>
            <a:prstDash val="solid"/>
          </a:ln>
        </p:spPr>
      </p:sp>
      <p:pic>
        <p:nvPicPr>
          <p:cNvPr id="5" name="Image 0" descr="preencoded.png">    </p:cNvPr>
          <p:cNvPicPr>
            <a:picLocks noChangeAspect="1"/>
          </p:cNvPicPr>
          <p:nvPr/>
        </p:nvPicPr>
        <p:blipFill>
          <a:blip r:embed="rId2"/>
          <a:stretch>
            <a:fillRect/>
          </a:stretch>
        </p:blipFill>
        <p:spPr>
          <a:xfrm>
            <a:off x="4023360" y="1167575"/>
            <a:ext cx="182880" cy="205740"/>
          </a:xfrm>
          <a:prstGeom prst="rect">
            <a:avLst/>
          </a:prstGeom>
        </p:spPr>
      </p:pic>
      <p:sp>
        <p:nvSpPr>
          <p:cNvPr id="6" name="Shape 3"/>
          <p:cNvSpPr/>
          <p:nvPr/>
        </p:nvSpPr>
        <p:spPr>
          <a:xfrm>
            <a:off x="365760" y="1645920"/>
            <a:ext cx="3931920" cy="2777490"/>
          </a:xfrm>
          <a:prstGeom prst="roundRect">
            <a:avLst>
              <a:gd name="adj" fmla="val 3292"/>
            </a:avLst>
          </a:prstGeom>
          <a:solidFill>
            <a:srgbClr val="E6FFE7"/>
          </a:solidFill>
          <a:ln w="12700">
            <a:solidFill>
              <a:srgbClr val="A9A9A9"/>
            </a:solidFill>
            <a:prstDash val="solid"/>
          </a:ln>
        </p:spPr>
      </p:sp>
      <p:sp>
        <p:nvSpPr>
          <p:cNvPr id="7" name="Text 4"/>
          <p:cNvSpPr/>
          <p:nvPr/>
        </p:nvSpPr>
        <p:spPr>
          <a:xfrm>
            <a:off x="4663440" y="1028700"/>
            <a:ext cx="2651760" cy="488633"/>
          </a:xfrm>
          <a:prstGeom prst="rect">
            <a:avLst/>
          </a:prstGeom>
          <a:noFill/>
          <a:ln/>
        </p:spPr>
        <p:txBody>
          <a:bodyPr wrap="square" rtlCol="0" anchor="ctr"/>
          <a:lstStyle/>
          <a:p>
            <a:pPr indent="0" marL="0">
              <a:buNone/>
            </a:pPr>
            <a:r>
              <a:rPr lang="en-US" sz="1500" dirty="0">
                <a:solidFill>
                  <a:srgbClr val="000000"/>
                </a:solidFill>
                <a:latin typeface="Plus Jakarta Sans SemiBold" pitchFamily="34" charset="0"/>
                <a:ea typeface="Plus Jakarta Sans SemiBold" pitchFamily="34" charset="-122"/>
                <a:cs typeface="Plus Jakarta Sans SemiBold" pitchFamily="34" charset="-120"/>
              </a:rPr>
              <a:t>Tradition Challenges</a:t>
            </a:r>
            <a:endParaRPr lang="en-US" sz="1500" dirty="0"/>
          </a:p>
        </p:txBody>
      </p:sp>
      <p:sp>
        <p:nvSpPr>
          <p:cNvPr id="8" name="Shape 5"/>
          <p:cNvSpPr/>
          <p:nvPr/>
        </p:nvSpPr>
        <p:spPr>
          <a:xfrm>
            <a:off x="8321040" y="1105853"/>
            <a:ext cx="365760" cy="360045"/>
          </a:xfrm>
          <a:prstGeom prst="ellipse">
            <a:avLst/>
          </a:prstGeom>
          <a:solidFill>
            <a:srgbClr val="DA2828"/>
          </a:solidFill>
          <a:ln w="12700">
            <a:solidFill>
              <a:srgbClr val="DA2828"/>
            </a:solidFill>
            <a:prstDash val="solid"/>
          </a:ln>
        </p:spPr>
      </p:sp>
      <p:pic>
        <p:nvPicPr>
          <p:cNvPr id="9" name="Image 1" descr="preencoded.png">    </p:cNvPr>
          <p:cNvPicPr>
            <a:picLocks noChangeAspect="1"/>
          </p:cNvPicPr>
          <p:nvPr/>
        </p:nvPicPr>
        <p:blipFill>
          <a:blip r:embed="rId3"/>
          <a:stretch>
            <a:fillRect/>
          </a:stretch>
        </p:blipFill>
        <p:spPr>
          <a:xfrm>
            <a:off x="8412480" y="1183005"/>
            <a:ext cx="182880" cy="205740"/>
          </a:xfrm>
          <a:prstGeom prst="rect">
            <a:avLst/>
          </a:prstGeom>
        </p:spPr>
      </p:pic>
      <p:sp>
        <p:nvSpPr>
          <p:cNvPr id="10" name="Shape 6"/>
          <p:cNvSpPr/>
          <p:nvPr/>
        </p:nvSpPr>
        <p:spPr>
          <a:xfrm>
            <a:off x="4754880" y="1645920"/>
            <a:ext cx="3931920" cy="2777490"/>
          </a:xfrm>
          <a:prstGeom prst="roundRect">
            <a:avLst>
              <a:gd name="adj" fmla="val 3292"/>
            </a:avLst>
          </a:prstGeom>
          <a:solidFill>
            <a:srgbClr val="E6FFE7"/>
          </a:solidFill>
          <a:ln w="12700">
            <a:solidFill>
              <a:srgbClr val="A9A9A9"/>
            </a:solidFill>
            <a:prstDash val="solid"/>
          </a:ln>
        </p:spPr>
      </p:sp>
      <p:sp>
        <p:nvSpPr>
          <p:cNvPr id="11" name="Text 7"/>
          <p:cNvSpPr/>
          <p:nvPr/>
        </p:nvSpPr>
        <p:spPr>
          <a:xfrm>
            <a:off x="36576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AI generates designs in minutes, accelerating workflows and freeing hours for strategic tasks compared to manual creation.</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Automated solutions enable rapid prototyping and instant revisions, allowing real-time adjustments impossible with traditional methods.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Consistency across outputs improves dramatically as AI applies uniform branding rules without human fatigue or variability.</a:t>
            </a:r>
            <a:endParaRPr lang="en-US" sz="1000" dirty="0"/>
          </a:p>
        </p:txBody>
      </p:sp>
      <p:sp>
        <p:nvSpPr>
          <p:cNvPr id="12" name="Text 8"/>
          <p:cNvSpPr/>
          <p:nvPr/>
        </p:nvSpPr>
        <p:spPr>
          <a:xfrm>
            <a:off x="4754880" y="2057400"/>
            <a:ext cx="3383280" cy="1828800"/>
          </a:xfrm>
          <a:prstGeom prst="rect">
            <a:avLst/>
          </a:prstGeom>
          <a:noFill/>
          <a:ln/>
        </p:spPr>
        <p:txBody>
          <a:bodyPr wrap="square" rtlCol="0" anchor="t"/>
          <a:lstStyle/>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Traditional design demands extensive human hours, delaying project timelines and increasing labor costs significantly per output.</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Manual processes risk inconsistencies across iterations due to human error or subjective interpretation of brand guidelines.</a:t>
            </a:r>
            <a:endParaRPr lang="en-US" sz="1000" dirty="0"/>
          </a:p>
          <a:p>
            <a:pPr lvl="1" marL="685800" indent="-342900">
              <a:lnSpc>
                <a:spcPts val="1200"/>
              </a:lnSpc>
              <a:spcAft>
                <a:spcPts val="900"/>
              </a:spcAft>
              <a:buSzPct val="100000"/>
              <a:buChar char="•"/>
            </a:pPr>
            <a:r>
              <a:rPr lang="en-US" sz="1000" dirty="0">
                <a:solidFill>
                  <a:srgbClr val="000000"/>
                </a:solidFill>
                <a:latin typeface="Plus Jakarta Sans" pitchFamily="34" charset="0"/>
                <a:ea typeface="Plus Jakarta Sans" pitchFamily="34" charset="-122"/>
                <a:cs typeface="Plus Jakarta Sans" pitchFamily="34" charset="-120"/>
              </a:rPr>
              <a:t>Scaling traditional design requires hiring more staff, escalating expenses and management complexity versus automated systems.</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274320" y="514350"/>
            <a:ext cx="8229600" cy="274320"/>
          </a:xfrm>
          <a:prstGeom prst="rect">
            <a:avLst/>
          </a:prstGeom>
          <a:noFill/>
          <a:ln/>
        </p:spPr>
        <p:txBody>
          <a:bodyPr wrap="square" rtlCol="0" anchor="ctr"/>
          <a:lstStyle/>
          <a:p>
            <a:pPr indent="0" marL="0">
              <a:lnSpc>
                <a:spcPts val="3500"/>
              </a:lnSpc>
              <a:buNone/>
            </a:pPr>
            <a:r>
              <a:rPr lang="en-US" sz="3300" b="1" dirty="0">
                <a:solidFill>
                  <a:srgbClr val="17A33E"/>
                </a:solidFill>
                <a:latin typeface="Plus Jakarta Sans" pitchFamily="34" charset="0"/>
                <a:ea typeface="Plus Jakarta Sans" pitchFamily="34" charset="-122"/>
                <a:cs typeface="Plus Jakarta Sans" pitchFamily="34" charset="-120"/>
              </a:rPr>
              <a:t>Seamless Presentation Creation Journey</a:t>
            </a:r>
            <a:endParaRPr lang="en-US" sz="3300" dirty="0"/>
          </a:p>
        </p:txBody>
      </p:sp>
      <p:sp>
        <p:nvSpPr>
          <p:cNvPr id="4" name="Shape 1"/>
          <p:cNvSpPr/>
          <p:nvPr/>
        </p:nvSpPr>
        <p:spPr>
          <a:xfrm>
            <a:off x="0" y="1954530"/>
            <a:ext cx="9144000" cy="0"/>
          </a:xfrm>
          <a:prstGeom prst="line">
            <a:avLst/>
          </a:prstGeom>
          <a:noFill/>
          <a:ln w="38100">
            <a:solidFill>
              <a:srgbClr val="17A33E"/>
            </a:solidFill>
            <a:prstDash val="solid"/>
          </a:ln>
        </p:spPr>
      </p:sp>
      <p:sp>
        <p:nvSpPr>
          <p:cNvPr id="5" name="Shape 2"/>
          <p:cNvSpPr/>
          <p:nvPr/>
        </p:nvSpPr>
        <p:spPr>
          <a:xfrm>
            <a:off x="411480" y="1337310"/>
            <a:ext cx="1463040" cy="360045"/>
          </a:xfrm>
          <a:prstGeom prst="roundRect">
            <a:avLst>
              <a:gd name="adj" fmla="val 12698"/>
            </a:avLst>
          </a:prstGeom>
          <a:solidFill>
            <a:srgbClr val="C9FDCB"/>
          </a:solidFill>
          <a:ln w="12700">
            <a:solidFill>
              <a:srgbClr val="C9FDCB"/>
            </a:solidFill>
            <a:prstDash val="solid"/>
          </a:ln>
        </p:spPr>
      </p:sp>
      <p:sp>
        <p:nvSpPr>
          <p:cNvPr id="6" name="Text 3"/>
          <p:cNvSpPr/>
          <p:nvPr/>
        </p:nvSpPr>
        <p:spPr>
          <a:xfrm>
            <a:off x="5029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2021</a:t>
            </a:r>
            <a:endParaRPr lang="en-US" sz="1300" dirty="0"/>
          </a:p>
        </p:txBody>
      </p:sp>
      <p:sp>
        <p:nvSpPr>
          <p:cNvPr id="7" name="Shape 4"/>
          <p:cNvSpPr/>
          <p:nvPr/>
        </p:nvSpPr>
        <p:spPr>
          <a:xfrm>
            <a:off x="411480" y="1887665"/>
            <a:ext cx="118872" cy="128588"/>
          </a:xfrm>
          <a:prstGeom prst="ellipse">
            <a:avLst/>
          </a:prstGeom>
          <a:solidFill>
            <a:srgbClr val="FFFFFF"/>
          </a:solidFill>
          <a:ln w="12700">
            <a:solidFill>
              <a:srgbClr val="17A33E"/>
            </a:solidFill>
            <a:prstDash val="solid"/>
          </a:ln>
        </p:spPr>
      </p:sp>
      <p:sp>
        <p:nvSpPr>
          <p:cNvPr id="8" name="Text 5"/>
          <p:cNvSpPr/>
          <p:nvPr/>
        </p:nvSpPr>
        <p:spPr>
          <a:xfrm>
            <a:off x="3200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Content Input Phase</a:t>
            </a:r>
            <a:endParaRPr lang="en-US" sz="1300" dirty="0"/>
          </a:p>
        </p:txBody>
      </p:sp>
      <p:sp>
        <p:nvSpPr>
          <p:cNvPr id="9" name="Text 6"/>
          <p:cNvSpPr/>
          <p:nvPr/>
        </p:nvSpPr>
        <p:spPr>
          <a:xfrm>
            <a:off x="3200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Users paste unstructured text into the system, providing source material for presentation creation. This initial step captures all essential information while maintaining flexibility for diverse content types and formats.</a:t>
            </a:r>
            <a:endParaRPr lang="en-US" sz="800" dirty="0"/>
          </a:p>
        </p:txBody>
      </p:sp>
      <p:sp>
        <p:nvSpPr>
          <p:cNvPr id="10" name="Shape 7"/>
          <p:cNvSpPr/>
          <p:nvPr/>
        </p:nvSpPr>
        <p:spPr>
          <a:xfrm>
            <a:off x="2514600" y="1337310"/>
            <a:ext cx="1463040" cy="360045"/>
          </a:xfrm>
          <a:prstGeom prst="roundRect">
            <a:avLst>
              <a:gd name="adj" fmla="val 12698"/>
            </a:avLst>
          </a:prstGeom>
          <a:solidFill>
            <a:srgbClr val="C9FDCB"/>
          </a:solidFill>
          <a:ln w="12700">
            <a:solidFill>
              <a:srgbClr val="C9FDCB"/>
            </a:solidFill>
            <a:prstDash val="solid"/>
          </a:ln>
        </p:spPr>
      </p:sp>
      <p:sp>
        <p:nvSpPr>
          <p:cNvPr id="11" name="Text 8"/>
          <p:cNvSpPr/>
          <p:nvPr/>
        </p:nvSpPr>
        <p:spPr>
          <a:xfrm>
            <a:off x="260604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2022</a:t>
            </a:r>
            <a:endParaRPr lang="en-US" sz="1300" dirty="0"/>
          </a:p>
        </p:txBody>
      </p:sp>
      <p:sp>
        <p:nvSpPr>
          <p:cNvPr id="12" name="Shape 9"/>
          <p:cNvSpPr/>
          <p:nvPr/>
        </p:nvSpPr>
        <p:spPr>
          <a:xfrm>
            <a:off x="2560320" y="1887665"/>
            <a:ext cx="118872" cy="128588"/>
          </a:xfrm>
          <a:prstGeom prst="ellipse">
            <a:avLst/>
          </a:prstGeom>
          <a:solidFill>
            <a:srgbClr val="FFFFFF"/>
          </a:solidFill>
          <a:ln w="12700">
            <a:solidFill>
              <a:srgbClr val="17A33E"/>
            </a:solidFill>
            <a:prstDash val="solid"/>
          </a:ln>
        </p:spPr>
      </p:sp>
      <p:sp>
        <p:nvSpPr>
          <p:cNvPr id="13" name="Text 10"/>
          <p:cNvSpPr/>
          <p:nvPr/>
        </p:nvSpPr>
        <p:spPr>
          <a:xfrm>
            <a:off x="246888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AI Transformation Engine</a:t>
            </a:r>
            <a:endParaRPr lang="en-US" sz="1300" dirty="0"/>
          </a:p>
        </p:txBody>
      </p:sp>
      <p:sp>
        <p:nvSpPr>
          <p:cNvPr id="14" name="Text 11"/>
          <p:cNvSpPr/>
          <p:nvPr/>
        </p:nvSpPr>
        <p:spPr>
          <a:xfrm>
            <a:off x="246888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Advanced algorithms analyze text structure and semantics to generate slide layouts, visual suggestions, and narrative flow. The system intelligently categorizes content while applying design principles and data visualization techniques automatically.</a:t>
            </a:r>
            <a:endParaRPr lang="en-US" sz="800" dirty="0"/>
          </a:p>
        </p:txBody>
      </p:sp>
      <p:sp>
        <p:nvSpPr>
          <p:cNvPr id="15" name="Shape 12"/>
          <p:cNvSpPr/>
          <p:nvPr/>
        </p:nvSpPr>
        <p:spPr>
          <a:xfrm>
            <a:off x="4663440" y="1337310"/>
            <a:ext cx="1463040" cy="360045"/>
          </a:xfrm>
          <a:prstGeom prst="roundRect">
            <a:avLst>
              <a:gd name="adj" fmla="val 12698"/>
            </a:avLst>
          </a:prstGeom>
          <a:solidFill>
            <a:srgbClr val="C9FDCB"/>
          </a:solidFill>
          <a:ln w="12700">
            <a:solidFill>
              <a:srgbClr val="C9FDCB"/>
            </a:solidFill>
            <a:prstDash val="solid"/>
          </a:ln>
        </p:spPr>
      </p:sp>
      <p:sp>
        <p:nvSpPr>
          <p:cNvPr id="16" name="Text 13"/>
          <p:cNvSpPr/>
          <p:nvPr/>
        </p:nvSpPr>
        <p:spPr>
          <a:xfrm>
            <a:off x="475488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2023</a:t>
            </a:r>
            <a:endParaRPr lang="en-US" sz="1300" dirty="0"/>
          </a:p>
        </p:txBody>
      </p:sp>
      <p:sp>
        <p:nvSpPr>
          <p:cNvPr id="17" name="Shape 14"/>
          <p:cNvSpPr/>
          <p:nvPr/>
        </p:nvSpPr>
        <p:spPr>
          <a:xfrm>
            <a:off x="4709160" y="1887665"/>
            <a:ext cx="118872" cy="128588"/>
          </a:xfrm>
          <a:prstGeom prst="ellipse">
            <a:avLst/>
          </a:prstGeom>
          <a:solidFill>
            <a:srgbClr val="FFFFFF"/>
          </a:solidFill>
          <a:ln w="12700">
            <a:solidFill>
              <a:srgbClr val="17A33E"/>
            </a:solidFill>
            <a:prstDash val="solid"/>
          </a:ln>
        </p:spPr>
      </p:sp>
      <p:sp>
        <p:nvSpPr>
          <p:cNvPr id="18" name="Text 15"/>
          <p:cNvSpPr/>
          <p:nvPr/>
        </p:nvSpPr>
        <p:spPr>
          <a:xfrm>
            <a:off x="466344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Interactive Refinement Stage</a:t>
            </a:r>
            <a:endParaRPr lang="en-US" sz="1300" dirty="0"/>
          </a:p>
        </p:txBody>
      </p:sp>
      <p:sp>
        <p:nvSpPr>
          <p:cNvPr id="19" name="Text 16"/>
          <p:cNvSpPr/>
          <p:nvPr/>
        </p:nvSpPr>
        <p:spPr>
          <a:xfrm>
            <a:off x="466344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Users review AI-generated presentations with real-time editing capabilities. This phase allows customization of visuals, restructuring of content flow, and fine-tuning of messaging before finalization.</a:t>
            </a:r>
            <a:endParaRPr lang="en-US" sz="800" dirty="0"/>
          </a:p>
        </p:txBody>
      </p:sp>
      <p:sp>
        <p:nvSpPr>
          <p:cNvPr id="20" name="Shape 17"/>
          <p:cNvSpPr/>
          <p:nvPr/>
        </p:nvSpPr>
        <p:spPr>
          <a:xfrm>
            <a:off x="6812280" y="1337310"/>
            <a:ext cx="1463040" cy="360045"/>
          </a:xfrm>
          <a:prstGeom prst="roundRect">
            <a:avLst>
              <a:gd name="adj" fmla="val 12698"/>
            </a:avLst>
          </a:prstGeom>
          <a:solidFill>
            <a:srgbClr val="C9FDCB"/>
          </a:solidFill>
          <a:ln w="12700">
            <a:solidFill>
              <a:srgbClr val="C9FDCB"/>
            </a:solidFill>
            <a:prstDash val="solid"/>
          </a:ln>
        </p:spPr>
      </p:sp>
      <p:sp>
        <p:nvSpPr>
          <p:cNvPr id="21" name="Text 18"/>
          <p:cNvSpPr/>
          <p:nvPr/>
        </p:nvSpPr>
        <p:spPr>
          <a:xfrm>
            <a:off x="6903720" y="1363028"/>
            <a:ext cx="1280160" cy="360045"/>
          </a:xfrm>
          <a:prstGeom prst="rect">
            <a:avLst/>
          </a:prstGeom>
          <a:noFill/>
          <a:ln/>
        </p:spPr>
        <p:txBody>
          <a:bodyPr wrap="square" rtlCol="0" anchor="ctr"/>
          <a:lstStyle/>
          <a:p>
            <a:pPr indent="0" marL="0">
              <a:buNone/>
            </a:pPr>
            <a:r>
              <a:rPr lang="en-US" sz="1300" b="1" dirty="0">
                <a:solidFill>
                  <a:srgbClr val="000000"/>
                </a:solidFill>
                <a:latin typeface="Plus Jakarta Sans" pitchFamily="34" charset="0"/>
                <a:ea typeface="Plus Jakarta Sans" pitchFamily="34" charset="-122"/>
                <a:cs typeface="Plus Jakarta Sans" pitchFamily="34" charset="-120"/>
              </a:rPr>
              <a:t>2024</a:t>
            </a:r>
            <a:endParaRPr lang="en-US" sz="1300" dirty="0"/>
          </a:p>
        </p:txBody>
      </p:sp>
      <p:sp>
        <p:nvSpPr>
          <p:cNvPr id="22" name="Shape 19"/>
          <p:cNvSpPr/>
          <p:nvPr/>
        </p:nvSpPr>
        <p:spPr>
          <a:xfrm>
            <a:off x="6858000" y="1887665"/>
            <a:ext cx="118872" cy="128588"/>
          </a:xfrm>
          <a:prstGeom prst="ellipse">
            <a:avLst/>
          </a:prstGeom>
          <a:solidFill>
            <a:srgbClr val="FFFFFF"/>
          </a:solidFill>
          <a:ln w="12700">
            <a:solidFill>
              <a:srgbClr val="17A33E"/>
            </a:solidFill>
            <a:prstDash val="solid"/>
          </a:ln>
        </p:spPr>
      </p:sp>
      <p:sp>
        <p:nvSpPr>
          <p:cNvPr id="23" name="Text 20"/>
          <p:cNvSpPr/>
          <p:nvPr/>
        </p:nvSpPr>
        <p:spPr>
          <a:xfrm>
            <a:off x="6766560" y="2726055"/>
            <a:ext cx="1828800" cy="274320"/>
          </a:xfrm>
          <a:prstGeom prst="rect">
            <a:avLst/>
          </a:prstGeom>
          <a:noFill/>
          <a:ln/>
        </p:spPr>
        <p:txBody>
          <a:bodyPr wrap="square" rtlCol="0" anchor="b"/>
          <a:lstStyle/>
          <a:p>
            <a:pPr indent="0" marL="0">
              <a:buNone/>
            </a:pPr>
            <a:r>
              <a:rPr lang="en-US" sz="1300" b="1" dirty="0">
                <a:solidFill>
                  <a:srgbClr val="000000"/>
                </a:solidFill>
                <a:latin typeface="Plus Jakarta Sans Medium" pitchFamily="34" charset="0"/>
                <a:ea typeface="Plus Jakarta Sans Medium" pitchFamily="34" charset="-122"/>
                <a:cs typeface="Plus Jakarta Sans Medium" pitchFamily="34" charset="-120"/>
              </a:rPr>
              <a:t>Delivery Ready Export</a:t>
            </a:r>
            <a:endParaRPr lang="en-US" sz="1300" dirty="0"/>
          </a:p>
        </p:txBody>
      </p:sp>
      <p:sp>
        <p:nvSpPr>
          <p:cNvPr id="24" name="Text 21"/>
          <p:cNvSpPr/>
          <p:nvPr/>
        </p:nvSpPr>
        <p:spPr>
          <a:xfrm>
            <a:off x="6766560" y="3034665"/>
            <a:ext cx="1828800" cy="914400"/>
          </a:xfrm>
          <a:prstGeom prst="rect">
            <a:avLst/>
          </a:prstGeom>
          <a:noFill/>
          <a:ln/>
        </p:spPr>
        <p:txBody>
          <a:bodyPr wrap="square" rtlCol="0" anchor="t"/>
          <a:lstStyle/>
          <a:p>
            <a:pPr indent="0" marL="0">
              <a:lnSpc>
                <a:spcPts val="1200"/>
              </a:lnSpc>
              <a:buNone/>
            </a:pPr>
            <a:r>
              <a:rPr lang="en-US" sz="800" dirty="0">
                <a:solidFill>
                  <a:srgbClr val="262527"/>
                </a:solidFill>
                <a:latin typeface="Plus Jakarta Sans Light" pitchFamily="34" charset="0"/>
                <a:ea typeface="Plus Jakarta Sans Light" pitchFamily="34" charset="-122"/>
                <a:cs typeface="Plus Jakarta Sans Light" pitchFamily="34" charset="-120"/>
              </a:rPr>
              <a:t>Finished presentations are exported in multiple formats (PDF, PPTX) with all assets embedded. The system ensures cross-platform compatibility and includes accessibility features for immediate professional use.</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2025-07-29T18:31:47Z</dcterms:created>
  <dcterms:modified xsi:type="dcterms:W3CDTF">2025-07-29T18:31:47Z</dcterms:modified>
</cp:coreProperties>
</file>