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2.png"/><Relationship Id="rId6" Type="http://schemas.openxmlformats.org/officeDocument/2006/relationships/image" Target="../media/image-10-3.png"/><Relationship Id="rId7" Type="http://schemas.openxmlformats.org/officeDocument/2006/relationships/image" Target="../media/image-10-4.png"/><Relationship Id="rId8" Type="http://schemas.openxmlformats.org/officeDocument/2006/relationships/slideLayout" Target="../slideLayouts/slideLayout2.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3.png"/><Relationship Id="rId6" Type="http://schemas.openxmlformats.org/officeDocument/2006/relationships/image" Target="../media/image-11-6.png"/><Relationship Id="rId7" Type="http://schemas.openxmlformats.org/officeDocument/2006/relationships/image" Target="../media/image-11-3.png"/><Relationship Id="rId8" Type="http://schemas.openxmlformats.org/officeDocument/2006/relationships/image" Target="../media/image-11-4.png"/><Relationship Id="rId9" Type="http://schemas.openxmlformats.org/officeDocument/2006/relationships/image" Target="../media/image-11-3.png"/><Relationship Id="rId10" Type="http://schemas.openxmlformats.org/officeDocument/2006/relationships/image" Target="../media/image-11-6.png"/><Relationship Id="rId11" Type="http://schemas.openxmlformats.org/officeDocument/2006/relationships/slideLayout" Target="../slideLayouts/slideLayout2.xml"/><Relationship Id="rId1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image" Target="../media/image-12-2.png"/><Relationship Id="rId3" Type="http://schemas.openxmlformats.org/officeDocument/2006/relationships/image" Target="../media/image-12-2.png"/><Relationship Id="rId4" Type="http://schemas.openxmlformats.org/officeDocument/2006/relationships/image" Target="../media/image-12-2.png"/><Relationship Id="rId5" Type="http://schemas.openxmlformats.org/officeDocument/2006/relationships/image" Target="../media/image-12-2.png"/><Relationship Id="rId6" Type="http://schemas.openxmlformats.org/officeDocument/2006/relationships/image" Target="../media/image-12-2.png"/><Relationship Id="rId7" Type="http://schemas.openxmlformats.org/officeDocument/2006/relationships/slideLayout" Target="../slideLayouts/slideLayout2.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image" Target="../media/image-13-2.png"/><Relationship Id="rId3" Type="http://schemas.openxmlformats.org/officeDocument/2006/relationships/image" Target="../media/image-13-2.png"/><Relationship Id="rId4" Type="http://schemas.openxmlformats.org/officeDocument/2006/relationships/image" Target="../media/image-13-2.png"/><Relationship Id="rId5" Type="http://schemas.openxmlformats.org/officeDocument/2006/relationships/image" Target="../media/image-13-2.png"/><Relationship Id="rId6" Type="http://schemas.openxmlformats.org/officeDocument/2006/relationships/image" Target="../media/image-13-2.png"/><Relationship Id="rId7" Type="http://schemas.openxmlformats.org/officeDocument/2006/relationships/slideLayout" Target="../slideLayouts/slideLayout2.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png"/><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2.png"/><Relationship Id="rId11" Type="http://schemas.openxmlformats.org/officeDocument/2006/relationships/slideLayout" Target="../slideLayouts/slideLayout1.xml"/><Relationship Id="rId1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image" Target="../media/image-4-2.png"/><Relationship Id="rId3" Type="http://schemas.openxmlformats.org/officeDocument/2006/relationships/image" Target="../media/image-4-2.png"/><Relationship Id="rId4" Type="http://schemas.openxmlformats.org/officeDocument/2006/relationships/image" Target="../media/image-4-2.png"/><Relationship Id="rId5" Type="http://schemas.openxmlformats.org/officeDocument/2006/relationships/image" Target="../media/image-4-2.png"/><Relationship Id="rId6" Type="http://schemas.openxmlformats.org/officeDocument/2006/relationships/image" Target="../media/image-4-2.png"/><Relationship Id="rId7" Type="http://schemas.openxmlformats.org/officeDocument/2006/relationships/image" Target="../media/image-4-2.png"/><Relationship Id="rId8" Type="http://schemas.openxmlformats.org/officeDocument/2006/relationships/slideLayout" Target="../slideLayouts/slideLayout2.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2.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image" Target="../media/image-6-2.png"/><Relationship Id="rId3" Type="http://schemas.openxmlformats.org/officeDocument/2006/relationships/image" Target="../media/image-6-2.png"/><Relationship Id="rId4" Type="http://schemas.openxmlformats.org/officeDocument/2006/relationships/image" Target="../media/image-6-2.png"/><Relationship Id="rId5" Type="http://schemas.openxmlformats.org/officeDocument/2006/relationships/image" Target="../media/image-6-2.png"/><Relationship Id="rId6" Type="http://schemas.openxmlformats.org/officeDocument/2006/relationships/image" Target="../media/image-6-2.png"/><Relationship Id="rId7" Type="http://schemas.openxmlformats.org/officeDocument/2006/relationships/image" Target="../media/image-6-2.png"/><Relationship Id="rId8" Type="http://schemas.openxmlformats.org/officeDocument/2006/relationships/slideLayout" Target="../slideLayouts/slideLayout2.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image" Target="../media/image-7-2.jpeg"/><Relationship Id="rId3" Type="http://schemas.openxmlformats.org/officeDocument/2006/relationships/slideLayout" Target="../slideLayouts/slideLayout2.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image" Target="../media/image-8-2.jpeg"/><Relationship Id="rId3" Type="http://schemas.openxmlformats.org/officeDocument/2006/relationships/slideLayout" Target="../slideLayouts/slideLayout2.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image" Target="../media/image-9-2.png"/><Relationship Id="rId3" Type="http://schemas.openxmlformats.org/officeDocument/2006/relationships/image" Target="../media/image-9-2.png"/><Relationship Id="rId4" Type="http://schemas.openxmlformats.org/officeDocument/2006/relationships/image" Target="../media/image-9-2.png"/><Relationship Id="rId5" Type="http://schemas.openxmlformats.org/officeDocument/2006/relationships/image" Target="../media/image-9-2.png"/><Relationship Id="rId6" Type="http://schemas.openxmlformats.org/officeDocument/2006/relationships/image" Target="../media/image-9-2.png"/><Relationship Id="rId7" Type="http://schemas.openxmlformats.org/officeDocument/2006/relationships/image" Target="../media/image-9-2.png"/><Relationship Id="rId8" Type="http://schemas.openxmlformats.org/officeDocument/2006/relationships/slideLayout" Target="../slideLayouts/slideLayout2.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371600" y="1285875"/>
            <a:ext cx="6400800" cy="1543050"/>
          </a:xfrm>
          <a:prstGeom prst="rect">
            <a:avLst/>
          </a:prstGeom>
          <a:noFill/>
          <a:ln/>
        </p:spPr>
        <p:txBody>
          <a:bodyPr wrap="square" rtlCol="0" anchor="b"/>
          <a:lstStyle/>
          <a:p>
            <a:pPr algn="ctr" indent="0" marL="0">
              <a:buNone/>
            </a:pPr>
            <a:r>
              <a:rPr lang="en-US" sz="4000" b="1" dirty="0">
                <a:solidFill>
                  <a:srgbClr val="000000"/>
                </a:solidFill>
                <a:latin typeface="Urbanist" pitchFamily="34" charset="0"/>
                <a:ea typeface="Urbanist" pitchFamily="34" charset="-122"/>
                <a:cs typeface="Urbanist" pitchFamily="34" charset="-120"/>
              </a:rPr>
              <a:t>Safeguarding Our Future: SGFI's Commitment</a:t>
            </a:r>
            <a:endParaRPr lang="en-US" sz="4000" dirty="0"/>
          </a:p>
        </p:txBody>
      </p:sp>
      <p:sp>
        <p:nvSpPr>
          <p:cNvPr id="3" name="Text 1"/>
          <p:cNvSpPr/>
          <p:nvPr/>
        </p:nvSpPr>
        <p:spPr>
          <a:xfrm>
            <a:off x="1371600" y="2983230"/>
            <a:ext cx="6400800" cy="514350"/>
          </a:xfrm>
          <a:prstGeom prst="rect">
            <a:avLst/>
          </a:prstGeom>
          <a:noFill/>
          <a:ln/>
        </p:spPr>
        <p:txBody>
          <a:bodyPr wrap="square" rtlCol="0" anchor="t"/>
          <a:lstStyle/>
          <a:p>
            <a:pPr algn="ctr" indent="0" marL="0">
              <a:buNone/>
            </a:pPr>
            <a:r>
              <a:rPr lang="en-US" sz="1500" dirty="0">
                <a:solidFill>
                  <a:srgbClr val="000000"/>
                </a:solidFill>
                <a:latin typeface="Plus Jakarta Sans Light" pitchFamily="34" charset="0"/>
                <a:ea typeface="Plus Jakarta Sans Light" pitchFamily="34" charset="-122"/>
                <a:cs typeface="Plus Jakarta Sans Light" pitchFamily="34" charset="-120"/>
              </a:rPr>
              <a:t>Protecting Children and Vulnerable Adults through Comprehensive Policies and Practices.</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11480"/>
            <a:ext cx="822960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Safeguarding Risk Radar</a:t>
            </a:r>
            <a:endParaRPr lang="en-US" sz="2500" dirty="0"/>
          </a:p>
        </p:txBody>
      </p:sp>
      <p:pic>
        <p:nvPicPr>
          <p:cNvPr id="3" name="Image 0" descr="https://djgurnpwsdoqjscwqbsj.supabase.co/storage/v1/object/public/presentation-templates-data/sec20_matrics_img1.png">    </p:cNvPr>
          <p:cNvPicPr>
            <a:picLocks noChangeAspect="1"/>
          </p:cNvPicPr>
          <p:nvPr/>
        </p:nvPicPr>
        <p:blipFill>
          <a:blip r:embed="rId2"/>
          <a:stretch>
            <a:fillRect/>
          </a:stretch>
        </p:blipFill>
        <p:spPr>
          <a:xfrm>
            <a:off x="548640" y="1002983"/>
            <a:ext cx="2560320" cy="1183005"/>
          </a:xfrm>
          <a:prstGeom prst="rect">
            <a:avLst/>
          </a:prstGeom>
        </p:spPr>
      </p:pic>
      <p:sp>
        <p:nvSpPr>
          <p:cNvPr id="4" name="Shape 1"/>
          <p:cNvSpPr/>
          <p:nvPr/>
        </p:nvSpPr>
        <p:spPr>
          <a:xfrm>
            <a:off x="640080" y="1543050"/>
            <a:ext cx="1554480" cy="462915"/>
          </a:xfrm>
          <a:prstGeom prst="roundRect">
            <a:avLst>
              <a:gd name="adj" fmla="val 5926"/>
            </a:avLst>
          </a:prstGeom>
          <a:solidFill>
            <a:srgbClr val="FCF4DD"/>
          </a:solidFill>
          <a:ln/>
        </p:spPr>
      </p:sp>
      <p:sp>
        <p:nvSpPr>
          <p:cNvPr id="5" name="Text 2"/>
          <p:cNvSpPr/>
          <p:nvPr/>
        </p:nvSpPr>
        <p:spPr>
          <a:xfrm>
            <a:off x="548640" y="1131570"/>
            <a:ext cx="2286000" cy="274320"/>
          </a:xfrm>
          <a:prstGeom prst="rect">
            <a:avLst/>
          </a:prstGeom>
          <a:noFill/>
          <a:ln/>
        </p:spPr>
        <p:txBody>
          <a:bodyPr wrap="square" rtlCol="0" anchor="t"/>
          <a:lstStyle/>
          <a:p>
            <a:pPr indent="0" marL="0">
              <a:buNone/>
            </a:pPr>
            <a:r>
              <a:rPr lang="en-US" sz="1000" dirty="0">
                <a:solidFill>
                  <a:srgbClr val="000000"/>
                </a:solidFill>
                <a:latin typeface="Plus Jakarta Sans Medium" pitchFamily="34" charset="0"/>
                <a:ea typeface="Plus Jakarta Sans Medium" pitchFamily="34" charset="-122"/>
                <a:cs typeface="Plus Jakarta Sans Medium" pitchFamily="34" charset="-120"/>
              </a:rPr>
              <a:t>Risk Coverage</a:t>
            </a:r>
            <a:endParaRPr lang="en-US" sz="1000" dirty="0"/>
          </a:p>
        </p:txBody>
      </p:sp>
      <p:sp>
        <p:nvSpPr>
          <p:cNvPr id="6" name="Text 3"/>
          <p:cNvSpPr/>
          <p:nvPr/>
        </p:nvSpPr>
        <p:spPr>
          <a:xfrm>
            <a:off x="640080" y="1543050"/>
            <a:ext cx="1554480" cy="462915"/>
          </a:xfrm>
          <a:prstGeom prst="rect">
            <a:avLst/>
          </a:prstGeom>
          <a:noFill/>
          <a:ln/>
        </p:spPr>
        <p:txBody>
          <a:bodyPr wrap="square" rtlCol="0" anchor="ctr"/>
          <a:lstStyle/>
          <a:p>
            <a:pPr algn="ctr" indent="0" marL="0">
              <a:buNone/>
            </a:pPr>
            <a:r>
              <a:rPr lang="en-US" sz="2100" b="1" dirty="0">
                <a:solidFill>
                  <a:srgbClr val="000000"/>
                </a:solidFill>
                <a:latin typeface="Plus Jakarta Sans" pitchFamily="34" charset="0"/>
                <a:ea typeface="Plus Jakarta Sans" pitchFamily="34" charset="-122"/>
                <a:cs typeface="Plus Jakarta Sans" pitchFamily="34" charset="-120"/>
              </a:rPr>
              <a:t>98%</a:t>
            </a:r>
            <a:endParaRPr lang="en-US" sz="2100" dirty="0"/>
          </a:p>
        </p:txBody>
      </p:sp>
      <p:pic>
        <p:nvPicPr>
          <p:cNvPr id="7" name="Image 1" descr="https://djgurnpwsdoqjscwqbsj.supabase.co/storage/v1/object/public/presentation-templates-data/sec20_matrics_img2.png">    </p:cNvPr>
          <p:cNvPicPr>
            <a:picLocks noChangeAspect="1"/>
          </p:cNvPicPr>
          <p:nvPr/>
        </p:nvPicPr>
        <p:blipFill>
          <a:blip r:embed="rId3"/>
          <a:stretch>
            <a:fillRect/>
          </a:stretch>
        </p:blipFill>
        <p:spPr>
          <a:xfrm>
            <a:off x="3291840" y="1002983"/>
            <a:ext cx="2560320" cy="1183005"/>
          </a:xfrm>
          <a:prstGeom prst="rect">
            <a:avLst/>
          </a:prstGeom>
        </p:spPr>
      </p:pic>
      <p:sp>
        <p:nvSpPr>
          <p:cNvPr id="8" name="Shape 4"/>
          <p:cNvSpPr/>
          <p:nvPr/>
        </p:nvSpPr>
        <p:spPr>
          <a:xfrm>
            <a:off x="3383280" y="1543050"/>
            <a:ext cx="1554480" cy="462915"/>
          </a:xfrm>
          <a:prstGeom prst="roundRect">
            <a:avLst>
              <a:gd name="adj" fmla="val 5926"/>
            </a:avLst>
          </a:prstGeom>
          <a:solidFill>
            <a:srgbClr val="FCF4DD"/>
          </a:solidFill>
          <a:ln/>
        </p:spPr>
      </p:sp>
      <p:sp>
        <p:nvSpPr>
          <p:cNvPr id="9" name="Text 5"/>
          <p:cNvSpPr/>
          <p:nvPr/>
        </p:nvSpPr>
        <p:spPr>
          <a:xfrm>
            <a:off x="3291840" y="1131570"/>
            <a:ext cx="2286000" cy="274320"/>
          </a:xfrm>
          <a:prstGeom prst="rect">
            <a:avLst/>
          </a:prstGeom>
          <a:noFill/>
          <a:ln/>
        </p:spPr>
        <p:txBody>
          <a:bodyPr wrap="square" rtlCol="0" anchor="t"/>
          <a:lstStyle/>
          <a:p>
            <a:pPr indent="0" marL="0">
              <a:buNone/>
            </a:pPr>
            <a:r>
              <a:rPr lang="en-US" sz="1000" dirty="0">
                <a:solidFill>
                  <a:srgbClr val="000000"/>
                </a:solidFill>
                <a:latin typeface="Plus Jakarta Sans Medium" pitchFamily="34" charset="0"/>
                <a:ea typeface="Plus Jakarta Sans Medium" pitchFamily="34" charset="-122"/>
                <a:cs typeface="Plus Jakarta Sans Medium" pitchFamily="34" charset="-120"/>
              </a:rPr>
              <a:t>Vulnerability ID</a:t>
            </a:r>
            <a:endParaRPr lang="en-US" sz="1000" dirty="0"/>
          </a:p>
        </p:txBody>
      </p:sp>
      <p:sp>
        <p:nvSpPr>
          <p:cNvPr id="10" name="Text 6"/>
          <p:cNvSpPr/>
          <p:nvPr/>
        </p:nvSpPr>
        <p:spPr>
          <a:xfrm>
            <a:off x="3383280" y="1543050"/>
            <a:ext cx="1554480" cy="462915"/>
          </a:xfrm>
          <a:prstGeom prst="rect">
            <a:avLst/>
          </a:prstGeom>
          <a:noFill/>
          <a:ln/>
        </p:spPr>
        <p:txBody>
          <a:bodyPr wrap="square" rtlCol="0" anchor="ctr"/>
          <a:lstStyle/>
          <a:p>
            <a:pPr algn="ctr" indent="0" marL="0">
              <a:buNone/>
            </a:pPr>
            <a:r>
              <a:rPr lang="en-US" sz="2100" b="1" dirty="0">
                <a:solidFill>
                  <a:srgbClr val="000000"/>
                </a:solidFill>
                <a:latin typeface="Plus Jakarta Sans" pitchFamily="34" charset="0"/>
                <a:ea typeface="Plus Jakarta Sans" pitchFamily="34" charset="-122"/>
                <a:cs typeface="Plus Jakarta Sans" pitchFamily="34" charset="-120"/>
              </a:rPr>
              <a:t>250+</a:t>
            </a:r>
            <a:endParaRPr lang="en-US" sz="2100" dirty="0"/>
          </a:p>
        </p:txBody>
      </p:sp>
      <p:pic>
        <p:nvPicPr>
          <p:cNvPr id="11" name="Image 2" descr="https://djgurnpwsdoqjscwqbsj.supabase.co/storage/v1/object/public/presentation-templates-data/sec20_matrics_img3.png">    </p:cNvPr>
          <p:cNvPicPr>
            <a:picLocks noChangeAspect="1"/>
          </p:cNvPicPr>
          <p:nvPr/>
        </p:nvPicPr>
        <p:blipFill>
          <a:blip r:embed="rId4"/>
          <a:stretch>
            <a:fillRect/>
          </a:stretch>
        </p:blipFill>
        <p:spPr>
          <a:xfrm>
            <a:off x="6035040" y="1002983"/>
            <a:ext cx="2560320" cy="1183005"/>
          </a:xfrm>
          <a:prstGeom prst="rect">
            <a:avLst/>
          </a:prstGeom>
        </p:spPr>
      </p:pic>
      <p:sp>
        <p:nvSpPr>
          <p:cNvPr id="12" name="Shape 7"/>
          <p:cNvSpPr/>
          <p:nvPr/>
        </p:nvSpPr>
        <p:spPr>
          <a:xfrm>
            <a:off x="6126480" y="1543050"/>
            <a:ext cx="1554480" cy="462915"/>
          </a:xfrm>
          <a:prstGeom prst="roundRect">
            <a:avLst>
              <a:gd name="adj" fmla="val 5926"/>
            </a:avLst>
          </a:prstGeom>
          <a:solidFill>
            <a:srgbClr val="FCF4DD"/>
          </a:solidFill>
          <a:ln/>
        </p:spPr>
      </p:sp>
      <p:sp>
        <p:nvSpPr>
          <p:cNvPr id="13" name="Text 8"/>
          <p:cNvSpPr/>
          <p:nvPr/>
        </p:nvSpPr>
        <p:spPr>
          <a:xfrm>
            <a:off x="6035040" y="1131570"/>
            <a:ext cx="2286000" cy="274320"/>
          </a:xfrm>
          <a:prstGeom prst="rect">
            <a:avLst/>
          </a:prstGeom>
          <a:noFill/>
          <a:ln/>
        </p:spPr>
        <p:txBody>
          <a:bodyPr wrap="square" rtlCol="0" anchor="t"/>
          <a:lstStyle/>
          <a:p>
            <a:pPr indent="0" marL="0">
              <a:buNone/>
            </a:pPr>
            <a:r>
              <a:rPr lang="en-US" sz="1000" dirty="0">
                <a:solidFill>
                  <a:srgbClr val="000000"/>
                </a:solidFill>
                <a:latin typeface="Plus Jakarta Sans Medium" pitchFamily="34" charset="0"/>
                <a:ea typeface="Plus Jakarta Sans Medium" pitchFamily="34" charset="-122"/>
                <a:cs typeface="Plus Jakarta Sans Medium" pitchFamily="34" charset="-120"/>
              </a:rPr>
              <a:t>Mitigation Plans</a:t>
            </a:r>
            <a:endParaRPr lang="en-US" sz="1000" dirty="0"/>
          </a:p>
        </p:txBody>
      </p:sp>
      <p:sp>
        <p:nvSpPr>
          <p:cNvPr id="14" name="Text 9"/>
          <p:cNvSpPr/>
          <p:nvPr/>
        </p:nvSpPr>
        <p:spPr>
          <a:xfrm>
            <a:off x="6126480" y="1543050"/>
            <a:ext cx="1554480" cy="462915"/>
          </a:xfrm>
          <a:prstGeom prst="rect">
            <a:avLst/>
          </a:prstGeom>
          <a:noFill/>
          <a:ln/>
        </p:spPr>
        <p:txBody>
          <a:bodyPr wrap="square" rtlCol="0" anchor="ctr"/>
          <a:lstStyle/>
          <a:p>
            <a:pPr algn="ctr" indent="0" marL="0">
              <a:buNone/>
            </a:pPr>
            <a:r>
              <a:rPr lang="en-US" sz="2100" b="1" dirty="0">
                <a:solidFill>
                  <a:srgbClr val="000000"/>
                </a:solidFill>
                <a:latin typeface="Plus Jakarta Sans" pitchFamily="34" charset="0"/>
                <a:ea typeface="Plus Jakarta Sans" pitchFamily="34" charset="-122"/>
                <a:cs typeface="Plus Jakarta Sans" pitchFamily="34" charset="-120"/>
              </a:rPr>
              <a:t>120</a:t>
            </a:r>
            <a:endParaRPr lang="en-US" sz="2100" dirty="0"/>
          </a:p>
        </p:txBody>
      </p:sp>
      <p:pic>
        <p:nvPicPr>
          <p:cNvPr id="15" name="Image 3" descr="https://djgurnpwsdoqjscwqbsj.supabase.co/storage/v1/object/public/presentation-templates-data/sec20_matrics_img1.png">    </p:cNvPr>
          <p:cNvPicPr>
            <a:picLocks noChangeAspect="1"/>
          </p:cNvPicPr>
          <p:nvPr/>
        </p:nvPicPr>
        <p:blipFill>
          <a:blip r:embed="rId5"/>
          <a:stretch>
            <a:fillRect/>
          </a:stretch>
        </p:blipFill>
        <p:spPr>
          <a:xfrm>
            <a:off x="548640" y="2366010"/>
            <a:ext cx="2560320" cy="1183005"/>
          </a:xfrm>
          <a:prstGeom prst="rect">
            <a:avLst/>
          </a:prstGeom>
        </p:spPr>
      </p:pic>
      <p:sp>
        <p:nvSpPr>
          <p:cNvPr id="16" name="Shape 10"/>
          <p:cNvSpPr/>
          <p:nvPr/>
        </p:nvSpPr>
        <p:spPr>
          <a:xfrm>
            <a:off x="640080" y="2880360"/>
            <a:ext cx="1554480" cy="462915"/>
          </a:xfrm>
          <a:prstGeom prst="roundRect">
            <a:avLst>
              <a:gd name="adj" fmla="val 5926"/>
            </a:avLst>
          </a:prstGeom>
          <a:solidFill>
            <a:srgbClr val="FCF4DD"/>
          </a:solidFill>
          <a:ln/>
        </p:spPr>
      </p:sp>
      <p:sp>
        <p:nvSpPr>
          <p:cNvPr id="17" name="Text 11"/>
          <p:cNvSpPr/>
          <p:nvPr/>
        </p:nvSpPr>
        <p:spPr>
          <a:xfrm>
            <a:off x="548640" y="2468880"/>
            <a:ext cx="2286000" cy="274320"/>
          </a:xfrm>
          <a:prstGeom prst="rect">
            <a:avLst/>
          </a:prstGeom>
          <a:noFill/>
          <a:ln/>
        </p:spPr>
        <p:txBody>
          <a:bodyPr wrap="square" rtlCol="0" anchor="t"/>
          <a:lstStyle/>
          <a:p>
            <a:pPr indent="0" marL="0">
              <a:buNone/>
            </a:pPr>
            <a:r>
              <a:rPr lang="en-US" sz="1000" dirty="0">
                <a:solidFill>
                  <a:srgbClr val="000000"/>
                </a:solidFill>
                <a:latin typeface="Plus Jakarta Sans Medium" pitchFamily="34" charset="0"/>
                <a:ea typeface="Plus Jakarta Sans Medium" pitchFamily="34" charset="-122"/>
                <a:cs typeface="Plus Jakarta Sans Medium" pitchFamily="34" charset="-120"/>
              </a:rPr>
              <a:t>Risk Reduction</a:t>
            </a:r>
            <a:endParaRPr lang="en-US" sz="1000" dirty="0"/>
          </a:p>
        </p:txBody>
      </p:sp>
      <p:sp>
        <p:nvSpPr>
          <p:cNvPr id="18" name="Text 12"/>
          <p:cNvSpPr/>
          <p:nvPr/>
        </p:nvSpPr>
        <p:spPr>
          <a:xfrm>
            <a:off x="640080" y="2880360"/>
            <a:ext cx="1554480" cy="462915"/>
          </a:xfrm>
          <a:prstGeom prst="rect">
            <a:avLst/>
          </a:prstGeom>
          <a:noFill/>
          <a:ln/>
        </p:spPr>
        <p:txBody>
          <a:bodyPr wrap="square" rtlCol="0" anchor="ctr"/>
          <a:lstStyle/>
          <a:p>
            <a:pPr algn="ctr" indent="0" marL="0">
              <a:buNone/>
            </a:pPr>
            <a:r>
              <a:rPr lang="en-US" sz="2100" b="1" dirty="0">
                <a:solidFill>
                  <a:srgbClr val="000000"/>
                </a:solidFill>
                <a:latin typeface="Plus Jakarta Sans" pitchFamily="34" charset="0"/>
                <a:ea typeface="Plus Jakarta Sans" pitchFamily="34" charset="-122"/>
                <a:cs typeface="Plus Jakarta Sans" pitchFamily="34" charset="-120"/>
              </a:rPr>
              <a:t>45%</a:t>
            </a:r>
            <a:endParaRPr lang="en-US" sz="2100" dirty="0"/>
          </a:p>
        </p:txBody>
      </p:sp>
      <p:pic>
        <p:nvPicPr>
          <p:cNvPr id="19" name="Image 4" descr="https://djgurnpwsdoqjscwqbsj.supabase.co/storage/v1/object/public/presentation-templates-data/sec20_matrics_img2.png">    </p:cNvPr>
          <p:cNvPicPr>
            <a:picLocks noChangeAspect="1"/>
          </p:cNvPicPr>
          <p:nvPr/>
        </p:nvPicPr>
        <p:blipFill>
          <a:blip r:embed="rId6"/>
          <a:stretch>
            <a:fillRect/>
          </a:stretch>
        </p:blipFill>
        <p:spPr>
          <a:xfrm>
            <a:off x="3291840" y="2366010"/>
            <a:ext cx="2560320" cy="1183005"/>
          </a:xfrm>
          <a:prstGeom prst="rect">
            <a:avLst/>
          </a:prstGeom>
        </p:spPr>
      </p:pic>
      <p:sp>
        <p:nvSpPr>
          <p:cNvPr id="20" name="Shape 13"/>
          <p:cNvSpPr/>
          <p:nvPr/>
        </p:nvSpPr>
        <p:spPr>
          <a:xfrm>
            <a:off x="3383280" y="2880360"/>
            <a:ext cx="1554480" cy="462915"/>
          </a:xfrm>
          <a:prstGeom prst="roundRect">
            <a:avLst>
              <a:gd name="adj" fmla="val 5926"/>
            </a:avLst>
          </a:prstGeom>
          <a:solidFill>
            <a:srgbClr val="FCF4DD"/>
          </a:solidFill>
          <a:ln/>
        </p:spPr>
      </p:sp>
      <p:sp>
        <p:nvSpPr>
          <p:cNvPr id="21" name="Text 14"/>
          <p:cNvSpPr/>
          <p:nvPr/>
        </p:nvSpPr>
        <p:spPr>
          <a:xfrm>
            <a:off x="3291840" y="2468880"/>
            <a:ext cx="2286000" cy="274320"/>
          </a:xfrm>
          <a:prstGeom prst="rect">
            <a:avLst/>
          </a:prstGeom>
          <a:noFill/>
          <a:ln/>
        </p:spPr>
        <p:txBody>
          <a:bodyPr wrap="square" rtlCol="0" anchor="t"/>
          <a:lstStyle/>
          <a:p>
            <a:pPr indent="0" marL="0">
              <a:buNone/>
            </a:pPr>
            <a:r>
              <a:rPr lang="en-US" sz="1000" dirty="0">
                <a:solidFill>
                  <a:srgbClr val="000000"/>
                </a:solidFill>
                <a:latin typeface="Plus Jakarta Sans Medium" pitchFamily="34" charset="0"/>
                <a:ea typeface="Plus Jakarta Sans Medium" pitchFamily="34" charset="-122"/>
                <a:cs typeface="Plus Jakarta Sans Medium" pitchFamily="34" charset="-120"/>
              </a:rPr>
              <a:t>Incident Rate</a:t>
            </a:r>
            <a:endParaRPr lang="en-US" sz="1000" dirty="0"/>
          </a:p>
        </p:txBody>
      </p:sp>
      <p:sp>
        <p:nvSpPr>
          <p:cNvPr id="22" name="Text 15"/>
          <p:cNvSpPr/>
          <p:nvPr/>
        </p:nvSpPr>
        <p:spPr>
          <a:xfrm>
            <a:off x="3383280" y="2880360"/>
            <a:ext cx="1554480" cy="462915"/>
          </a:xfrm>
          <a:prstGeom prst="rect">
            <a:avLst/>
          </a:prstGeom>
          <a:noFill/>
          <a:ln/>
        </p:spPr>
        <p:txBody>
          <a:bodyPr wrap="square" rtlCol="0" anchor="ctr"/>
          <a:lstStyle/>
          <a:p>
            <a:pPr algn="ctr" indent="0" marL="0">
              <a:buNone/>
            </a:pPr>
            <a:r>
              <a:rPr lang="en-US" sz="2100" b="1" dirty="0">
                <a:solidFill>
                  <a:srgbClr val="000000"/>
                </a:solidFill>
                <a:latin typeface="Plus Jakarta Sans" pitchFamily="34" charset="0"/>
                <a:ea typeface="Plus Jakarta Sans" pitchFamily="34" charset="-122"/>
                <a:cs typeface="Plus Jakarta Sans" pitchFamily="34" charset="-120"/>
              </a:rPr>
              <a:t>0.5%</a:t>
            </a:r>
            <a:endParaRPr lang="en-US" sz="2100" dirty="0"/>
          </a:p>
        </p:txBody>
      </p:sp>
      <p:pic>
        <p:nvPicPr>
          <p:cNvPr id="23" name="Image 5" descr="https://djgurnpwsdoqjscwqbsj.supabase.co/storage/v1/object/public/presentation-templates-data/sec20_matrics_img3.png">    </p:cNvPr>
          <p:cNvPicPr>
            <a:picLocks noChangeAspect="1"/>
          </p:cNvPicPr>
          <p:nvPr/>
        </p:nvPicPr>
        <p:blipFill>
          <a:blip r:embed="rId7"/>
          <a:stretch>
            <a:fillRect/>
          </a:stretch>
        </p:blipFill>
        <p:spPr>
          <a:xfrm>
            <a:off x="6035040" y="2366010"/>
            <a:ext cx="2560320" cy="1183005"/>
          </a:xfrm>
          <a:prstGeom prst="rect">
            <a:avLst/>
          </a:prstGeom>
        </p:spPr>
      </p:pic>
      <p:sp>
        <p:nvSpPr>
          <p:cNvPr id="24" name="Shape 16"/>
          <p:cNvSpPr/>
          <p:nvPr/>
        </p:nvSpPr>
        <p:spPr>
          <a:xfrm>
            <a:off x="6126480" y="2880360"/>
            <a:ext cx="1554480" cy="462915"/>
          </a:xfrm>
          <a:prstGeom prst="roundRect">
            <a:avLst>
              <a:gd name="adj" fmla="val 5926"/>
            </a:avLst>
          </a:prstGeom>
          <a:solidFill>
            <a:srgbClr val="FCF4DD"/>
          </a:solidFill>
          <a:ln/>
        </p:spPr>
      </p:sp>
      <p:sp>
        <p:nvSpPr>
          <p:cNvPr id="25" name="Text 17"/>
          <p:cNvSpPr/>
          <p:nvPr/>
        </p:nvSpPr>
        <p:spPr>
          <a:xfrm>
            <a:off x="6035040" y="2468880"/>
            <a:ext cx="2286000" cy="274320"/>
          </a:xfrm>
          <a:prstGeom prst="rect">
            <a:avLst/>
          </a:prstGeom>
          <a:noFill/>
          <a:ln/>
        </p:spPr>
        <p:txBody>
          <a:bodyPr wrap="square" rtlCol="0" anchor="t"/>
          <a:lstStyle/>
          <a:p>
            <a:pPr indent="0" marL="0">
              <a:buNone/>
            </a:pPr>
            <a:r>
              <a:rPr lang="en-US" sz="1000" dirty="0">
                <a:solidFill>
                  <a:srgbClr val="000000"/>
                </a:solidFill>
                <a:latin typeface="Plus Jakarta Sans Medium" pitchFamily="34" charset="0"/>
                <a:ea typeface="Plus Jakarta Sans Medium" pitchFamily="34" charset="-122"/>
                <a:cs typeface="Plus Jakarta Sans Medium" pitchFamily="34" charset="-120"/>
              </a:rPr>
              <a:t>Audit Scores</a:t>
            </a:r>
            <a:endParaRPr lang="en-US" sz="1000" dirty="0"/>
          </a:p>
        </p:txBody>
      </p:sp>
      <p:sp>
        <p:nvSpPr>
          <p:cNvPr id="26" name="Text 18"/>
          <p:cNvSpPr/>
          <p:nvPr/>
        </p:nvSpPr>
        <p:spPr>
          <a:xfrm>
            <a:off x="6126480" y="2880360"/>
            <a:ext cx="1554480" cy="462915"/>
          </a:xfrm>
          <a:prstGeom prst="rect">
            <a:avLst/>
          </a:prstGeom>
          <a:noFill/>
          <a:ln/>
        </p:spPr>
        <p:txBody>
          <a:bodyPr wrap="square" rtlCol="0" anchor="ctr"/>
          <a:lstStyle/>
          <a:p>
            <a:pPr algn="ctr" indent="0" marL="0">
              <a:buNone/>
            </a:pPr>
            <a:r>
              <a:rPr lang="en-US" sz="2100" b="1" dirty="0">
                <a:solidFill>
                  <a:srgbClr val="000000"/>
                </a:solidFill>
                <a:latin typeface="Plus Jakarta Sans" pitchFamily="34" charset="0"/>
                <a:ea typeface="Plus Jakarta Sans" pitchFamily="34" charset="-122"/>
                <a:cs typeface="Plus Jakarta Sans" pitchFamily="34" charset="-120"/>
              </a:rPr>
              <a:t>9/10</a:t>
            </a:r>
            <a:endParaRPr lang="en-US" sz="2100" dirty="0"/>
          </a:p>
        </p:txBody>
      </p:sp>
      <p:sp>
        <p:nvSpPr>
          <p:cNvPr id="27" name="Text 19"/>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62915"/>
            <a:ext cx="822960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Safeguarding Concern Response</a:t>
            </a:r>
            <a:endParaRPr lang="en-US" sz="2500" dirty="0"/>
          </a:p>
        </p:txBody>
      </p:sp>
      <p:pic>
        <p:nvPicPr>
          <p:cNvPr id="3" name="Image 0" descr="https://djgurnpwsdoqjscwqbsj.supabase.co/storage/v1/object/public/presentation-templates-data/section20_timeline_line.png">    </p:cNvPr>
          <p:cNvPicPr>
            <a:picLocks noChangeAspect="1"/>
          </p:cNvPicPr>
          <p:nvPr/>
        </p:nvPicPr>
        <p:blipFill>
          <a:blip r:embed="rId2"/>
          <a:stretch>
            <a:fillRect/>
          </a:stretch>
        </p:blipFill>
        <p:spPr>
          <a:xfrm>
            <a:off x="0" y="1388745"/>
            <a:ext cx="9144000" cy="18288"/>
          </a:xfrm>
          <a:prstGeom prst="rect">
            <a:avLst/>
          </a:prstGeom>
        </p:spPr>
      </p:pic>
      <p:pic>
        <p:nvPicPr>
          <p:cNvPr id="4" name="Image 1" descr="https://djgurnpwsdoqjscwqbsj.supabase.co/storage/v1/object/public/presentation-templates-data/section20_timeline_dot.png">    </p:cNvPr>
          <p:cNvPicPr>
            <a:picLocks noChangeAspect="1"/>
          </p:cNvPicPr>
          <p:nvPr/>
        </p:nvPicPr>
        <p:blipFill>
          <a:blip r:embed="rId3"/>
          <a:stretch>
            <a:fillRect/>
          </a:stretch>
        </p:blipFill>
        <p:spPr>
          <a:xfrm>
            <a:off x="1280160" y="1321880"/>
            <a:ext cx="164592" cy="169736"/>
          </a:xfrm>
          <a:prstGeom prst="rect">
            <a:avLst/>
          </a:prstGeom>
        </p:spPr>
      </p:pic>
      <p:pic>
        <p:nvPicPr>
          <p:cNvPr id="5" name="Image 2" descr="https://djgurnpwsdoqjscwqbsj.supabase.co/storage/v1/object/public/presentation-templates-data/section20_timeline_box1.png">    </p:cNvPr>
          <p:cNvPicPr>
            <a:picLocks noChangeAspect="1"/>
          </p:cNvPicPr>
          <p:nvPr/>
        </p:nvPicPr>
        <p:blipFill>
          <a:blip r:embed="rId4"/>
          <a:stretch>
            <a:fillRect/>
          </a:stretch>
        </p:blipFill>
        <p:spPr>
          <a:xfrm>
            <a:off x="411480" y="1954530"/>
            <a:ext cx="2057400" cy="462915"/>
          </a:xfrm>
          <a:prstGeom prst="rect">
            <a:avLst/>
          </a:prstGeom>
        </p:spPr>
      </p:pic>
      <p:sp>
        <p:nvSpPr>
          <p:cNvPr id="6" name="Text 1"/>
          <p:cNvSpPr/>
          <p:nvPr/>
        </p:nvSpPr>
        <p:spPr>
          <a:xfrm>
            <a:off x="411480" y="1543050"/>
            <a:ext cx="1920240" cy="360045"/>
          </a:xfrm>
          <a:prstGeom prst="rect">
            <a:avLst/>
          </a:prstGeom>
          <a:noFill/>
          <a:ln/>
        </p:spPr>
        <p:txBody>
          <a:bodyPr wrap="square" rtlCol="0" anchor="ctr"/>
          <a:lstStyle/>
          <a:p>
            <a:pPr algn="ctr" indent="0" marL="0">
              <a:buNone/>
            </a:pPr>
            <a:r>
              <a:rPr lang="en-US" sz="1600" b="1" dirty="0">
                <a:solidFill>
                  <a:srgbClr val="000000"/>
                </a:solidFill>
                <a:latin typeface="Plus Jakarta Sans" pitchFamily="34" charset="0"/>
                <a:ea typeface="Plus Jakarta Sans" pitchFamily="34" charset="-122"/>
                <a:cs typeface="Plus Jakarta Sans" pitchFamily="34" charset="-120"/>
              </a:rPr>
              <a:t>2018</a:t>
            </a:r>
            <a:endParaRPr lang="en-US" sz="1600" dirty="0"/>
          </a:p>
        </p:txBody>
      </p:sp>
      <p:sp>
        <p:nvSpPr>
          <p:cNvPr id="7" name="Text 2"/>
          <p:cNvSpPr/>
          <p:nvPr/>
        </p:nvSpPr>
        <p:spPr>
          <a:xfrm>
            <a:off x="502920" y="1954530"/>
            <a:ext cx="1874520" cy="462915"/>
          </a:xfrm>
          <a:prstGeom prst="rect">
            <a:avLst/>
          </a:prstGeom>
          <a:noFill/>
          <a:ln/>
        </p:spPr>
        <p:txBody>
          <a:bodyPr wrap="square" rtlCol="0" anchor="ctr"/>
          <a:lstStyle/>
          <a:p>
            <a:pPr algn="ctr" indent="0" marL="0">
              <a:buNone/>
            </a:pPr>
            <a:r>
              <a:rPr lang="en-US" sz="1100" b="1" dirty="0">
                <a:solidFill>
                  <a:srgbClr val="FFFFFF"/>
                </a:solidFill>
                <a:latin typeface="Plus Jakarta Sans Medium" pitchFamily="34" charset="0"/>
                <a:ea typeface="Plus Jakarta Sans Medium" pitchFamily="34" charset="-122"/>
                <a:cs typeface="Plus Jakarta Sans Medium" pitchFamily="34" charset="-120"/>
              </a:rPr>
              <a:t>Framework Established</a:t>
            </a:r>
            <a:endParaRPr lang="en-US" sz="1100" dirty="0"/>
          </a:p>
        </p:txBody>
      </p:sp>
      <p:sp>
        <p:nvSpPr>
          <p:cNvPr id="8" name="Text 3"/>
          <p:cNvSpPr/>
          <p:nvPr/>
        </p:nvSpPr>
        <p:spPr>
          <a:xfrm>
            <a:off x="457200" y="2571750"/>
            <a:ext cx="1737360" cy="914400"/>
          </a:xfrm>
          <a:prstGeom prst="rect">
            <a:avLst/>
          </a:prstGeom>
          <a:noFill/>
          <a:ln/>
        </p:spPr>
        <p:txBody>
          <a:bodyPr wrap="square" rtlCol="0" anchor="t"/>
          <a:lstStyle/>
          <a:p>
            <a:pPr indent="0" marL="0">
              <a:lnSpc>
                <a:spcPts val="1200"/>
              </a:lnSpc>
              <a:buNone/>
            </a:pPr>
            <a:r>
              <a:rPr lang="en-US" sz="900" dirty="0">
                <a:solidFill>
                  <a:srgbClr val="262527"/>
                </a:solidFill>
                <a:latin typeface="Plus Jakarta Sans" pitchFamily="34" charset="0"/>
                <a:ea typeface="Plus Jakarta Sans" pitchFamily="34" charset="-122"/>
                <a:cs typeface="Plus Jakarta Sans" pitchFamily="34" charset="-120"/>
              </a:rPr>
              <a:t>Initial framework developed outlining basic procedures for reporting and addressing safeguarding concerns. Focus was on raising awareness and establishing channels for reporting suspected abuse or neglect within the organization and externally to relevant authorities.</a:t>
            </a:r>
            <a:endParaRPr lang="en-US" sz="900" dirty="0"/>
          </a:p>
        </p:txBody>
      </p:sp>
      <p:pic>
        <p:nvPicPr>
          <p:cNvPr id="9" name="Image 3" descr="https://djgurnpwsdoqjscwqbsj.supabase.co/storage/v1/object/public/presentation-templates-data/section20_timeline_dot.png">    </p:cNvPr>
          <p:cNvPicPr>
            <a:picLocks noChangeAspect="1"/>
          </p:cNvPicPr>
          <p:nvPr/>
        </p:nvPicPr>
        <p:blipFill>
          <a:blip r:embed="rId5"/>
          <a:stretch>
            <a:fillRect/>
          </a:stretch>
        </p:blipFill>
        <p:spPr>
          <a:xfrm>
            <a:off x="3337560" y="1321880"/>
            <a:ext cx="164592" cy="169736"/>
          </a:xfrm>
          <a:prstGeom prst="rect">
            <a:avLst/>
          </a:prstGeom>
        </p:spPr>
      </p:pic>
      <p:pic>
        <p:nvPicPr>
          <p:cNvPr id="10" name="Image 4" descr="https://djgurnpwsdoqjscwqbsj.supabase.co/storage/v1/object/public/presentation-templates-data/section20_timeline_box2.png">    </p:cNvPr>
          <p:cNvPicPr>
            <a:picLocks noChangeAspect="1"/>
          </p:cNvPicPr>
          <p:nvPr/>
        </p:nvPicPr>
        <p:blipFill>
          <a:blip r:embed="rId6"/>
          <a:stretch>
            <a:fillRect/>
          </a:stretch>
        </p:blipFill>
        <p:spPr>
          <a:xfrm>
            <a:off x="2468880" y="1954530"/>
            <a:ext cx="2057400" cy="462915"/>
          </a:xfrm>
          <a:prstGeom prst="rect">
            <a:avLst/>
          </a:prstGeom>
        </p:spPr>
      </p:pic>
      <p:sp>
        <p:nvSpPr>
          <p:cNvPr id="11" name="Text 4"/>
          <p:cNvSpPr/>
          <p:nvPr/>
        </p:nvSpPr>
        <p:spPr>
          <a:xfrm>
            <a:off x="2468880" y="1543050"/>
            <a:ext cx="1920240" cy="360045"/>
          </a:xfrm>
          <a:prstGeom prst="rect">
            <a:avLst/>
          </a:prstGeom>
          <a:noFill/>
          <a:ln/>
        </p:spPr>
        <p:txBody>
          <a:bodyPr wrap="square" rtlCol="0" anchor="ctr"/>
          <a:lstStyle/>
          <a:p>
            <a:pPr algn="ctr" indent="0" marL="0">
              <a:buNone/>
            </a:pPr>
            <a:r>
              <a:rPr lang="en-US" sz="1600" b="1" dirty="0">
                <a:solidFill>
                  <a:srgbClr val="000000"/>
                </a:solidFill>
                <a:latin typeface="Plus Jakarta Sans" pitchFamily="34" charset="0"/>
                <a:ea typeface="Plus Jakarta Sans" pitchFamily="34" charset="-122"/>
                <a:cs typeface="Plus Jakarta Sans" pitchFamily="34" charset="-120"/>
              </a:rPr>
              <a:t>2020</a:t>
            </a:r>
            <a:endParaRPr lang="en-US" sz="1600" dirty="0"/>
          </a:p>
        </p:txBody>
      </p:sp>
      <p:sp>
        <p:nvSpPr>
          <p:cNvPr id="12" name="Text 5"/>
          <p:cNvSpPr/>
          <p:nvPr/>
        </p:nvSpPr>
        <p:spPr>
          <a:xfrm>
            <a:off x="2560320" y="1954530"/>
            <a:ext cx="1874520" cy="462915"/>
          </a:xfrm>
          <a:prstGeom prst="rect">
            <a:avLst/>
          </a:prstGeom>
          <a:noFill/>
          <a:ln/>
        </p:spPr>
        <p:txBody>
          <a:bodyPr wrap="square" rtlCol="0" anchor="ctr"/>
          <a:lstStyle/>
          <a:p>
            <a:pPr algn="ctr" indent="0" marL="0">
              <a:buNone/>
            </a:pPr>
            <a:r>
              <a:rPr lang="en-US" sz="1100" b="1" dirty="0">
                <a:solidFill>
                  <a:srgbClr val="FFFFFF"/>
                </a:solidFill>
                <a:latin typeface="Plus Jakarta Sans Medium" pitchFamily="34" charset="0"/>
                <a:ea typeface="Plus Jakarta Sans Medium" pitchFamily="34" charset="-122"/>
                <a:cs typeface="Plus Jakarta Sans Medium" pitchFamily="34" charset="-120"/>
              </a:rPr>
              <a:t>Process Refinement</a:t>
            </a:r>
            <a:endParaRPr lang="en-US" sz="1100" dirty="0"/>
          </a:p>
        </p:txBody>
      </p:sp>
      <p:sp>
        <p:nvSpPr>
          <p:cNvPr id="13" name="Text 6"/>
          <p:cNvSpPr/>
          <p:nvPr/>
        </p:nvSpPr>
        <p:spPr>
          <a:xfrm>
            <a:off x="2514600" y="2571750"/>
            <a:ext cx="1737360" cy="914400"/>
          </a:xfrm>
          <a:prstGeom prst="rect">
            <a:avLst/>
          </a:prstGeom>
          <a:noFill/>
          <a:ln/>
        </p:spPr>
        <p:txBody>
          <a:bodyPr wrap="square" rtlCol="0" anchor="t"/>
          <a:lstStyle/>
          <a:p>
            <a:pPr indent="0" marL="0">
              <a:lnSpc>
                <a:spcPts val="1200"/>
              </a:lnSpc>
              <a:buNone/>
            </a:pPr>
            <a:r>
              <a:rPr lang="en-US" sz="900" dirty="0">
                <a:solidFill>
                  <a:srgbClr val="262527"/>
                </a:solidFill>
                <a:latin typeface="Plus Jakarta Sans" pitchFamily="34" charset="0"/>
                <a:ea typeface="Plus Jakarta Sans" pitchFamily="34" charset="-122"/>
                <a:cs typeface="Plus Jakarta Sans" pitchFamily="34" charset="-120"/>
              </a:rPr>
              <a:t>Reporting process refined based on initial feedback and incident analysis. Enhanced clarity in reporting pathways, ensuring all staff understand their responsibilities and how to escalate concerns appropriately. Dedicated training programs were also initiated.</a:t>
            </a:r>
            <a:endParaRPr lang="en-US" sz="900" dirty="0"/>
          </a:p>
        </p:txBody>
      </p:sp>
      <p:pic>
        <p:nvPicPr>
          <p:cNvPr id="14" name="Image 5" descr="https://djgurnpwsdoqjscwqbsj.supabase.co/storage/v1/object/public/presentation-templates-data/section20_timeline_dot.png">    </p:cNvPr>
          <p:cNvPicPr>
            <a:picLocks noChangeAspect="1"/>
          </p:cNvPicPr>
          <p:nvPr/>
        </p:nvPicPr>
        <p:blipFill>
          <a:blip r:embed="rId7"/>
          <a:stretch>
            <a:fillRect/>
          </a:stretch>
        </p:blipFill>
        <p:spPr>
          <a:xfrm>
            <a:off x="5394960" y="1321880"/>
            <a:ext cx="164592" cy="169736"/>
          </a:xfrm>
          <a:prstGeom prst="rect">
            <a:avLst/>
          </a:prstGeom>
        </p:spPr>
      </p:pic>
      <p:pic>
        <p:nvPicPr>
          <p:cNvPr id="15" name="Image 6" descr="https://djgurnpwsdoqjscwqbsj.supabase.co/storage/v1/object/public/presentation-templates-data/section20_timeline_box1.png">    </p:cNvPr>
          <p:cNvPicPr>
            <a:picLocks noChangeAspect="1"/>
          </p:cNvPicPr>
          <p:nvPr/>
        </p:nvPicPr>
        <p:blipFill>
          <a:blip r:embed="rId8"/>
          <a:stretch>
            <a:fillRect/>
          </a:stretch>
        </p:blipFill>
        <p:spPr>
          <a:xfrm>
            <a:off x="4526280" y="1954530"/>
            <a:ext cx="2057400" cy="462915"/>
          </a:xfrm>
          <a:prstGeom prst="rect">
            <a:avLst/>
          </a:prstGeom>
        </p:spPr>
      </p:pic>
      <p:sp>
        <p:nvSpPr>
          <p:cNvPr id="16" name="Text 7"/>
          <p:cNvSpPr/>
          <p:nvPr/>
        </p:nvSpPr>
        <p:spPr>
          <a:xfrm>
            <a:off x="4526280" y="1543050"/>
            <a:ext cx="1920240" cy="360045"/>
          </a:xfrm>
          <a:prstGeom prst="rect">
            <a:avLst/>
          </a:prstGeom>
          <a:noFill/>
          <a:ln/>
        </p:spPr>
        <p:txBody>
          <a:bodyPr wrap="square" rtlCol="0" anchor="ctr"/>
          <a:lstStyle/>
          <a:p>
            <a:pPr algn="ctr" indent="0" marL="0">
              <a:buNone/>
            </a:pPr>
            <a:r>
              <a:rPr lang="en-US" sz="1600" b="1" dirty="0">
                <a:solidFill>
                  <a:srgbClr val="000000"/>
                </a:solidFill>
                <a:latin typeface="Plus Jakarta Sans" pitchFamily="34" charset="0"/>
                <a:ea typeface="Plus Jakarta Sans" pitchFamily="34" charset="-122"/>
                <a:cs typeface="Plus Jakarta Sans" pitchFamily="34" charset="-120"/>
              </a:rPr>
              <a:t>2022</a:t>
            </a:r>
            <a:endParaRPr lang="en-US" sz="1600" dirty="0"/>
          </a:p>
        </p:txBody>
      </p:sp>
      <p:sp>
        <p:nvSpPr>
          <p:cNvPr id="17" name="Text 8"/>
          <p:cNvSpPr/>
          <p:nvPr/>
        </p:nvSpPr>
        <p:spPr>
          <a:xfrm>
            <a:off x="4617720" y="1954530"/>
            <a:ext cx="1874520" cy="462915"/>
          </a:xfrm>
          <a:prstGeom prst="rect">
            <a:avLst/>
          </a:prstGeom>
          <a:noFill/>
          <a:ln/>
        </p:spPr>
        <p:txBody>
          <a:bodyPr wrap="square" rtlCol="0" anchor="ctr"/>
          <a:lstStyle/>
          <a:p>
            <a:pPr algn="ctr" indent="0" marL="0">
              <a:buNone/>
            </a:pPr>
            <a:r>
              <a:rPr lang="en-US" sz="1100" b="1" dirty="0">
                <a:solidFill>
                  <a:srgbClr val="FFFFFF"/>
                </a:solidFill>
                <a:latin typeface="Plus Jakarta Sans Medium" pitchFamily="34" charset="0"/>
                <a:ea typeface="Plus Jakarta Sans Medium" pitchFamily="34" charset="-122"/>
                <a:cs typeface="Plus Jakarta Sans Medium" pitchFamily="34" charset="-120"/>
              </a:rPr>
              <a:t>Swift Action Protocol</a:t>
            </a:r>
            <a:endParaRPr lang="en-US" sz="1100" dirty="0"/>
          </a:p>
        </p:txBody>
      </p:sp>
      <p:sp>
        <p:nvSpPr>
          <p:cNvPr id="18" name="Text 9"/>
          <p:cNvSpPr/>
          <p:nvPr/>
        </p:nvSpPr>
        <p:spPr>
          <a:xfrm>
            <a:off x="4572000" y="2571750"/>
            <a:ext cx="1737360" cy="914400"/>
          </a:xfrm>
          <a:prstGeom prst="rect">
            <a:avLst/>
          </a:prstGeom>
          <a:noFill/>
          <a:ln/>
        </p:spPr>
        <p:txBody>
          <a:bodyPr wrap="square" rtlCol="0" anchor="t"/>
          <a:lstStyle/>
          <a:p>
            <a:pPr indent="0" marL="0">
              <a:lnSpc>
                <a:spcPts val="1200"/>
              </a:lnSpc>
              <a:buNone/>
            </a:pPr>
            <a:r>
              <a:rPr lang="en-US" sz="900" dirty="0">
                <a:solidFill>
                  <a:srgbClr val="262527"/>
                </a:solidFill>
                <a:latin typeface="Plus Jakarta Sans" pitchFamily="34" charset="0"/>
                <a:ea typeface="Plus Jakarta Sans" pitchFamily="34" charset="-122"/>
                <a:cs typeface="Plus Jakarta Sans" pitchFamily="34" charset="-120"/>
              </a:rPr>
              <a:t>Implemented a 'Swift Action Protocol' for immediate response to critical safeguarding concerns. This includes steps for immediate risk assessment, intervention, and reporting to relevant statutory bodies. The protocol aims to minimize potential harm and ensure victim safety above all else.</a:t>
            </a:r>
            <a:endParaRPr lang="en-US" sz="900" dirty="0"/>
          </a:p>
        </p:txBody>
      </p:sp>
      <p:pic>
        <p:nvPicPr>
          <p:cNvPr id="19" name="Image 7" descr="https://djgurnpwsdoqjscwqbsj.supabase.co/storage/v1/object/public/presentation-templates-data/section20_timeline_dot.png">    </p:cNvPr>
          <p:cNvPicPr>
            <a:picLocks noChangeAspect="1"/>
          </p:cNvPicPr>
          <p:nvPr/>
        </p:nvPicPr>
        <p:blipFill>
          <a:blip r:embed="rId9"/>
          <a:stretch>
            <a:fillRect/>
          </a:stretch>
        </p:blipFill>
        <p:spPr>
          <a:xfrm>
            <a:off x="7452360" y="1321880"/>
            <a:ext cx="164592" cy="169736"/>
          </a:xfrm>
          <a:prstGeom prst="rect">
            <a:avLst/>
          </a:prstGeom>
        </p:spPr>
      </p:pic>
      <p:pic>
        <p:nvPicPr>
          <p:cNvPr id="20" name="Image 8" descr="https://djgurnpwsdoqjscwqbsj.supabase.co/storage/v1/object/public/presentation-templates-data/section20_timeline_box2.png">    </p:cNvPr>
          <p:cNvPicPr>
            <a:picLocks noChangeAspect="1"/>
          </p:cNvPicPr>
          <p:nvPr/>
        </p:nvPicPr>
        <p:blipFill>
          <a:blip r:embed="rId10"/>
          <a:stretch>
            <a:fillRect/>
          </a:stretch>
        </p:blipFill>
        <p:spPr>
          <a:xfrm>
            <a:off x="6583680" y="1954530"/>
            <a:ext cx="2057400" cy="462915"/>
          </a:xfrm>
          <a:prstGeom prst="rect">
            <a:avLst/>
          </a:prstGeom>
        </p:spPr>
      </p:pic>
      <p:sp>
        <p:nvSpPr>
          <p:cNvPr id="21" name="Text 10"/>
          <p:cNvSpPr/>
          <p:nvPr/>
        </p:nvSpPr>
        <p:spPr>
          <a:xfrm>
            <a:off x="6583680" y="1543050"/>
            <a:ext cx="1920240" cy="360045"/>
          </a:xfrm>
          <a:prstGeom prst="rect">
            <a:avLst/>
          </a:prstGeom>
          <a:noFill/>
          <a:ln/>
        </p:spPr>
        <p:txBody>
          <a:bodyPr wrap="square" rtlCol="0" anchor="ctr"/>
          <a:lstStyle/>
          <a:p>
            <a:pPr algn="ctr" indent="0" marL="0">
              <a:buNone/>
            </a:pPr>
            <a:r>
              <a:rPr lang="en-US" sz="1600" b="1" dirty="0">
                <a:solidFill>
                  <a:srgbClr val="000000"/>
                </a:solidFill>
                <a:latin typeface="Plus Jakarta Sans" pitchFamily="34" charset="0"/>
                <a:ea typeface="Plus Jakarta Sans" pitchFamily="34" charset="-122"/>
                <a:cs typeface="Plus Jakarta Sans" pitchFamily="34" charset="-120"/>
              </a:rPr>
              <a:t>2024</a:t>
            </a:r>
            <a:endParaRPr lang="en-US" sz="1600" dirty="0"/>
          </a:p>
        </p:txBody>
      </p:sp>
      <p:sp>
        <p:nvSpPr>
          <p:cNvPr id="22" name="Text 11"/>
          <p:cNvSpPr/>
          <p:nvPr/>
        </p:nvSpPr>
        <p:spPr>
          <a:xfrm>
            <a:off x="6675120" y="1954530"/>
            <a:ext cx="1874520" cy="462915"/>
          </a:xfrm>
          <a:prstGeom prst="rect">
            <a:avLst/>
          </a:prstGeom>
          <a:noFill/>
          <a:ln/>
        </p:spPr>
        <p:txBody>
          <a:bodyPr wrap="square" rtlCol="0" anchor="ctr"/>
          <a:lstStyle/>
          <a:p>
            <a:pPr algn="ctr" indent="0" marL="0">
              <a:buNone/>
            </a:pPr>
            <a:r>
              <a:rPr lang="en-US" sz="1100" b="1" dirty="0">
                <a:solidFill>
                  <a:srgbClr val="FFFFFF"/>
                </a:solidFill>
                <a:latin typeface="Plus Jakarta Sans Medium" pitchFamily="34" charset="0"/>
                <a:ea typeface="Plus Jakarta Sans Medium" pitchFamily="34" charset="-122"/>
                <a:cs typeface="Plus Jakarta Sans Medium" pitchFamily="34" charset="-120"/>
              </a:rPr>
              <a:t>Continuous Improvement</a:t>
            </a:r>
            <a:endParaRPr lang="en-US" sz="1100" dirty="0"/>
          </a:p>
        </p:txBody>
      </p:sp>
      <p:sp>
        <p:nvSpPr>
          <p:cNvPr id="23" name="Text 12"/>
          <p:cNvSpPr/>
          <p:nvPr/>
        </p:nvSpPr>
        <p:spPr>
          <a:xfrm>
            <a:off x="6629400" y="2571750"/>
            <a:ext cx="1737360" cy="914400"/>
          </a:xfrm>
          <a:prstGeom prst="rect">
            <a:avLst/>
          </a:prstGeom>
          <a:noFill/>
          <a:ln/>
        </p:spPr>
        <p:txBody>
          <a:bodyPr wrap="square" rtlCol="0" anchor="t"/>
          <a:lstStyle/>
          <a:p>
            <a:pPr indent="0" marL="0">
              <a:lnSpc>
                <a:spcPts val="1200"/>
              </a:lnSpc>
              <a:buNone/>
            </a:pPr>
            <a:r>
              <a:rPr lang="en-US" sz="900" dirty="0">
                <a:solidFill>
                  <a:srgbClr val="262527"/>
                </a:solidFill>
                <a:latin typeface="Plus Jakarta Sans" pitchFamily="34" charset="0"/>
                <a:ea typeface="Plus Jakarta Sans" pitchFamily="34" charset="-122"/>
                <a:cs typeface="Plus Jakarta Sans" pitchFamily="34" charset="-120"/>
              </a:rPr>
              <a:t>Ongoing review and improvement of safeguarding procedures based on best practices, regulatory changes, and feedback from staff, service users, and external stakeholders. Focus on creating a culture of vigilance and continuous learning to prevent and address safeguarding concerns effectively.</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514350"/>
            <a:ext cx="813816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Data Privacy Essentials</a:t>
            </a:r>
            <a:endParaRPr lang="en-US" sz="2500" dirty="0"/>
          </a:p>
        </p:txBody>
      </p:sp>
      <p:pic>
        <p:nvPicPr>
          <p:cNvPr id="3" name="Image 0" descr="https://djgurnpwsdoqjscwqbsj.supabase.co/storage/v1/object/public/presentation-templates-data/section20_list1_box.png">    </p:cNvPr>
          <p:cNvPicPr>
            <a:picLocks noChangeAspect="1"/>
          </p:cNvPicPr>
          <p:nvPr/>
        </p:nvPicPr>
        <p:blipFill>
          <a:blip r:embed="rId2"/>
          <a:stretch>
            <a:fillRect/>
          </a:stretch>
        </p:blipFill>
        <p:spPr>
          <a:xfrm>
            <a:off x="640080" y="1131570"/>
            <a:ext cx="3657600" cy="1131570"/>
          </a:xfrm>
          <a:prstGeom prst="rect">
            <a:avLst/>
          </a:prstGeom>
        </p:spPr>
      </p:pic>
      <p:sp>
        <p:nvSpPr>
          <p:cNvPr id="4" name="Text 1"/>
          <p:cNvSpPr/>
          <p:nvPr/>
        </p:nvSpPr>
        <p:spPr>
          <a:xfrm>
            <a:off x="822960" y="118300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01. Information Protection</a:t>
            </a:r>
            <a:endParaRPr lang="en-US" sz="1300" dirty="0"/>
          </a:p>
        </p:txBody>
      </p:sp>
      <p:sp>
        <p:nvSpPr>
          <p:cNvPr id="5" name="Text 2"/>
          <p:cNvSpPr/>
          <p:nvPr/>
        </p:nvSpPr>
        <p:spPr>
          <a:xfrm>
            <a:off x="822960" y="154305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Focusing on shielding personal information from unauthorized access, use, disclosure, disruption, modification, or destruction.</a:t>
            </a:r>
            <a:endParaRPr lang="en-US" sz="1100" dirty="0"/>
          </a:p>
        </p:txBody>
      </p:sp>
      <p:pic>
        <p:nvPicPr>
          <p:cNvPr id="6" name="Image 1" descr="https://djgurnpwsdoqjscwqbsj.supabase.co/storage/v1/object/public/presentation-templates-data/section20_list1_box.png">    </p:cNvPr>
          <p:cNvPicPr>
            <a:picLocks noChangeAspect="1"/>
          </p:cNvPicPr>
          <p:nvPr/>
        </p:nvPicPr>
        <p:blipFill>
          <a:blip r:embed="rId3"/>
          <a:stretch>
            <a:fillRect/>
          </a:stretch>
        </p:blipFill>
        <p:spPr>
          <a:xfrm>
            <a:off x="4572000" y="1131570"/>
            <a:ext cx="3657600" cy="1131570"/>
          </a:xfrm>
          <a:prstGeom prst="rect">
            <a:avLst/>
          </a:prstGeom>
        </p:spPr>
      </p:pic>
      <p:sp>
        <p:nvSpPr>
          <p:cNvPr id="7" name="Text 3"/>
          <p:cNvSpPr/>
          <p:nvPr/>
        </p:nvSpPr>
        <p:spPr>
          <a:xfrm>
            <a:off x="4754880" y="118300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02. DPA Compliance</a:t>
            </a:r>
            <a:endParaRPr lang="en-US" sz="1300" dirty="0"/>
          </a:p>
        </p:txBody>
      </p:sp>
      <p:sp>
        <p:nvSpPr>
          <p:cNvPr id="8" name="Text 4"/>
          <p:cNvSpPr/>
          <p:nvPr/>
        </p:nvSpPr>
        <p:spPr>
          <a:xfrm>
            <a:off x="4754880" y="154305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Adhering strictly to the Data Privacy Act of 2012 (Republic Act No. 10173) and its implementing rules.</a:t>
            </a:r>
            <a:endParaRPr lang="en-US" sz="1100" dirty="0"/>
          </a:p>
        </p:txBody>
      </p:sp>
      <p:pic>
        <p:nvPicPr>
          <p:cNvPr id="9" name="Image 2" descr="https://djgurnpwsdoqjscwqbsj.supabase.co/storage/v1/object/public/presentation-templates-data/section20_list1_box.png">    </p:cNvPr>
          <p:cNvPicPr>
            <a:picLocks noChangeAspect="1"/>
          </p:cNvPicPr>
          <p:nvPr/>
        </p:nvPicPr>
        <p:blipFill>
          <a:blip r:embed="rId4"/>
          <a:stretch>
            <a:fillRect/>
          </a:stretch>
        </p:blipFill>
        <p:spPr>
          <a:xfrm>
            <a:off x="640080" y="2417445"/>
            <a:ext cx="3657600" cy="1131570"/>
          </a:xfrm>
          <a:prstGeom prst="rect">
            <a:avLst/>
          </a:prstGeom>
        </p:spPr>
      </p:pic>
      <p:sp>
        <p:nvSpPr>
          <p:cNvPr id="10" name="Text 5"/>
          <p:cNvSpPr/>
          <p:nvPr/>
        </p:nvSpPr>
        <p:spPr>
          <a:xfrm>
            <a:off x="822960" y="2468880"/>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03. Confidentiality Focus</a:t>
            </a:r>
            <a:endParaRPr lang="en-US" sz="1300" dirty="0"/>
          </a:p>
        </p:txBody>
      </p:sp>
      <p:sp>
        <p:nvSpPr>
          <p:cNvPr id="11" name="Text 6"/>
          <p:cNvSpPr/>
          <p:nvPr/>
        </p:nvSpPr>
        <p:spPr>
          <a:xfrm>
            <a:off x="822960" y="2828925"/>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Maintaining the confidentiality of personal information is paramount and requires robust security measures.</a:t>
            </a:r>
            <a:endParaRPr lang="en-US" sz="1100" dirty="0"/>
          </a:p>
        </p:txBody>
      </p:sp>
      <p:pic>
        <p:nvPicPr>
          <p:cNvPr id="12" name="Image 3" descr="https://djgurnpwsdoqjscwqbsj.supabase.co/storage/v1/object/public/presentation-templates-data/section20_list1_box.png">    </p:cNvPr>
          <p:cNvPicPr>
            <a:picLocks noChangeAspect="1"/>
          </p:cNvPicPr>
          <p:nvPr/>
        </p:nvPicPr>
        <p:blipFill>
          <a:blip r:embed="rId5"/>
          <a:stretch>
            <a:fillRect/>
          </a:stretch>
        </p:blipFill>
        <p:spPr>
          <a:xfrm>
            <a:off x="4572000" y="2417445"/>
            <a:ext cx="3657600" cy="1131570"/>
          </a:xfrm>
          <a:prstGeom prst="rect">
            <a:avLst/>
          </a:prstGeom>
        </p:spPr>
      </p:pic>
      <p:sp>
        <p:nvSpPr>
          <p:cNvPr id="13" name="Text 7"/>
          <p:cNvSpPr/>
          <p:nvPr/>
        </p:nvSpPr>
        <p:spPr>
          <a:xfrm>
            <a:off x="4754880" y="2468880"/>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04. Security Measures</a:t>
            </a:r>
            <a:endParaRPr lang="en-US" sz="1300" dirty="0"/>
          </a:p>
        </p:txBody>
      </p:sp>
      <p:sp>
        <p:nvSpPr>
          <p:cNvPr id="14" name="Text 8"/>
          <p:cNvSpPr/>
          <p:nvPr/>
        </p:nvSpPr>
        <p:spPr>
          <a:xfrm>
            <a:off x="4754880" y="2828925"/>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Implementing technical, organizational, and physical security measures to protect personal data from breaches.</a:t>
            </a:r>
            <a:endParaRPr lang="en-US" sz="1100" dirty="0"/>
          </a:p>
        </p:txBody>
      </p:sp>
      <p:pic>
        <p:nvPicPr>
          <p:cNvPr id="15" name="Image 4" descr="https://djgurnpwsdoqjscwqbsj.supabase.co/storage/v1/object/public/presentation-templates-data/section20_list1_box.png">    </p:cNvPr>
          <p:cNvPicPr>
            <a:picLocks noChangeAspect="1"/>
          </p:cNvPicPr>
          <p:nvPr/>
        </p:nvPicPr>
        <p:blipFill>
          <a:blip r:embed="rId6"/>
          <a:stretch>
            <a:fillRect/>
          </a:stretch>
        </p:blipFill>
        <p:spPr>
          <a:xfrm>
            <a:off x="640080" y="3703320"/>
            <a:ext cx="3657600" cy="1131570"/>
          </a:xfrm>
          <a:prstGeom prst="rect">
            <a:avLst/>
          </a:prstGeom>
        </p:spPr>
      </p:pic>
      <p:sp>
        <p:nvSpPr>
          <p:cNvPr id="16" name="Text 9"/>
          <p:cNvSpPr/>
          <p:nvPr/>
        </p:nvSpPr>
        <p:spPr>
          <a:xfrm>
            <a:off x="822960" y="375475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05. Accountability Framework</a:t>
            </a:r>
            <a:endParaRPr lang="en-US" sz="1300" dirty="0"/>
          </a:p>
        </p:txBody>
      </p:sp>
      <p:sp>
        <p:nvSpPr>
          <p:cNvPr id="17" name="Text 10"/>
          <p:cNvSpPr/>
          <p:nvPr/>
        </p:nvSpPr>
        <p:spPr>
          <a:xfrm>
            <a:off x="822960" y="411480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Establishing a clear accountability framework for data processing activities to ensure responsible handling of data.</a:t>
            </a:r>
            <a:endParaRPr lang="en-US" sz="1100" dirty="0"/>
          </a:p>
        </p:txBody>
      </p:sp>
      <p:sp>
        <p:nvSpPr>
          <p:cNvPr id="18" name="Text 11"/>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514350"/>
            <a:ext cx="813816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Ethical Image Use</a:t>
            </a:r>
            <a:endParaRPr lang="en-US" sz="2500" dirty="0"/>
          </a:p>
        </p:txBody>
      </p:sp>
      <p:pic>
        <p:nvPicPr>
          <p:cNvPr id="3" name="Image 0" descr="https://djgurnpwsdoqjscwqbsj.supabase.co/storage/v1/object/public/presentation-templates-data/section20_list1_box.png">    </p:cNvPr>
          <p:cNvPicPr>
            <a:picLocks noChangeAspect="1"/>
          </p:cNvPicPr>
          <p:nvPr/>
        </p:nvPicPr>
        <p:blipFill>
          <a:blip r:embed="rId2"/>
          <a:stretch>
            <a:fillRect/>
          </a:stretch>
        </p:blipFill>
        <p:spPr>
          <a:xfrm>
            <a:off x="640080" y="1131570"/>
            <a:ext cx="3657600" cy="1131570"/>
          </a:xfrm>
          <a:prstGeom prst="rect">
            <a:avLst/>
          </a:prstGeom>
        </p:spPr>
      </p:pic>
      <p:sp>
        <p:nvSpPr>
          <p:cNvPr id="4" name="Text 1"/>
          <p:cNvSpPr/>
          <p:nvPr/>
        </p:nvSpPr>
        <p:spPr>
          <a:xfrm>
            <a:off x="822960" y="118300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01. Respect First</a:t>
            </a:r>
            <a:endParaRPr lang="en-US" sz="1300" dirty="0"/>
          </a:p>
        </p:txBody>
      </p:sp>
      <p:sp>
        <p:nvSpPr>
          <p:cNvPr id="5" name="Text 2"/>
          <p:cNvSpPr/>
          <p:nvPr/>
        </p:nvSpPr>
        <p:spPr>
          <a:xfrm>
            <a:off x="822960" y="154305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Prioritize respect and dignity in every image choice, particularly when children are involved.</a:t>
            </a:r>
            <a:endParaRPr lang="en-US" sz="1100" dirty="0"/>
          </a:p>
        </p:txBody>
      </p:sp>
      <p:pic>
        <p:nvPicPr>
          <p:cNvPr id="6" name="Image 1" descr="https://djgurnpwsdoqjscwqbsj.supabase.co/storage/v1/object/public/presentation-templates-data/section20_list1_box.png">    </p:cNvPr>
          <p:cNvPicPr>
            <a:picLocks noChangeAspect="1"/>
          </p:cNvPicPr>
          <p:nvPr/>
        </p:nvPicPr>
        <p:blipFill>
          <a:blip r:embed="rId3"/>
          <a:stretch>
            <a:fillRect/>
          </a:stretch>
        </p:blipFill>
        <p:spPr>
          <a:xfrm>
            <a:off x="4572000" y="1131570"/>
            <a:ext cx="3657600" cy="1131570"/>
          </a:xfrm>
          <a:prstGeom prst="rect">
            <a:avLst/>
          </a:prstGeom>
        </p:spPr>
      </p:pic>
      <p:sp>
        <p:nvSpPr>
          <p:cNvPr id="7" name="Text 3"/>
          <p:cNvSpPr/>
          <p:nvPr/>
        </p:nvSpPr>
        <p:spPr>
          <a:xfrm>
            <a:off x="4754880" y="118300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02. Ethical Guidelines</a:t>
            </a:r>
            <a:endParaRPr lang="en-US" sz="1300" dirty="0"/>
          </a:p>
        </p:txBody>
      </p:sp>
      <p:sp>
        <p:nvSpPr>
          <p:cNvPr id="8" name="Text 4"/>
          <p:cNvSpPr/>
          <p:nvPr/>
        </p:nvSpPr>
        <p:spPr>
          <a:xfrm>
            <a:off x="4754880" y="154305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Adhere to established ethical guidelines for using images, avoiding exploitation or harm.</a:t>
            </a:r>
            <a:endParaRPr lang="en-US" sz="1100" dirty="0"/>
          </a:p>
        </p:txBody>
      </p:sp>
      <p:pic>
        <p:nvPicPr>
          <p:cNvPr id="9" name="Image 2" descr="https://djgurnpwsdoqjscwqbsj.supabase.co/storage/v1/object/public/presentation-templates-data/section20_list1_box.png">    </p:cNvPr>
          <p:cNvPicPr>
            <a:picLocks noChangeAspect="1"/>
          </p:cNvPicPr>
          <p:nvPr/>
        </p:nvPicPr>
        <p:blipFill>
          <a:blip r:embed="rId4"/>
          <a:stretch>
            <a:fillRect/>
          </a:stretch>
        </p:blipFill>
        <p:spPr>
          <a:xfrm>
            <a:off x="640080" y="2417445"/>
            <a:ext cx="3657600" cy="1131570"/>
          </a:xfrm>
          <a:prstGeom prst="rect">
            <a:avLst/>
          </a:prstGeom>
        </p:spPr>
      </p:pic>
      <p:sp>
        <p:nvSpPr>
          <p:cNvPr id="10" name="Text 5"/>
          <p:cNvSpPr/>
          <p:nvPr/>
        </p:nvSpPr>
        <p:spPr>
          <a:xfrm>
            <a:off x="822960" y="2468880"/>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03. Dignity Matters</a:t>
            </a:r>
            <a:endParaRPr lang="en-US" sz="1300" dirty="0"/>
          </a:p>
        </p:txBody>
      </p:sp>
      <p:sp>
        <p:nvSpPr>
          <p:cNvPr id="11" name="Text 6"/>
          <p:cNvSpPr/>
          <p:nvPr/>
        </p:nvSpPr>
        <p:spPr>
          <a:xfrm>
            <a:off x="822960" y="2828925"/>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Protect the dignity of all individuals depicted, striving for fair and accurate portrayals always.</a:t>
            </a:r>
            <a:endParaRPr lang="en-US" sz="1100" dirty="0"/>
          </a:p>
        </p:txBody>
      </p:sp>
      <p:pic>
        <p:nvPicPr>
          <p:cNvPr id="12" name="Image 3" descr="https://djgurnpwsdoqjscwqbsj.supabase.co/storage/v1/object/public/presentation-templates-data/section20_list1_box.png">    </p:cNvPr>
          <p:cNvPicPr>
            <a:picLocks noChangeAspect="1"/>
          </p:cNvPicPr>
          <p:nvPr/>
        </p:nvPicPr>
        <p:blipFill>
          <a:blip r:embed="rId5"/>
          <a:stretch>
            <a:fillRect/>
          </a:stretch>
        </p:blipFill>
        <p:spPr>
          <a:xfrm>
            <a:off x="4572000" y="2417445"/>
            <a:ext cx="3657600" cy="1131570"/>
          </a:xfrm>
          <a:prstGeom prst="rect">
            <a:avLst/>
          </a:prstGeom>
        </p:spPr>
      </p:pic>
      <p:sp>
        <p:nvSpPr>
          <p:cNvPr id="13" name="Text 7"/>
          <p:cNvSpPr/>
          <p:nvPr/>
        </p:nvSpPr>
        <p:spPr>
          <a:xfrm>
            <a:off x="4754880" y="2468880"/>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04. Child Protection</a:t>
            </a:r>
            <a:endParaRPr lang="en-US" sz="1300" dirty="0"/>
          </a:p>
        </p:txBody>
      </p:sp>
      <p:sp>
        <p:nvSpPr>
          <p:cNvPr id="14" name="Text 8"/>
          <p:cNvSpPr/>
          <p:nvPr/>
        </p:nvSpPr>
        <p:spPr>
          <a:xfrm>
            <a:off x="4754880" y="2828925"/>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Exercise extra caution with images of children, safeguarding their well-being and privacy online.</a:t>
            </a:r>
            <a:endParaRPr lang="en-US" sz="1100" dirty="0"/>
          </a:p>
        </p:txBody>
      </p:sp>
      <p:pic>
        <p:nvPicPr>
          <p:cNvPr id="15" name="Image 4" descr="https://djgurnpwsdoqjscwqbsj.supabase.co/storage/v1/object/public/presentation-templates-data/section20_list1_box.png">    </p:cNvPr>
          <p:cNvPicPr>
            <a:picLocks noChangeAspect="1"/>
          </p:cNvPicPr>
          <p:nvPr/>
        </p:nvPicPr>
        <p:blipFill>
          <a:blip r:embed="rId6"/>
          <a:stretch>
            <a:fillRect/>
          </a:stretch>
        </p:blipFill>
        <p:spPr>
          <a:xfrm>
            <a:off x="640080" y="3703320"/>
            <a:ext cx="3657600" cy="1131570"/>
          </a:xfrm>
          <a:prstGeom prst="rect">
            <a:avLst/>
          </a:prstGeom>
        </p:spPr>
      </p:pic>
      <p:sp>
        <p:nvSpPr>
          <p:cNvPr id="16" name="Text 9"/>
          <p:cNvSpPr/>
          <p:nvPr/>
        </p:nvSpPr>
        <p:spPr>
          <a:xfrm>
            <a:off x="822960" y="375475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05. Context is Key</a:t>
            </a:r>
            <a:endParaRPr lang="en-US" sz="1300" dirty="0"/>
          </a:p>
        </p:txBody>
      </p:sp>
      <p:sp>
        <p:nvSpPr>
          <p:cNvPr id="17" name="Text 10"/>
          <p:cNvSpPr/>
          <p:nvPr/>
        </p:nvSpPr>
        <p:spPr>
          <a:xfrm>
            <a:off x="822960" y="411480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Consider the context surrounding each image, ensuring its use aligns with ethical principles and values.</a:t>
            </a:r>
            <a:endParaRPr lang="en-US" sz="1100" dirty="0"/>
          </a:p>
        </p:txBody>
      </p:sp>
      <p:sp>
        <p:nvSpPr>
          <p:cNvPr id="18" name="Text 11"/>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514350"/>
            <a:ext cx="813816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SGFI: Safety First</a:t>
            </a:r>
            <a:endParaRPr lang="en-US" sz="2500" dirty="0"/>
          </a:p>
        </p:txBody>
      </p:sp>
      <p:sp>
        <p:nvSpPr>
          <p:cNvPr id="3" name="Text 1"/>
          <p:cNvSpPr/>
          <p:nvPr/>
        </p:nvSpPr>
        <p:spPr>
          <a:xfrm>
            <a:off x="502920" y="118300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01</a:t>
            </a:r>
            <a:endParaRPr lang="en-US" sz="1200" dirty="0"/>
          </a:p>
        </p:txBody>
      </p:sp>
      <p:sp>
        <p:nvSpPr>
          <p:cNvPr id="4" name="Text 2"/>
          <p:cNvSpPr/>
          <p:nvPr/>
        </p:nvSpPr>
        <p:spPr>
          <a:xfrm>
            <a:off x="502920" y="144018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Safe Environment</a:t>
            </a:r>
            <a:endParaRPr lang="en-US" sz="1200" dirty="0"/>
          </a:p>
        </p:txBody>
      </p:sp>
      <p:sp>
        <p:nvSpPr>
          <p:cNvPr id="5" name="Text 3"/>
          <p:cNvSpPr/>
          <p:nvPr/>
        </p:nvSpPr>
        <p:spPr>
          <a:xfrm>
            <a:off x="502920" y="169735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Prioritizing a secure and supportive environment for all members of the SGFI community.</a:t>
            </a:r>
            <a:endParaRPr lang="en-US" sz="900" dirty="0"/>
          </a:p>
        </p:txBody>
      </p:sp>
      <p:sp>
        <p:nvSpPr>
          <p:cNvPr id="6" name="Text 4"/>
          <p:cNvSpPr/>
          <p:nvPr/>
        </p:nvSpPr>
        <p:spPr>
          <a:xfrm>
            <a:off x="3337560" y="118300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02</a:t>
            </a:r>
            <a:endParaRPr lang="en-US" sz="1200" dirty="0"/>
          </a:p>
        </p:txBody>
      </p:sp>
      <p:sp>
        <p:nvSpPr>
          <p:cNvPr id="7" name="Text 5"/>
          <p:cNvSpPr/>
          <p:nvPr/>
        </p:nvSpPr>
        <p:spPr>
          <a:xfrm>
            <a:off x="3337560" y="144018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Continuous Improvement</a:t>
            </a:r>
            <a:endParaRPr lang="en-US" sz="1200" dirty="0"/>
          </a:p>
        </p:txBody>
      </p:sp>
      <p:sp>
        <p:nvSpPr>
          <p:cNvPr id="8" name="Text 6"/>
          <p:cNvSpPr/>
          <p:nvPr/>
        </p:nvSpPr>
        <p:spPr>
          <a:xfrm>
            <a:off x="3337560" y="169735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SGFI is dedicated to always improving safety protocols and member well-being.</a:t>
            </a:r>
            <a:endParaRPr lang="en-US" sz="900" dirty="0"/>
          </a:p>
        </p:txBody>
      </p:sp>
      <p:sp>
        <p:nvSpPr>
          <p:cNvPr id="9" name="Text 7"/>
          <p:cNvSpPr/>
          <p:nvPr/>
        </p:nvSpPr>
        <p:spPr>
          <a:xfrm>
            <a:off x="6172200" y="118300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03</a:t>
            </a:r>
            <a:endParaRPr lang="en-US" sz="1200" dirty="0"/>
          </a:p>
        </p:txBody>
      </p:sp>
      <p:sp>
        <p:nvSpPr>
          <p:cNvPr id="10" name="Text 8"/>
          <p:cNvSpPr/>
          <p:nvPr/>
        </p:nvSpPr>
        <p:spPr>
          <a:xfrm>
            <a:off x="6172200" y="144018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Ongoing Commitment</a:t>
            </a:r>
            <a:endParaRPr lang="en-US" sz="1200" dirty="0"/>
          </a:p>
        </p:txBody>
      </p:sp>
      <p:sp>
        <p:nvSpPr>
          <p:cNvPr id="11" name="Text 9"/>
          <p:cNvSpPr/>
          <p:nvPr/>
        </p:nvSpPr>
        <p:spPr>
          <a:xfrm>
            <a:off x="6172200" y="169735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Our commitment to safety is continuous and unwavering, ensuring a positive experience.</a:t>
            </a:r>
            <a:endParaRPr lang="en-US" sz="900" dirty="0"/>
          </a:p>
        </p:txBody>
      </p:sp>
      <p:sp>
        <p:nvSpPr>
          <p:cNvPr id="12" name="Text 10"/>
          <p:cNvSpPr/>
          <p:nvPr/>
        </p:nvSpPr>
        <p:spPr>
          <a:xfrm>
            <a:off x="502920" y="303466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04</a:t>
            </a:r>
            <a:endParaRPr lang="en-US" sz="1200" dirty="0"/>
          </a:p>
        </p:txBody>
      </p:sp>
      <p:sp>
        <p:nvSpPr>
          <p:cNvPr id="13" name="Text 11"/>
          <p:cNvSpPr/>
          <p:nvPr/>
        </p:nvSpPr>
        <p:spPr>
          <a:xfrm>
            <a:off x="502920" y="329184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Supportive Atmosphere</a:t>
            </a:r>
            <a:endParaRPr lang="en-US" sz="1200" dirty="0"/>
          </a:p>
        </p:txBody>
      </p:sp>
      <p:sp>
        <p:nvSpPr>
          <p:cNvPr id="14" name="Text 12"/>
          <p:cNvSpPr/>
          <p:nvPr/>
        </p:nvSpPr>
        <p:spPr>
          <a:xfrm>
            <a:off x="502920" y="354901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Fostering a supportive atmosphere where everyone feels valued, respected, and secure always.</a:t>
            </a:r>
            <a:endParaRPr lang="en-US" sz="900" dirty="0"/>
          </a:p>
        </p:txBody>
      </p:sp>
      <p:sp>
        <p:nvSpPr>
          <p:cNvPr id="15" name="Text 13"/>
          <p:cNvSpPr/>
          <p:nvPr/>
        </p:nvSpPr>
        <p:spPr>
          <a:xfrm>
            <a:off x="3337560" y="303466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05</a:t>
            </a:r>
            <a:endParaRPr lang="en-US" sz="1200" dirty="0"/>
          </a:p>
        </p:txBody>
      </p:sp>
      <p:sp>
        <p:nvSpPr>
          <p:cNvPr id="16" name="Text 14"/>
          <p:cNvSpPr/>
          <p:nvPr/>
        </p:nvSpPr>
        <p:spPr>
          <a:xfrm>
            <a:off x="3337560" y="329184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Dedicated to All</a:t>
            </a:r>
            <a:endParaRPr lang="en-US" sz="1200" dirty="0"/>
          </a:p>
        </p:txBody>
      </p:sp>
      <p:sp>
        <p:nvSpPr>
          <p:cNvPr id="17" name="Text 15"/>
          <p:cNvSpPr/>
          <p:nvPr/>
        </p:nvSpPr>
        <p:spPr>
          <a:xfrm>
            <a:off x="3337560" y="354901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SGFI's dedication extends to every member, guaranteeing a safe and inclusive setting.</a:t>
            </a:r>
            <a:endParaRPr lang="en-US" sz="900" dirty="0"/>
          </a:p>
        </p:txBody>
      </p:sp>
      <p:sp>
        <p:nvSpPr>
          <p:cNvPr id="18" name="Text 16"/>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514350"/>
            <a:ext cx="8229600" cy="457200"/>
          </a:xfrm>
          <a:prstGeom prst="rect">
            <a:avLst/>
          </a:prstGeom>
          <a:noFill/>
          <a:ln/>
        </p:spPr>
        <p:txBody>
          <a:bodyPr wrap="square" rtlCol="0" anchor="ctr"/>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Table of Contents</a:t>
            </a:r>
            <a:endParaRPr lang="en-US" sz="2500" dirty="0"/>
          </a:p>
        </p:txBody>
      </p:sp>
      <p:pic>
        <p:nvPicPr>
          <p:cNvPr id="3" name="Image 0" descr="https://djgurnpwsdoqjscwqbsj.supabase.co/storage/v1/object/public/presentation-templates-data/section20_TOC_box1.png">    </p:cNvPr>
          <p:cNvPicPr>
            <a:picLocks noChangeAspect="1"/>
          </p:cNvPicPr>
          <p:nvPr/>
        </p:nvPicPr>
        <p:blipFill>
          <a:blip r:embed="rId2"/>
          <a:stretch>
            <a:fillRect/>
          </a:stretch>
        </p:blipFill>
        <p:spPr>
          <a:xfrm>
            <a:off x="640080" y="1285875"/>
            <a:ext cx="457200" cy="411480"/>
          </a:xfrm>
          <a:prstGeom prst="rect">
            <a:avLst/>
          </a:prstGeom>
        </p:spPr>
      </p:pic>
      <p:sp>
        <p:nvSpPr>
          <p:cNvPr id="4" name="Text 1"/>
          <p:cNvSpPr/>
          <p:nvPr/>
        </p:nvSpPr>
        <p:spPr>
          <a:xfrm>
            <a:off x="640080" y="13373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01</a:t>
            </a:r>
            <a:endParaRPr lang="en-US" sz="1400" dirty="0"/>
          </a:p>
        </p:txBody>
      </p:sp>
      <p:sp>
        <p:nvSpPr>
          <p:cNvPr id="5" name="Text 2"/>
          <p:cNvSpPr/>
          <p:nvPr/>
        </p:nvSpPr>
        <p:spPr>
          <a:xfrm>
            <a:off x="1097280" y="12858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SGFI Safeguarding: Core Principles</a:t>
            </a:r>
            <a:endParaRPr lang="en-US" sz="1200" dirty="0"/>
          </a:p>
        </p:txBody>
      </p:sp>
      <p:pic>
        <p:nvPicPr>
          <p:cNvPr id="6" name="Image 1" descr="https://djgurnpwsdoqjscwqbsj.supabase.co/storage/v1/object/public/presentation-templates-data/section20_TOC_box2.png">    </p:cNvPr>
          <p:cNvPicPr>
            <a:picLocks noChangeAspect="1"/>
          </p:cNvPicPr>
          <p:nvPr/>
        </p:nvPicPr>
        <p:blipFill>
          <a:blip r:embed="rId3"/>
          <a:stretch>
            <a:fillRect/>
          </a:stretch>
        </p:blipFill>
        <p:spPr>
          <a:xfrm>
            <a:off x="3474720" y="1285875"/>
            <a:ext cx="457200" cy="411480"/>
          </a:xfrm>
          <a:prstGeom prst="rect">
            <a:avLst/>
          </a:prstGeom>
        </p:spPr>
      </p:pic>
      <p:sp>
        <p:nvSpPr>
          <p:cNvPr id="7" name="Text 3"/>
          <p:cNvSpPr/>
          <p:nvPr/>
        </p:nvSpPr>
        <p:spPr>
          <a:xfrm>
            <a:off x="3474720" y="13373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02</a:t>
            </a:r>
            <a:endParaRPr lang="en-US" sz="1400" dirty="0"/>
          </a:p>
        </p:txBody>
      </p:sp>
      <p:sp>
        <p:nvSpPr>
          <p:cNvPr id="8" name="Text 4"/>
          <p:cNvSpPr/>
          <p:nvPr/>
        </p:nvSpPr>
        <p:spPr>
          <a:xfrm>
            <a:off x="3931920" y="12858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SGFI: Protecting All</a:t>
            </a:r>
            <a:endParaRPr lang="en-US" sz="1200" dirty="0"/>
          </a:p>
        </p:txBody>
      </p:sp>
      <p:pic>
        <p:nvPicPr>
          <p:cNvPr id="9" name="Image 2" descr="https://djgurnpwsdoqjscwqbsj.supabase.co/storage/v1/object/public/presentation-templates-data/section20_TOC_box1.png">    </p:cNvPr>
          <p:cNvPicPr>
            <a:picLocks noChangeAspect="1"/>
          </p:cNvPicPr>
          <p:nvPr/>
        </p:nvPicPr>
        <p:blipFill>
          <a:blip r:embed="rId4"/>
          <a:stretch>
            <a:fillRect/>
          </a:stretch>
        </p:blipFill>
        <p:spPr>
          <a:xfrm>
            <a:off x="6309360" y="1285875"/>
            <a:ext cx="457200" cy="411480"/>
          </a:xfrm>
          <a:prstGeom prst="rect">
            <a:avLst/>
          </a:prstGeom>
        </p:spPr>
      </p:pic>
      <p:sp>
        <p:nvSpPr>
          <p:cNvPr id="10" name="Text 5"/>
          <p:cNvSpPr/>
          <p:nvPr/>
        </p:nvSpPr>
        <p:spPr>
          <a:xfrm>
            <a:off x="6309360" y="13373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03</a:t>
            </a:r>
            <a:endParaRPr lang="en-US" sz="1400" dirty="0"/>
          </a:p>
        </p:txBody>
      </p:sp>
      <p:sp>
        <p:nvSpPr>
          <p:cNvPr id="11" name="Text 6"/>
          <p:cNvSpPr/>
          <p:nvPr/>
        </p:nvSpPr>
        <p:spPr>
          <a:xfrm>
            <a:off x="6766560" y="12858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Decoding Abuse</a:t>
            </a:r>
            <a:endParaRPr lang="en-US" sz="1200" dirty="0"/>
          </a:p>
        </p:txBody>
      </p:sp>
      <p:pic>
        <p:nvPicPr>
          <p:cNvPr id="12" name="Image 3" descr="https://djgurnpwsdoqjscwqbsj.supabase.co/storage/v1/object/public/presentation-templates-data/section20_TOC_box1.png">    </p:cNvPr>
          <p:cNvPicPr>
            <a:picLocks noChangeAspect="1"/>
          </p:cNvPicPr>
          <p:nvPr/>
        </p:nvPicPr>
        <p:blipFill>
          <a:blip r:embed="rId5"/>
          <a:stretch>
            <a:fillRect/>
          </a:stretch>
        </p:blipFill>
        <p:spPr>
          <a:xfrm>
            <a:off x="640080" y="2314575"/>
            <a:ext cx="457200" cy="411480"/>
          </a:xfrm>
          <a:prstGeom prst="rect">
            <a:avLst/>
          </a:prstGeom>
        </p:spPr>
      </p:pic>
      <p:sp>
        <p:nvSpPr>
          <p:cNvPr id="13" name="Text 7"/>
          <p:cNvSpPr/>
          <p:nvPr/>
        </p:nvSpPr>
        <p:spPr>
          <a:xfrm>
            <a:off x="640080" y="23660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04</a:t>
            </a:r>
            <a:endParaRPr lang="en-US" sz="1400" dirty="0"/>
          </a:p>
        </p:txBody>
      </p:sp>
      <p:sp>
        <p:nvSpPr>
          <p:cNvPr id="14" name="Text 8"/>
          <p:cNvSpPr/>
          <p:nvPr/>
        </p:nvSpPr>
        <p:spPr>
          <a:xfrm>
            <a:off x="1097280" y="23145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Protecting Our Beneficiaries</a:t>
            </a:r>
            <a:endParaRPr lang="en-US" sz="1200" dirty="0"/>
          </a:p>
        </p:txBody>
      </p:sp>
      <p:pic>
        <p:nvPicPr>
          <p:cNvPr id="15" name="Image 4" descr="https://djgurnpwsdoqjscwqbsj.supabase.co/storage/v1/object/public/presentation-templates-data/section20_TOC_box2.png">    </p:cNvPr>
          <p:cNvPicPr>
            <a:picLocks noChangeAspect="1"/>
          </p:cNvPicPr>
          <p:nvPr/>
        </p:nvPicPr>
        <p:blipFill>
          <a:blip r:embed="rId6"/>
          <a:stretch>
            <a:fillRect/>
          </a:stretch>
        </p:blipFill>
        <p:spPr>
          <a:xfrm>
            <a:off x="3474720" y="2314575"/>
            <a:ext cx="457200" cy="411480"/>
          </a:xfrm>
          <a:prstGeom prst="rect">
            <a:avLst/>
          </a:prstGeom>
        </p:spPr>
      </p:pic>
      <p:sp>
        <p:nvSpPr>
          <p:cNvPr id="16" name="Text 9"/>
          <p:cNvSpPr/>
          <p:nvPr/>
        </p:nvSpPr>
        <p:spPr>
          <a:xfrm>
            <a:off x="3474720" y="23660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05</a:t>
            </a:r>
            <a:endParaRPr lang="en-US" sz="1400" dirty="0"/>
          </a:p>
        </p:txBody>
      </p:sp>
      <p:sp>
        <p:nvSpPr>
          <p:cNvPr id="17" name="Text 10"/>
          <p:cNvSpPr/>
          <p:nvPr/>
        </p:nvSpPr>
        <p:spPr>
          <a:xfrm>
            <a:off x="3931920" y="23145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SGFI Safeguarding: Prevention First</a:t>
            </a:r>
            <a:endParaRPr lang="en-US" sz="1200" dirty="0"/>
          </a:p>
        </p:txBody>
      </p:sp>
      <p:pic>
        <p:nvPicPr>
          <p:cNvPr id="18" name="Image 5" descr="https://djgurnpwsdoqjscwqbsj.supabase.co/storage/v1/object/public/presentation-templates-data/section20_TOC_box1.png">    </p:cNvPr>
          <p:cNvPicPr>
            <a:picLocks noChangeAspect="1"/>
          </p:cNvPicPr>
          <p:nvPr/>
        </p:nvPicPr>
        <p:blipFill>
          <a:blip r:embed="rId7"/>
          <a:stretch>
            <a:fillRect/>
          </a:stretch>
        </p:blipFill>
        <p:spPr>
          <a:xfrm>
            <a:off x="6309360" y="2314575"/>
            <a:ext cx="457200" cy="411480"/>
          </a:xfrm>
          <a:prstGeom prst="rect">
            <a:avLst/>
          </a:prstGeom>
        </p:spPr>
      </p:pic>
      <p:sp>
        <p:nvSpPr>
          <p:cNvPr id="19" name="Text 11"/>
          <p:cNvSpPr/>
          <p:nvPr/>
        </p:nvSpPr>
        <p:spPr>
          <a:xfrm>
            <a:off x="6309360" y="23660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06</a:t>
            </a:r>
            <a:endParaRPr lang="en-US" sz="1400" dirty="0"/>
          </a:p>
        </p:txBody>
      </p:sp>
      <p:sp>
        <p:nvSpPr>
          <p:cNvPr id="20" name="Text 12"/>
          <p:cNvSpPr/>
          <p:nvPr/>
        </p:nvSpPr>
        <p:spPr>
          <a:xfrm>
            <a:off x="6766560" y="23145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Safeguarding Risk Radar</a:t>
            </a:r>
            <a:endParaRPr lang="en-US" sz="1200" dirty="0"/>
          </a:p>
        </p:txBody>
      </p:sp>
      <p:pic>
        <p:nvPicPr>
          <p:cNvPr id="21" name="Image 6" descr="https://djgurnpwsdoqjscwqbsj.supabase.co/storage/v1/object/public/presentation-templates-data/section20_TOC_box1.png">    </p:cNvPr>
          <p:cNvPicPr>
            <a:picLocks noChangeAspect="1"/>
          </p:cNvPicPr>
          <p:nvPr/>
        </p:nvPicPr>
        <p:blipFill>
          <a:blip r:embed="rId8"/>
          <a:stretch>
            <a:fillRect/>
          </a:stretch>
        </p:blipFill>
        <p:spPr>
          <a:xfrm>
            <a:off x="640080" y="3343275"/>
            <a:ext cx="457200" cy="411480"/>
          </a:xfrm>
          <a:prstGeom prst="rect">
            <a:avLst/>
          </a:prstGeom>
        </p:spPr>
      </p:pic>
      <p:sp>
        <p:nvSpPr>
          <p:cNvPr id="22" name="Text 13"/>
          <p:cNvSpPr/>
          <p:nvPr/>
        </p:nvSpPr>
        <p:spPr>
          <a:xfrm>
            <a:off x="640080" y="33947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07</a:t>
            </a:r>
            <a:endParaRPr lang="en-US" sz="1400" dirty="0"/>
          </a:p>
        </p:txBody>
      </p:sp>
      <p:sp>
        <p:nvSpPr>
          <p:cNvPr id="23" name="Text 14"/>
          <p:cNvSpPr/>
          <p:nvPr/>
        </p:nvSpPr>
        <p:spPr>
          <a:xfrm>
            <a:off x="1097280" y="33432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Safeguarding Concern Response</a:t>
            </a:r>
            <a:endParaRPr lang="en-US" sz="1200" dirty="0"/>
          </a:p>
        </p:txBody>
      </p:sp>
      <p:pic>
        <p:nvPicPr>
          <p:cNvPr id="24" name="Image 7" descr="https://djgurnpwsdoqjscwqbsj.supabase.co/storage/v1/object/public/presentation-templates-data/section20_TOC_box2.png">    </p:cNvPr>
          <p:cNvPicPr>
            <a:picLocks noChangeAspect="1"/>
          </p:cNvPicPr>
          <p:nvPr/>
        </p:nvPicPr>
        <p:blipFill>
          <a:blip r:embed="rId9"/>
          <a:stretch>
            <a:fillRect/>
          </a:stretch>
        </p:blipFill>
        <p:spPr>
          <a:xfrm>
            <a:off x="3474720" y="3343275"/>
            <a:ext cx="457200" cy="411480"/>
          </a:xfrm>
          <a:prstGeom prst="rect">
            <a:avLst/>
          </a:prstGeom>
        </p:spPr>
      </p:pic>
      <p:sp>
        <p:nvSpPr>
          <p:cNvPr id="25" name="Text 15"/>
          <p:cNvSpPr/>
          <p:nvPr/>
        </p:nvSpPr>
        <p:spPr>
          <a:xfrm>
            <a:off x="3474720" y="33947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08</a:t>
            </a:r>
            <a:endParaRPr lang="en-US" sz="1400" dirty="0"/>
          </a:p>
        </p:txBody>
      </p:sp>
      <p:sp>
        <p:nvSpPr>
          <p:cNvPr id="26" name="Text 16"/>
          <p:cNvSpPr/>
          <p:nvPr/>
        </p:nvSpPr>
        <p:spPr>
          <a:xfrm>
            <a:off x="3931920" y="33432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Data Privacy Essentials</a:t>
            </a:r>
            <a:endParaRPr lang="en-US" sz="1200" dirty="0"/>
          </a:p>
        </p:txBody>
      </p:sp>
      <p:pic>
        <p:nvPicPr>
          <p:cNvPr id="27" name="Image 8" descr="https://djgurnpwsdoqjscwqbsj.supabase.co/storage/v1/object/public/presentation-templates-data/section20_TOC_box1.png">    </p:cNvPr>
          <p:cNvPicPr>
            <a:picLocks noChangeAspect="1"/>
          </p:cNvPicPr>
          <p:nvPr/>
        </p:nvPicPr>
        <p:blipFill>
          <a:blip r:embed="rId10"/>
          <a:stretch>
            <a:fillRect/>
          </a:stretch>
        </p:blipFill>
        <p:spPr>
          <a:xfrm>
            <a:off x="6309360" y="3343275"/>
            <a:ext cx="457200" cy="411480"/>
          </a:xfrm>
          <a:prstGeom prst="rect">
            <a:avLst/>
          </a:prstGeom>
        </p:spPr>
      </p:pic>
      <p:sp>
        <p:nvSpPr>
          <p:cNvPr id="28" name="Text 17"/>
          <p:cNvSpPr/>
          <p:nvPr/>
        </p:nvSpPr>
        <p:spPr>
          <a:xfrm>
            <a:off x="6309360" y="33947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09</a:t>
            </a:r>
            <a:endParaRPr lang="en-US" sz="1400" dirty="0"/>
          </a:p>
        </p:txBody>
      </p:sp>
      <p:sp>
        <p:nvSpPr>
          <p:cNvPr id="29" name="Text 18"/>
          <p:cNvSpPr/>
          <p:nvPr/>
        </p:nvSpPr>
        <p:spPr>
          <a:xfrm>
            <a:off x="6766560" y="33432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Ethical Image Use</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514350"/>
            <a:ext cx="8229600" cy="457200"/>
          </a:xfrm>
          <a:prstGeom prst="rect">
            <a:avLst/>
          </a:prstGeom>
          <a:noFill/>
          <a:ln/>
        </p:spPr>
        <p:txBody>
          <a:bodyPr wrap="square" rtlCol="0" anchor="ctr"/>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Table of Contents</a:t>
            </a:r>
            <a:endParaRPr lang="en-US" sz="2500" dirty="0"/>
          </a:p>
        </p:txBody>
      </p:sp>
      <p:pic>
        <p:nvPicPr>
          <p:cNvPr id="3" name="Image 0" descr="https://djgurnpwsdoqjscwqbsj.supabase.co/storage/v1/object/public/presentation-templates-data/section20_TOC_box1.png">    </p:cNvPr>
          <p:cNvPicPr>
            <a:picLocks noChangeAspect="1"/>
          </p:cNvPicPr>
          <p:nvPr/>
        </p:nvPicPr>
        <p:blipFill>
          <a:blip r:embed="rId2"/>
          <a:stretch>
            <a:fillRect/>
          </a:stretch>
        </p:blipFill>
        <p:spPr>
          <a:xfrm>
            <a:off x="640080" y="1285875"/>
            <a:ext cx="457200" cy="411480"/>
          </a:xfrm>
          <a:prstGeom prst="rect">
            <a:avLst/>
          </a:prstGeom>
        </p:spPr>
      </p:pic>
      <p:sp>
        <p:nvSpPr>
          <p:cNvPr id="4" name="Text 1"/>
          <p:cNvSpPr/>
          <p:nvPr/>
        </p:nvSpPr>
        <p:spPr>
          <a:xfrm>
            <a:off x="640080" y="13373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10</a:t>
            </a:r>
            <a:endParaRPr lang="en-US" sz="1400" dirty="0"/>
          </a:p>
        </p:txBody>
      </p:sp>
      <p:sp>
        <p:nvSpPr>
          <p:cNvPr id="5" name="Text 2"/>
          <p:cNvSpPr/>
          <p:nvPr/>
        </p:nvSpPr>
        <p:spPr>
          <a:xfrm>
            <a:off x="1097280" y="12858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SGFI: Safety First</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514350"/>
            <a:ext cx="813816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SGFI Safeguarding: Core Principles</a:t>
            </a:r>
            <a:endParaRPr lang="en-US" sz="2500" dirty="0"/>
          </a:p>
        </p:txBody>
      </p:sp>
      <p:pic>
        <p:nvPicPr>
          <p:cNvPr id="3" name="Image 0" descr="https://djgurnpwsdoqjscwqbsj.supabase.co/storage/v1/object/public/presentation-templates-data/section20_list1_box.png">    </p:cNvPr>
          <p:cNvPicPr>
            <a:picLocks noChangeAspect="1"/>
          </p:cNvPicPr>
          <p:nvPr/>
        </p:nvPicPr>
        <p:blipFill>
          <a:blip r:embed="rId2"/>
          <a:stretch>
            <a:fillRect/>
          </a:stretch>
        </p:blipFill>
        <p:spPr>
          <a:xfrm>
            <a:off x="640080" y="1131570"/>
            <a:ext cx="3657600" cy="1131570"/>
          </a:xfrm>
          <a:prstGeom prst="rect">
            <a:avLst/>
          </a:prstGeom>
        </p:spPr>
      </p:pic>
      <p:sp>
        <p:nvSpPr>
          <p:cNvPr id="4" name="Text 1"/>
          <p:cNvSpPr/>
          <p:nvPr/>
        </p:nvSpPr>
        <p:spPr>
          <a:xfrm>
            <a:off x="822960" y="118300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01. Policy Overview</a:t>
            </a:r>
            <a:endParaRPr lang="en-US" sz="1300" dirty="0"/>
          </a:p>
        </p:txBody>
      </p:sp>
      <p:sp>
        <p:nvSpPr>
          <p:cNvPr id="5" name="Text 2"/>
          <p:cNvSpPr/>
          <p:nvPr/>
        </p:nvSpPr>
        <p:spPr>
          <a:xfrm>
            <a:off x="822960" y="154305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SGFI's safeguarding policy prioritizes the rights, safety, and protection of everyone involved with the organization.</a:t>
            </a:r>
            <a:endParaRPr lang="en-US" sz="1100" dirty="0"/>
          </a:p>
        </p:txBody>
      </p:sp>
      <p:pic>
        <p:nvPicPr>
          <p:cNvPr id="6" name="Image 1" descr="https://djgurnpwsdoqjscwqbsj.supabase.co/storage/v1/object/public/presentation-templates-data/section20_list1_box.png">    </p:cNvPr>
          <p:cNvPicPr>
            <a:picLocks noChangeAspect="1"/>
          </p:cNvPicPr>
          <p:nvPr/>
        </p:nvPicPr>
        <p:blipFill>
          <a:blip r:embed="rId3"/>
          <a:stretch>
            <a:fillRect/>
          </a:stretch>
        </p:blipFill>
        <p:spPr>
          <a:xfrm>
            <a:off x="4572000" y="1131570"/>
            <a:ext cx="3657600" cy="1131570"/>
          </a:xfrm>
          <a:prstGeom prst="rect">
            <a:avLst/>
          </a:prstGeom>
        </p:spPr>
      </p:pic>
      <p:sp>
        <p:nvSpPr>
          <p:cNvPr id="7" name="Text 3"/>
          <p:cNvSpPr/>
          <p:nvPr/>
        </p:nvSpPr>
        <p:spPr>
          <a:xfrm>
            <a:off x="4754880" y="118300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02. Beneficiary Focus</a:t>
            </a:r>
            <a:endParaRPr lang="en-US" sz="1300" dirty="0"/>
          </a:p>
        </p:txBody>
      </p:sp>
      <p:sp>
        <p:nvSpPr>
          <p:cNvPr id="8" name="Text 4"/>
          <p:cNvSpPr/>
          <p:nvPr/>
        </p:nvSpPr>
        <p:spPr>
          <a:xfrm>
            <a:off x="4754880" y="154305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We are committed to ensuring the well-being and safety of all beneficiaries who engage with our programs.</a:t>
            </a:r>
            <a:endParaRPr lang="en-US" sz="1100" dirty="0"/>
          </a:p>
        </p:txBody>
      </p:sp>
      <p:pic>
        <p:nvPicPr>
          <p:cNvPr id="9" name="Image 2" descr="https://djgurnpwsdoqjscwqbsj.supabase.co/storage/v1/object/public/presentation-templates-data/section20_list1_box.png">    </p:cNvPr>
          <p:cNvPicPr>
            <a:picLocks noChangeAspect="1"/>
          </p:cNvPicPr>
          <p:nvPr/>
        </p:nvPicPr>
        <p:blipFill>
          <a:blip r:embed="rId4"/>
          <a:stretch>
            <a:fillRect/>
          </a:stretch>
        </p:blipFill>
        <p:spPr>
          <a:xfrm>
            <a:off x="640080" y="2417445"/>
            <a:ext cx="3657600" cy="1131570"/>
          </a:xfrm>
          <a:prstGeom prst="rect">
            <a:avLst/>
          </a:prstGeom>
        </p:spPr>
      </p:pic>
      <p:sp>
        <p:nvSpPr>
          <p:cNvPr id="10" name="Text 5"/>
          <p:cNvSpPr/>
          <p:nvPr/>
        </p:nvSpPr>
        <p:spPr>
          <a:xfrm>
            <a:off x="822960" y="2468880"/>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03. Staff Responsibility</a:t>
            </a:r>
            <a:endParaRPr lang="en-US" sz="1300" dirty="0"/>
          </a:p>
        </p:txBody>
      </p:sp>
      <p:sp>
        <p:nvSpPr>
          <p:cNvPr id="11" name="Text 6"/>
          <p:cNvSpPr/>
          <p:nvPr/>
        </p:nvSpPr>
        <p:spPr>
          <a:xfrm>
            <a:off x="822960" y="2828925"/>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All staff members are responsible for upholding safeguarding principles and reporting any concerns promptly.</a:t>
            </a:r>
            <a:endParaRPr lang="en-US" sz="1100" dirty="0"/>
          </a:p>
        </p:txBody>
      </p:sp>
      <p:pic>
        <p:nvPicPr>
          <p:cNvPr id="12" name="Image 3" descr="https://djgurnpwsdoqjscwqbsj.supabase.co/storage/v1/object/public/presentation-templates-data/section20_list1_box.png">    </p:cNvPr>
          <p:cNvPicPr>
            <a:picLocks noChangeAspect="1"/>
          </p:cNvPicPr>
          <p:nvPr/>
        </p:nvPicPr>
        <p:blipFill>
          <a:blip r:embed="rId5"/>
          <a:stretch>
            <a:fillRect/>
          </a:stretch>
        </p:blipFill>
        <p:spPr>
          <a:xfrm>
            <a:off x="4572000" y="2417445"/>
            <a:ext cx="3657600" cy="1131570"/>
          </a:xfrm>
          <a:prstGeom prst="rect">
            <a:avLst/>
          </a:prstGeom>
        </p:spPr>
      </p:pic>
      <p:sp>
        <p:nvSpPr>
          <p:cNvPr id="13" name="Text 7"/>
          <p:cNvSpPr/>
          <p:nvPr/>
        </p:nvSpPr>
        <p:spPr>
          <a:xfrm>
            <a:off x="4754880" y="2468880"/>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04. Trustee Oversight</a:t>
            </a:r>
            <a:endParaRPr lang="en-US" sz="1300" dirty="0"/>
          </a:p>
        </p:txBody>
      </p:sp>
      <p:sp>
        <p:nvSpPr>
          <p:cNvPr id="14" name="Text 8"/>
          <p:cNvSpPr/>
          <p:nvPr/>
        </p:nvSpPr>
        <p:spPr>
          <a:xfrm>
            <a:off x="4754880" y="2828925"/>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Our trustees actively oversee and support the implementation of robust safeguarding practices across the organization.</a:t>
            </a:r>
            <a:endParaRPr lang="en-US" sz="1100" dirty="0"/>
          </a:p>
        </p:txBody>
      </p:sp>
      <p:pic>
        <p:nvPicPr>
          <p:cNvPr id="15" name="Image 4" descr="https://djgurnpwsdoqjscwqbsj.supabase.co/storage/v1/object/public/presentation-templates-data/section20_list1_box.png">    </p:cNvPr>
          <p:cNvPicPr>
            <a:picLocks noChangeAspect="1"/>
          </p:cNvPicPr>
          <p:nvPr/>
        </p:nvPicPr>
        <p:blipFill>
          <a:blip r:embed="rId6"/>
          <a:stretch>
            <a:fillRect/>
          </a:stretch>
        </p:blipFill>
        <p:spPr>
          <a:xfrm>
            <a:off x="640080" y="3703320"/>
            <a:ext cx="3657600" cy="1131570"/>
          </a:xfrm>
          <a:prstGeom prst="rect">
            <a:avLst/>
          </a:prstGeom>
        </p:spPr>
      </p:pic>
      <p:sp>
        <p:nvSpPr>
          <p:cNvPr id="16" name="Text 9"/>
          <p:cNvSpPr/>
          <p:nvPr/>
        </p:nvSpPr>
        <p:spPr>
          <a:xfrm>
            <a:off x="822960" y="375475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05. International Standards</a:t>
            </a:r>
            <a:endParaRPr lang="en-US" sz="1300" dirty="0"/>
          </a:p>
        </p:txBody>
      </p:sp>
      <p:sp>
        <p:nvSpPr>
          <p:cNvPr id="17" name="Text 10"/>
          <p:cNvSpPr/>
          <p:nvPr/>
        </p:nvSpPr>
        <p:spPr>
          <a:xfrm>
            <a:off x="822960" y="411480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SOLA GRATIA FOUNDATION INTERNATIONAL adheres to international safeguarding standards and best practices globally.</a:t>
            </a:r>
            <a:endParaRPr lang="en-US" sz="1100" dirty="0"/>
          </a:p>
        </p:txBody>
      </p:sp>
      <p:pic>
        <p:nvPicPr>
          <p:cNvPr id="18" name="Image 5" descr="https://djgurnpwsdoqjscwqbsj.supabase.co/storage/v1/object/public/presentation-templates-data/section20_list1_box.png">    </p:cNvPr>
          <p:cNvPicPr>
            <a:picLocks noChangeAspect="1"/>
          </p:cNvPicPr>
          <p:nvPr/>
        </p:nvPicPr>
        <p:blipFill>
          <a:blip r:embed="rId7"/>
          <a:stretch>
            <a:fillRect/>
          </a:stretch>
        </p:blipFill>
        <p:spPr>
          <a:xfrm>
            <a:off x="4572000" y="3703320"/>
            <a:ext cx="3657600" cy="1131570"/>
          </a:xfrm>
          <a:prstGeom prst="rect">
            <a:avLst/>
          </a:prstGeom>
        </p:spPr>
      </p:pic>
      <p:sp>
        <p:nvSpPr>
          <p:cNvPr id="19" name="Text 11"/>
          <p:cNvSpPr/>
          <p:nvPr/>
        </p:nvSpPr>
        <p:spPr>
          <a:xfrm>
            <a:off x="4754880" y="375475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06. Commitment Strong</a:t>
            </a:r>
            <a:endParaRPr lang="en-US" sz="1300" dirty="0"/>
          </a:p>
        </p:txBody>
      </p:sp>
      <p:sp>
        <p:nvSpPr>
          <p:cNvPr id="20" name="Text 12"/>
          <p:cNvSpPr/>
          <p:nvPr/>
        </p:nvSpPr>
        <p:spPr>
          <a:xfrm>
            <a:off x="4754880" y="411480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Our unwavering dedication guarantees the rights, safety and protection of all beneficiaries, staff and trustees.</a:t>
            </a:r>
            <a:endParaRPr lang="en-US" sz="1100" dirty="0"/>
          </a:p>
        </p:txBody>
      </p:sp>
      <p:sp>
        <p:nvSpPr>
          <p:cNvPr id="21" name="Text 13"/>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822960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SGFI: Protecting All</a:t>
            </a:r>
            <a:endParaRPr lang="en-US" sz="2500" dirty="0"/>
          </a:p>
        </p:txBody>
      </p:sp>
      <p:sp>
        <p:nvSpPr>
          <p:cNvPr id="3" name="Shape 1"/>
          <p:cNvSpPr/>
          <p:nvPr/>
        </p:nvSpPr>
        <p:spPr>
          <a:xfrm>
            <a:off x="457200" y="1183005"/>
            <a:ext cx="4114800" cy="3343275"/>
          </a:xfrm>
          <a:prstGeom prst="roundRect">
            <a:avLst>
              <a:gd name="adj" fmla="val 821"/>
            </a:avLst>
          </a:prstGeom>
          <a:noFill/>
          <a:ln w="8890">
            <a:solidFill>
              <a:srgbClr val="000000"/>
            </a:solidFill>
            <a:prstDash val="solid"/>
          </a:ln>
        </p:spPr>
      </p:sp>
      <p:sp>
        <p:nvSpPr>
          <p:cNvPr id="4" name="Shape 2"/>
          <p:cNvSpPr/>
          <p:nvPr/>
        </p:nvSpPr>
        <p:spPr>
          <a:xfrm>
            <a:off x="4663440" y="1183005"/>
            <a:ext cx="4114800" cy="3343275"/>
          </a:xfrm>
          <a:prstGeom prst="roundRect">
            <a:avLst>
              <a:gd name="adj" fmla="val 821"/>
            </a:avLst>
          </a:prstGeom>
          <a:noFill/>
          <a:ln w="8890">
            <a:solidFill>
              <a:srgbClr val="000000"/>
            </a:solidFill>
            <a:prstDash val="solid"/>
          </a:ln>
        </p:spPr>
      </p:sp>
      <p:sp>
        <p:nvSpPr>
          <p:cNvPr id="5" name="Text 3"/>
          <p:cNvSpPr/>
          <p:nvPr/>
        </p:nvSpPr>
        <p:spPr>
          <a:xfrm>
            <a:off x="640080" y="1285875"/>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Key Strengths</a:t>
            </a:r>
            <a:endParaRPr lang="en-US" sz="1500" dirty="0"/>
          </a:p>
        </p:txBody>
      </p:sp>
      <p:sp>
        <p:nvSpPr>
          <p:cNvPr id="6" name="Text 4"/>
          <p:cNvSpPr/>
          <p:nvPr/>
        </p:nvSpPr>
        <p:spPr>
          <a:xfrm>
            <a:off x="4846320" y="1285875"/>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Potential Challenges</a:t>
            </a:r>
            <a:endParaRPr lang="en-US" sz="1500" dirty="0"/>
          </a:p>
        </p:txBody>
      </p:sp>
      <p:pic>
        <p:nvPicPr>
          <p:cNvPr id="7" name="Image 0" descr="https://djgurnpwsdoqjscwqbsj.supabase.co/storage/v1/object/public/presentation-templates-data/like_black.png">    </p:cNvPr>
          <p:cNvPicPr>
            <a:picLocks noChangeAspect="1"/>
          </p:cNvPicPr>
          <p:nvPr/>
        </p:nvPicPr>
        <p:blipFill>
          <a:blip r:embed="rId2"/>
          <a:stretch>
            <a:fillRect/>
          </a:stretch>
        </p:blipFill>
        <p:spPr>
          <a:xfrm>
            <a:off x="4114800" y="1440180"/>
            <a:ext cx="182880" cy="205740"/>
          </a:xfrm>
          <a:prstGeom prst="rect">
            <a:avLst/>
          </a:prstGeom>
        </p:spPr>
      </p:pic>
      <p:pic>
        <p:nvPicPr>
          <p:cNvPr id="8" name="Image 1" descr="https://djgurnpwsdoqjscwqbsj.supabase.co/storage/v1/object/public/presentation-templates-data/dislike_black.png">    </p:cNvPr>
          <p:cNvPicPr>
            <a:picLocks noChangeAspect="1"/>
          </p:cNvPicPr>
          <p:nvPr/>
        </p:nvPicPr>
        <p:blipFill>
          <a:blip r:embed="rId3"/>
          <a:stretch>
            <a:fillRect/>
          </a:stretch>
        </p:blipFill>
        <p:spPr>
          <a:xfrm>
            <a:off x="8321040" y="1440180"/>
            <a:ext cx="201168" cy="216027"/>
          </a:xfrm>
          <a:prstGeom prst="rect">
            <a:avLst/>
          </a:prstGeom>
        </p:spPr>
      </p:pic>
      <p:sp>
        <p:nvSpPr>
          <p:cNvPr id="9" name="Text 5"/>
          <p:cNvSpPr/>
          <p:nvPr/>
        </p:nvSpPr>
        <p:spPr>
          <a:xfrm>
            <a:off x="640080" y="1800225"/>
            <a:ext cx="3840480" cy="1828800"/>
          </a:xfrm>
          <a:prstGeom prst="rect">
            <a:avLst/>
          </a:prstGeom>
          <a:noFill/>
          <a:ln/>
        </p:spPr>
        <p:txBody>
          <a:bodyPr wrap="square" rtlCol="0" anchor="t"/>
          <a:lstStyle/>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Upholds ethical standards, creating safer environments for everyone involved in SGFI programs and activities nationwide.</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Prioritizes individual well-being, fostering a culture of respect and ensuring that rights are respected and valued.</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Proactive prevention strategies minimize the risk of abuse, creating a more secure and supportive community for all participants.</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Comprehensive approach promotes transparency and accountability, building trust among stakeholders and enhancing program effectiveness.</a:t>
            </a:r>
            <a:endParaRPr lang="en-US" sz="800" dirty="0"/>
          </a:p>
        </p:txBody>
      </p:sp>
      <p:sp>
        <p:nvSpPr>
          <p:cNvPr id="10" name="Text 6"/>
          <p:cNvSpPr/>
          <p:nvPr/>
        </p:nvSpPr>
        <p:spPr>
          <a:xfrm>
            <a:off x="4846320" y="1800225"/>
            <a:ext cx="3840480" cy="1828800"/>
          </a:xfrm>
          <a:prstGeom prst="rect">
            <a:avLst/>
          </a:prstGeom>
          <a:noFill/>
          <a:ln/>
        </p:spPr>
        <p:txBody>
          <a:bodyPr wrap="square" rtlCol="0" anchor="t"/>
          <a:lstStyle/>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Requires ongoing resource allocation to maintain effective prevention and promotion efforts, potentially straining budgets.</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Demands continuous training and education for all stakeholders, posing logistical and scheduling complexities.</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May face resistance or skepticism from individuals unfamiliar with prevention and promotion principles, slowing down progress.</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Measuring the impact of prevention efforts can be difficult, making it challenging to demonstrate tangible results and secure future funding.</a:t>
            </a:r>
            <a:endParaRPr lang="en-US" sz="800" dirty="0"/>
          </a:p>
        </p:txBody>
      </p:sp>
      <p:sp>
        <p:nvSpPr>
          <p:cNvPr id="11" name="Text 7"/>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514350"/>
            <a:ext cx="813816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Decoding Abuse</a:t>
            </a:r>
            <a:endParaRPr lang="en-US" sz="2500" dirty="0"/>
          </a:p>
        </p:txBody>
      </p:sp>
      <p:pic>
        <p:nvPicPr>
          <p:cNvPr id="3" name="Image 0" descr="https://djgurnpwsdoqjscwqbsj.supabase.co/storage/v1/object/public/presentation-templates-data/section20_list1_box.png">    </p:cNvPr>
          <p:cNvPicPr>
            <a:picLocks noChangeAspect="1"/>
          </p:cNvPicPr>
          <p:nvPr/>
        </p:nvPicPr>
        <p:blipFill>
          <a:blip r:embed="rId2"/>
          <a:stretch>
            <a:fillRect/>
          </a:stretch>
        </p:blipFill>
        <p:spPr>
          <a:xfrm>
            <a:off x="640080" y="1131570"/>
            <a:ext cx="3657600" cy="1131570"/>
          </a:xfrm>
          <a:prstGeom prst="rect">
            <a:avLst/>
          </a:prstGeom>
        </p:spPr>
      </p:pic>
      <p:sp>
        <p:nvSpPr>
          <p:cNvPr id="4" name="Text 1"/>
          <p:cNvSpPr/>
          <p:nvPr/>
        </p:nvSpPr>
        <p:spPr>
          <a:xfrm>
            <a:off x="822960" y="118300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01. Abuse Defined</a:t>
            </a:r>
            <a:endParaRPr lang="en-US" sz="1300" dirty="0"/>
          </a:p>
        </p:txBody>
      </p:sp>
      <p:sp>
        <p:nvSpPr>
          <p:cNvPr id="5" name="Text 2"/>
          <p:cNvSpPr/>
          <p:nvPr/>
        </p:nvSpPr>
        <p:spPr>
          <a:xfrm>
            <a:off x="822960" y="154305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Comprehensive definition encompassing various forms of abuse, promoting understanding and recognition of harmful behaviors.</a:t>
            </a:r>
            <a:endParaRPr lang="en-US" sz="1100" dirty="0"/>
          </a:p>
        </p:txBody>
      </p:sp>
      <p:pic>
        <p:nvPicPr>
          <p:cNvPr id="6" name="Image 1" descr="https://djgurnpwsdoqjscwqbsj.supabase.co/storage/v1/object/public/presentation-templates-data/section20_list1_box.png">    </p:cNvPr>
          <p:cNvPicPr>
            <a:picLocks noChangeAspect="1"/>
          </p:cNvPicPr>
          <p:nvPr/>
        </p:nvPicPr>
        <p:blipFill>
          <a:blip r:embed="rId3"/>
          <a:stretch>
            <a:fillRect/>
          </a:stretch>
        </p:blipFill>
        <p:spPr>
          <a:xfrm>
            <a:off x="4572000" y="1131570"/>
            <a:ext cx="3657600" cy="1131570"/>
          </a:xfrm>
          <a:prstGeom prst="rect">
            <a:avLst/>
          </a:prstGeom>
        </p:spPr>
      </p:pic>
      <p:sp>
        <p:nvSpPr>
          <p:cNvPr id="7" name="Text 3"/>
          <p:cNvSpPr/>
          <p:nvPr/>
        </p:nvSpPr>
        <p:spPr>
          <a:xfrm>
            <a:off x="4754880" y="118300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02. Psychological Impact</a:t>
            </a:r>
            <a:endParaRPr lang="en-US" sz="1300" dirty="0"/>
          </a:p>
        </p:txBody>
      </p:sp>
      <p:sp>
        <p:nvSpPr>
          <p:cNvPr id="8" name="Text 4"/>
          <p:cNvSpPr/>
          <p:nvPr/>
        </p:nvSpPr>
        <p:spPr>
          <a:xfrm>
            <a:off x="4754880" y="154305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Highlighting psychological abuse as a pattern of behavior that undermines a person's emotional well-being.</a:t>
            </a:r>
            <a:endParaRPr lang="en-US" sz="1100" dirty="0"/>
          </a:p>
        </p:txBody>
      </p:sp>
      <p:pic>
        <p:nvPicPr>
          <p:cNvPr id="9" name="Image 2" descr="https://djgurnpwsdoqjscwqbsj.supabase.co/storage/v1/object/public/presentation-templates-data/section20_list1_box.png">    </p:cNvPr>
          <p:cNvPicPr>
            <a:picLocks noChangeAspect="1"/>
          </p:cNvPicPr>
          <p:nvPr/>
        </p:nvPicPr>
        <p:blipFill>
          <a:blip r:embed="rId4"/>
          <a:stretch>
            <a:fillRect/>
          </a:stretch>
        </p:blipFill>
        <p:spPr>
          <a:xfrm>
            <a:off x="640080" y="2417445"/>
            <a:ext cx="3657600" cy="1131570"/>
          </a:xfrm>
          <a:prstGeom prst="rect">
            <a:avLst/>
          </a:prstGeom>
        </p:spPr>
      </p:pic>
      <p:sp>
        <p:nvSpPr>
          <p:cNvPr id="10" name="Text 5"/>
          <p:cNvSpPr/>
          <p:nvPr/>
        </p:nvSpPr>
        <p:spPr>
          <a:xfrm>
            <a:off x="822960" y="2468880"/>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03. Physical Harm</a:t>
            </a:r>
            <a:endParaRPr lang="en-US" sz="1300" dirty="0"/>
          </a:p>
        </p:txBody>
      </p:sp>
      <p:sp>
        <p:nvSpPr>
          <p:cNvPr id="11" name="Text 6"/>
          <p:cNvSpPr/>
          <p:nvPr/>
        </p:nvSpPr>
        <p:spPr>
          <a:xfrm>
            <a:off x="822960" y="2828925"/>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Addressing physical abuse involving intentional harm or injury inflicted upon an individual's body.</a:t>
            </a:r>
            <a:endParaRPr lang="en-US" sz="1100" dirty="0"/>
          </a:p>
        </p:txBody>
      </p:sp>
      <p:pic>
        <p:nvPicPr>
          <p:cNvPr id="12" name="Image 3" descr="https://djgurnpwsdoqjscwqbsj.supabase.co/storage/v1/object/public/presentation-templates-data/section20_list1_box.png">    </p:cNvPr>
          <p:cNvPicPr>
            <a:picLocks noChangeAspect="1"/>
          </p:cNvPicPr>
          <p:nvPr/>
        </p:nvPicPr>
        <p:blipFill>
          <a:blip r:embed="rId5"/>
          <a:stretch>
            <a:fillRect/>
          </a:stretch>
        </p:blipFill>
        <p:spPr>
          <a:xfrm>
            <a:off x="4572000" y="2417445"/>
            <a:ext cx="3657600" cy="1131570"/>
          </a:xfrm>
          <a:prstGeom prst="rect">
            <a:avLst/>
          </a:prstGeom>
        </p:spPr>
      </p:pic>
      <p:sp>
        <p:nvSpPr>
          <p:cNvPr id="13" name="Text 7"/>
          <p:cNvSpPr/>
          <p:nvPr/>
        </p:nvSpPr>
        <p:spPr>
          <a:xfrm>
            <a:off x="4754880" y="2468880"/>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04. Neglect's Effects</a:t>
            </a:r>
            <a:endParaRPr lang="en-US" sz="1300" dirty="0"/>
          </a:p>
        </p:txBody>
      </p:sp>
      <p:sp>
        <p:nvSpPr>
          <p:cNvPr id="14" name="Text 8"/>
          <p:cNvSpPr/>
          <p:nvPr/>
        </p:nvSpPr>
        <p:spPr>
          <a:xfrm>
            <a:off x="4754880" y="2828925"/>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Examining neglect as the failure to provide necessary care, leading to physical and emotional damage.</a:t>
            </a:r>
            <a:endParaRPr lang="en-US" sz="1100" dirty="0"/>
          </a:p>
        </p:txBody>
      </p:sp>
      <p:pic>
        <p:nvPicPr>
          <p:cNvPr id="15" name="Image 4" descr="https://djgurnpwsdoqjscwqbsj.supabase.co/storage/v1/object/public/presentation-templates-data/section20_list1_box.png">    </p:cNvPr>
          <p:cNvPicPr>
            <a:picLocks noChangeAspect="1"/>
          </p:cNvPicPr>
          <p:nvPr/>
        </p:nvPicPr>
        <p:blipFill>
          <a:blip r:embed="rId6"/>
          <a:stretch>
            <a:fillRect/>
          </a:stretch>
        </p:blipFill>
        <p:spPr>
          <a:xfrm>
            <a:off x="640080" y="3703320"/>
            <a:ext cx="3657600" cy="1131570"/>
          </a:xfrm>
          <a:prstGeom prst="rect">
            <a:avLst/>
          </a:prstGeom>
        </p:spPr>
      </p:pic>
      <p:sp>
        <p:nvSpPr>
          <p:cNvPr id="16" name="Text 9"/>
          <p:cNvSpPr/>
          <p:nvPr/>
        </p:nvSpPr>
        <p:spPr>
          <a:xfrm>
            <a:off x="822960" y="375475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05. Emotional Wounds</a:t>
            </a:r>
            <a:endParaRPr lang="en-US" sz="1300" dirty="0"/>
          </a:p>
        </p:txBody>
      </p:sp>
      <p:sp>
        <p:nvSpPr>
          <p:cNvPr id="17" name="Text 10"/>
          <p:cNvSpPr/>
          <p:nvPr/>
        </p:nvSpPr>
        <p:spPr>
          <a:xfrm>
            <a:off x="822960" y="411480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Exploring emotional maltreatment that affects self-worth, security, and healthy emotional development.</a:t>
            </a:r>
            <a:endParaRPr lang="en-US" sz="1100" dirty="0"/>
          </a:p>
        </p:txBody>
      </p:sp>
      <p:pic>
        <p:nvPicPr>
          <p:cNvPr id="18" name="Image 5" descr="https://djgurnpwsdoqjscwqbsj.supabase.co/storage/v1/object/public/presentation-templates-data/section20_list1_box.png">    </p:cNvPr>
          <p:cNvPicPr>
            <a:picLocks noChangeAspect="1"/>
          </p:cNvPicPr>
          <p:nvPr/>
        </p:nvPicPr>
        <p:blipFill>
          <a:blip r:embed="rId7"/>
          <a:stretch>
            <a:fillRect/>
          </a:stretch>
        </p:blipFill>
        <p:spPr>
          <a:xfrm>
            <a:off x="4572000" y="3703320"/>
            <a:ext cx="3657600" cy="1131570"/>
          </a:xfrm>
          <a:prstGeom prst="rect">
            <a:avLst/>
          </a:prstGeom>
        </p:spPr>
      </p:pic>
      <p:sp>
        <p:nvSpPr>
          <p:cNvPr id="19" name="Text 11"/>
          <p:cNvSpPr/>
          <p:nvPr/>
        </p:nvSpPr>
        <p:spPr>
          <a:xfrm>
            <a:off x="4754880" y="375475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06. Accountability Matters</a:t>
            </a:r>
            <a:endParaRPr lang="en-US" sz="1300" dirty="0"/>
          </a:p>
        </p:txBody>
      </p:sp>
      <p:sp>
        <p:nvSpPr>
          <p:cNvPr id="20" name="Text 12"/>
          <p:cNvSpPr/>
          <p:nvPr/>
        </p:nvSpPr>
        <p:spPr>
          <a:xfrm>
            <a:off x="4754880" y="411480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Emphasizing the importance of holding perpetrators accountable and ensuring justice for abuse survivors.</a:t>
            </a:r>
            <a:endParaRPr lang="en-US" sz="1100" dirty="0"/>
          </a:p>
        </p:txBody>
      </p:sp>
      <p:sp>
        <p:nvSpPr>
          <p:cNvPr id="21" name="Text 13"/>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502920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Protecting Our Beneficiaries</a:t>
            </a:r>
            <a:endParaRPr lang="en-US" sz="2500" dirty="0"/>
          </a:p>
        </p:txBody>
      </p:sp>
      <p:pic>
        <p:nvPicPr>
          <p:cNvPr id="3" name="Image 0" descr="https://images.pexels.com/photos/7677772/pexels-photo-7677772.jpeg?auto=compress&amp;cs=tinysrgb&amp;fit=crop&amp;h=1200&amp;w=800">    </p:cNvPr>
          <p:cNvPicPr>
            <a:picLocks noChangeAspect="1"/>
          </p:cNvPicPr>
          <p:nvPr/>
        </p:nvPicPr>
        <p:blipFill>
          <a:blip r:embed="rId2"/>
          <a:stretch>
            <a:fillRect/>
          </a:stretch>
        </p:blipFill>
        <p:spPr>
          <a:xfrm>
            <a:off x="5852160" y="668655"/>
            <a:ext cx="2743200" cy="3600450"/>
          </a:xfrm>
          <a:prstGeom prst="rect">
            <a:avLst/>
          </a:prstGeom>
        </p:spPr>
      </p:pic>
      <p:sp>
        <p:nvSpPr>
          <p:cNvPr id="4" name="Text 1"/>
          <p:cNvSpPr/>
          <p:nvPr/>
        </p:nvSpPr>
        <p:spPr>
          <a:xfrm>
            <a:off x="548640" y="1080135"/>
            <a:ext cx="502920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1. Duty of Care Defined</a:t>
            </a:r>
            <a:endParaRPr lang="en-US" sz="1500" dirty="0"/>
          </a:p>
        </p:txBody>
      </p:sp>
      <p:sp>
        <p:nvSpPr>
          <p:cNvPr id="5" name="Text 2"/>
          <p:cNvSpPr/>
          <p:nvPr/>
        </p:nvSpPr>
        <p:spPr>
          <a:xfrm>
            <a:off x="548640" y="1440180"/>
            <a:ext cx="5029200" cy="640080"/>
          </a:xfrm>
          <a:prstGeom prst="rect">
            <a:avLst/>
          </a:prstGeom>
          <a:noFill/>
          <a:ln/>
        </p:spPr>
        <p:txBody>
          <a:bodyPr wrap="square" rtlCol="0" anchor="t"/>
          <a:lstStyle/>
          <a:p>
            <a:pPr indent="0" marL="0">
              <a:buNone/>
            </a:pPr>
            <a:r>
              <a:rPr lang="en-US" sz="1000" dirty="0">
                <a:solidFill>
                  <a:srgbClr val="000000"/>
                </a:solidFill>
                <a:latin typeface="Plus Jakarta Sans Light" pitchFamily="34" charset="0"/>
                <a:ea typeface="Plus Jakarta Sans Light" pitchFamily="34" charset="-122"/>
                <a:cs typeface="Plus Jakarta Sans Light" pitchFamily="34" charset="-120"/>
              </a:rPr>
              <a:t>Understanding the legal and ethical obligations to protect beneficiaries from harm and potential risks within our programs.</a:t>
            </a:r>
            <a:endParaRPr lang="en-US" sz="1000" dirty="0"/>
          </a:p>
        </p:txBody>
      </p:sp>
      <p:sp>
        <p:nvSpPr>
          <p:cNvPr id="6" name="Text 3"/>
          <p:cNvSpPr/>
          <p:nvPr/>
        </p:nvSpPr>
        <p:spPr>
          <a:xfrm>
            <a:off x="548640" y="2005965"/>
            <a:ext cx="502920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2. Safe Environment Pillars</a:t>
            </a:r>
            <a:endParaRPr lang="en-US" sz="1500" dirty="0"/>
          </a:p>
        </p:txBody>
      </p:sp>
      <p:sp>
        <p:nvSpPr>
          <p:cNvPr id="7" name="Text 4"/>
          <p:cNvSpPr/>
          <p:nvPr/>
        </p:nvSpPr>
        <p:spPr>
          <a:xfrm>
            <a:off x="548640" y="2366010"/>
            <a:ext cx="5029200" cy="640080"/>
          </a:xfrm>
          <a:prstGeom prst="rect">
            <a:avLst/>
          </a:prstGeom>
          <a:noFill/>
          <a:ln/>
        </p:spPr>
        <p:txBody>
          <a:bodyPr wrap="square" rtlCol="0" anchor="t"/>
          <a:lstStyle/>
          <a:p>
            <a:pPr indent="0" marL="0">
              <a:buNone/>
            </a:pPr>
            <a:r>
              <a:rPr lang="en-US" sz="1000" dirty="0">
                <a:solidFill>
                  <a:srgbClr val="000000"/>
                </a:solidFill>
                <a:latin typeface="Plus Jakarta Sans Light" pitchFamily="34" charset="0"/>
                <a:ea typeface="Plus Jakarta Sans Light" pitchFamily="34" charset="-122"/>
                <a:cs typeface="Plus Jakarta Sans Light" pitchFamily="34" charset="-120"/>
              </a:rPr>
              <a:t>Proactive measures that promote physical, emotional, and psychological safety, including reporting concerns promptly.</a:t>
            </a:r>
            <a:endParaRPr lang="en-US" sz="1000" dirty="0"/>
          </a:p>
        </p:txBody>
      </p:sp>
      <p:sp>
        <p:nvSpPr>
          <p:cNvPr id="8" name="Text 5"/>
          <p:cNvSpPr/>
          <p:nvPr/>
        </p:nvSpPr>
        <p:spPr>
          <a:xfrm>
            <a:off x="548640" y="2931795"/>
            <a:ext cx="502920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3. Reporting Protocols</a:t>
            </a:r>
            <a:endParaRPr lang="en-US" sz="1500" dirty="0"/>
          </a:p>
        </p:txBody>
      </p:sp>
      <p:sp>
        <p:nvSpPr>
          <p:cNvPr id="9" name="Text 6"/>
          <p:cNvSpPr/>
          <p:nvPr/>
        </p:nvSpPr>
        <p:spPr>
          <a:xfrm>
            <a:off x="548640" y="3291840"/>
            <a:ext cx="5029200" cy="640080"/>
          </a:xfrm>
          <a:prstGeom prst="rect">
            <a:avLst/>
          </a:prstGeom>
          <a:noFill/>
          <a:ln/>
        </p:spPr>
        <p:txBody>
          <a:bodyPr wrap="square" rtlCol="0" anchor="t"/>
          <a:lstStyle/>
          <a:p>
            <a:pPr indent="0" marL="0">
              <a:buNone/>
            </a:pPr>
            <a:r>
              <a:rPr lang="en-US" sz="1000" dirty="0">
                <a:solidFill>
                  <a:srgbClr val="000000"/>
                </a:solidFill>
                <a:latin typeface="Plus Jakarta Sans Light" pitchFamily="34" charset="0"/>
                <a:ea typeface="Plus Jakarta Sans Light" pitchFamily="34" charset="-122"/>
                <a:cs typeface="Plus Jakarta Sans Light" pitchFamily="34" charset="-120"/>
              </a:rPr>
              <a:t>Clear procedures for documenting and escalating incidents or concerns, ensuring swift and appropriate responses to potential threats.</a:t>
            </a:r>
            <a:endParaRPr lang="en-US" sz="1000" dirty="0"/>
          </a:p>
        </p:txBody>
      </p:sp>
      <p:sp>
        <p:nvSpPr>
          <p:cNvPr id="10" name="Text 7"/>
          <p:cNvSpPr/>
          <p:nvPr/>
        </p:nvSpPr>
        <p:spPr>
          <a:xfrm>
            <a:off x="548640" y="3857625"/>
            <a:ext cx="502920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4. Boundaries and Conduct</a:t>
            </a:r>
            <a:endParaRPr lang="en-US" sz="1500" dirty="0"/>
          </a:p>
        </p:txBody>
      </p:sp>
      <p:sp>
        <p:nvSpPr>
          <p:cNvPr id="11" name="Text 8"/>
          <p:cNvSpPr/>
          <p:nvPr/>
        </p:nvSpPr>
        <p:spPr>
          <a:xfrm>
            <a:off x="548640" y="4217670"/>
            <a:ext cx="5029200" cy="640080"/>
          </a:xfrm>
          <a:prstGeom prst="rect">
            <a:avLst/>
          </a:prstGeom>
          <a:noFill/>
          <a:ln/>
        </p:spPr>
        <p:txBody>
          <a:bodyPr wrap="square" rtlCol="0" anchor="t"/>
          <a:lstStyle/>
          <a:p>
            <a:pPr indent="0" marL="0">
              <a:buNone/>
            </a:pPr>
            <a:r>
              <a:rPr lang="en-US" sz="1000" dirty="0">
                <a:solidFill>
                  <a:srgbClr val="000000"/>
                </a:solidFill>
                <a:latin typeface="Plus Jakarta Sans Light" pitchFamily="34" charset="0"/>
                <a:ea typeface="Plus Jakarta Sans Light" pitchFamily="34" charset="-122"/>
                <a:cs typeface="Plus Jakarta Sans Light" pitchFamily="34" charset="-120"/>
              </a:rPr>
              <a:t>Establishing and maintaining professional boundaries, preventing exploitation, and fostering respectful interactions with beneficiaries always.</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502920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Protecting Our Beneficiaries</a:t>
            </a:r>
            <a:endParaRPr lang="en-US" sz="2500" dirty="0"/>
          </a:p>
        </p:txBody>
      </p:sp>
      <p:pic>
        <p:nvPicPr>
          <p:cNvPr id="3" name="Image 0" descr="https://images.pexels.com/photos/7677772/pexels-photo-7677772.jpeg?auto=compress&amp;cs=tinysrgb&amp;fit=crop&amp;h=1200&amp;w=800">    </p:cNvPr>
          <p:cNvPicPr>
            <a:picLocks noChangeAspect="1"/>
          </p:cNvPicPr>
          <p:nvPr/>
        </p:nvPicPr>
        <p:blipFill>
          <a:blip r:embed="rId2"/>
          <a:stretch>
            <a:fillRect/>
          </a:stretch>
        </p:blipFill>
        <p:spPr>
          <a:xfrm>
            <a:off x="5852160" y="668655"/>
            <a:ext cx="2743200" cy="3600450"/>
          </a:xfrm>
          <a:prstGeom prst="rect">
            <a:avLst/>
          </a:prstGeom>
        </p:spPr>
      </p:pic>
      <p:sp>
        <p:nvSpPr>
          <p:cNvPr id="4" name="Text 1"/>
          <p:cNvSpPr/>
          <p:nvPr/>
        </p:nvSpPr>
        <p:spPr>
          <a:xfrm>
            <a:off x="548640" y="1080135"/>
            <a:ext cx="502920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5. Continuous Improvement</a:t>
            </a:r>
            <a:endParaRPr lang="en-US" sz="1500" dirty="0"/>
          </a:p>
        </p:txBody>
      </p:sp>
      <p:sp>
        <p:nvSpPr>
          <p:cNvPr id="5" name="Text 2"/>
          <p:cNvSpPr/>
          <p:nvPr/>
        </p:nvSpPr>
        <p:spPr>
          <a:xfrm>
            <a:off x="548640" y="1440180"/>
            <a:ext cx="5029200" cy="640080"/>
          </a:xfrm>
          <a:prstGeom prst="rect">
            <a:avLst/>
          </a:prstGeom>
          <a:noFill/>
          <a:ln/>
        </p:spPr>
        <p:txBody>
          <a:bodyPr wrap="square" rtlCol="0" anchor="t"/>
          <a:lstStyle/>
          <a:p>
            <a:pPr indent="0" marL="0">
              <a:buNone/>
            </a:pPr>
            <a:r>
              <a:rPr lang="en-US" sz="1000" dirty="0">
                <a:solidFill>
                  <a:srgbClr val="000000"/>
                </a:solidFill>
                <a:latin typeface="Plus Jakarta Sans Light" pitchFamily="34" charset="0"/>
                <a:ea typeface="Plus Jakarta Sans Light" pitchFamily="34" charset="-122"/>
                <a:cs typeface="Plus Jakarta Sans Light" pitchFamily="34" charset="-120"/>
              </a:rPr>
              <a:t>Actively participating in training and feedback to refine our approaches to safety and security, ensuring adaptability always.</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514350"/>
            <a:ext cx="813816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SGFI Safeguarding: Prevention First</a:t>
            </a:r>
            <a:endParaRPr lang="en-US" sz="2500" dirty="0"/>
          </a:p>
        </p:txBody>
      </p:sp>
      <p:pic>
        <p:nvPicPr>
          <p:cNvPr id="3" name="Image 0" descr="https://djgurnpwsdoqjscwqbsj.supabase.co/storage/v1/object/public/presentation-templates-data/section20_list1_box.png">    </p:cNvPr>
          <p:cNvPicPr>
            <a:picLocks noChangeAspect="1"/>
          </p:cNvPicPr>
          <p:nvPr/>
        </p:nvPicPr>
        <p:blipFill>
          <a:blip r:embed="rId2"/>
          <a:stretch>
            <a:fillRect/>
          </a:stretch>
        </p:blipFill>
        <p:spPr>
          <a:xfrm>
            <a:off x="640080" y="1131570"/>
            <a:ext cx="3657600" cy="1131570"/>
          </a:xfrm>
          <a:prstGeom prst="rect">
            <a:avLst/>
          </a:prstGeom>
        </p:spPr>
      </p:pic>
      <p:sp>
        <p:nvSpPr>
          <p:cNvPr id="4" name="Text 1"/>
          <p:cNvSpPr/>
          <p:nvPr/>
        </p:nvSpPr>
        <p:spPr>
          <a:xfrm>
            <a:off x="822960" y="118300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01. Awareness Drives</a:t>
            </a:r>
            <a:endParaRPr lang="en-US" sz="1300" dirty="0"/>
          </a:p>
        </p:txBody>
      </p:sp>
      <p:sp>
        <p:nvSpPr>
          <p:cNvPr id="5" name="Text 2"/>
          <p:cNvSpPr/>
          <p:nvPr/>
        </p:nvSpPr>
        <p:spPr>
          <a:xfrm>
            <a:off x="822960" y="154305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Implement targeted campaigns using various channels to boost understanding of safeguarding principles and reporting mechanisms.</a:t>
            </a:r>
            <a:endParaRPr lang="en-US" sz="1100" dirty="0"/>
          </a:p>
        </p:txBody>
      </p:sp>
      <p:pic>
        <p:nvPicPr>
          <p:cNvPr id="6" name="Image 1" descr="https://djgurnpwsdoqjscwqbsj.supabase.co/storage/v1/object/public/presentation-templates-data/section20_list1_box.png">    </p:cNvPr>
          <p:cNvPicPr>
            <a:picLocks noChangeAspect="1"/>
          </p:cNvPicPr>
          <p:nvPr/>
        </p:nvPicPr>
        <p:blipFill>
          <a:blip r:embed="rId3"/>
          <a:stretch>
            <a:fillRect/>
          </a:stretch>
        </p:blipFill>
        <p:spPr>
          <a:xfrm>
            <a:off x="4572000" y="1131570"/>
            <a:ext cx="3657600" cy="1131570"/>
          </a:xfrm>
          <a:prstGeom prst="rect">
            <a:avLst/>
          </a:prstGeom>
        </p:spPr>
      </p:pic>
      <p:sp>
        <p:nvSpPr>
          <p:cNvPr id="7" name="Text 3"/>
          <p:cNvSpPr/>
          <p:nvPr/>
        </p:nvSpPr>
        <p:spPr>
          <a:xfrm>
            <a:off x="4754880" y="118300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02. Stakeholder Education</a:t>
            </a:r>
            <a:endParaRPr lang="en-US" sz="1300" dirty="0"/>
          </a:p>
        </p:txBody>
      </p:sp>
      <p:sp>
        <p:nvSpPr>
          <p:cNvPr id="8" name="Text 4"/>
          <p:cNvSpPr/>
          <p:nvPr/>
        </p:nvSpPr>
        <p:spPr>
          <a:xfrm>
            <a:off x="4754880" y="154305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Provide comprehensive training for all stakeholders on identifying, preventing, and responding to safeguarding concerns effectively.</a:t>
            </a:r>
            <a:endParaRPr lang="en-US" sz="1100" dirty="0"/>
          </a:p>
        </p:txBody>
      </p:sp>
      <p:pic>
        <p:nvPicPr>
          <p:cNvPr id="9" name="Image 2" descr="https://djgurnpwsdoqjscwqbsj.supabase.co/storage/v1/object/public/presentation-templates-data/section20_list1_box.png">    </p:cNvPr>
          <p:cNvPicPr>
            <a:picLocks noChangeAspect="1"/>
          </p:cNvPicPr>
          <p:nvPr/>
        </p:nvPicPr>
        <p:blipFill>
          <a:blip r:embed="rId4"/>
          <a:stretch>
            <a:fillRect/>
          </a:stretch>
        </p:blipFill>
        <p:spPr>
          <a:xfrm>
            <a:off x="640080" y="2417445"/>
            <a:ext cx="3657600" cy="1131570"/>
          </a:xfrm>
          <a:prstGeom prst="rect">
            <a:avLst/>
          </a:prstGeom>
        </p:spPr>
      </p:pic>
      <p:sp>
        <p:nvSpPr>
          <p:cNvPr id="10" name="Text 5"/>
          <p:cNvSpPr/>
          <p:nvPr/>
        </p:nvSpPr>
        <p:spPr>
          <a:xfrm>
            <a:off x="822960" y="2468880"/>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03. Risk Assessments</a:t>
            </a:r>
            <a:endParaRPr lang="en-US" sz="1300" dirty="0"/>
          </a:p>
        </p:txBody>
      </p:sp>
      <p:sp>
        <p:nvSpPr>
          <p:cNvPr id="11" name="Text 6"/>
          <p:cNvSpPr/>
          <p:nvPr/>
        </p:nvSpPr>
        <p:spPr>
          <a:xfrm>
            <a:off x="822960" y="2828925"/>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Conduct thorough risk assessments to identify potential vulnerabilities and implement mitigation strategies proactively across all programs.</a:t>
            </a:r>
            <a:endParaRPr lang="en-US" sz="1100" dirty="0"/>
          </a:p>
        </p:txBody>
      </p:sp>
      <p:pic>
        <p:nvPicPr>
          <p:cNvPr id="12" name="Image 3" descr="https://djgurnpwsdoqjscwqbsj.supabase.co/storage/v1/object/public/presentation-templates-data/section20_list1_box.png">    </p:cNvPr>
          <p:cNvPicPr>
            <a:picLocks noChangeAspect="1"/>
          </p:cNvPicPr>
          <p:nvPr/>
        </p:nvPicPr>
        <p:blipFill>
          <a:blip r:embed="rId5"/>
          <a:stretch>
            <a:fillRect/>
          </a:stretch>
        </p:blipFill>
        <p:spPr>
          <a:xfrm>
            <a:off x="4572000" y="2417445"/>
            <a:ext cx="3657600" cy="1131570"/>
          </a:xfrm>
          <a:prstGeom prst="rect">
            <a:avLst/>
          </a:prstGeom>
        </p:spPr>
      </p:pic>
      <p:sp>
        <p:nvSpPr>
          <p:cNvPr id="13" name="Text 7"/>
          <p:cNvSpPr/>
          <p:nvPr/>
        </p:nvSpPr>
        <p:spPr>
          <a:xfrm>
            <a:off x="4754880" y="2468880"/>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04. Reporting Protocols</a:t>
            </a:r>
            <a:endParaRPr lang="en-US" sz="1300" dirty="0"/>
          </a:p>
        </p:txBody>
      </p:sp>
      <p:sp>
        <p:nvSpPr>
          <p:cNvPr id="14" name="Text 8"/>
          <p:cNvSpPr/>
          <p:nvPr/>
        </p:nvSpPr>
        <p:spPr>
          <a:xfrm>
            <a:off x="4754880" y="2828925"/>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Establish clear, accessible, and confidential reporting channels for individuals to report safeguarding concerns without fear of reprisal.</a:t>
            </a:r>
            <a:endParaRPr lang="en-US" sz="1100" dirty="0"/>
          </a:p>
        </p:txBody>
      </p:sp>
      <p:pic>
        <p:nvPicPr>
          <p:cNvPr id="15" name="Image 4" descr="https://djgurnpwsdoqjscwqbsj.supabase.co/storage/v1/object/public/presentation-templates-data/section20_list1_box.png">    </p:cNvPr>
          <p:cNvPicPr>
            <a:picLocks noChangeAspect="1"/>
          </p:cNvPicPr>
          <p:nvPr/>
        </p:nvPicPr>
        <p:blipFill>
          <a:blip r:embed="rId6"/>
          <a:stretch>
            <a:fillRect/>
          </a:stretch>
        </p:blipFill>
        <p:spPr>
          <a:xfrm>
            <a:off x="640080" y="3703320"/>
            <a:ext cx="3657600" cy="1131570"/>
          </a:xfrm>
          <a:prstGeom prst="rect">
            <a:avLst/>
          </a:prstGeom>
        </p:spPr>
      </p:pic>
      <p:sp>
        <p:nvSpPr>
          <p:cNvPr id="16" name="Text 9"/>
          <p:cNvSpPr/>
          <p:nvPr/>
        </p:nvSpPr>
        <p:spPr>
          <a:xfrm>
            <a:off x="822960" y="375475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05. Policy Enforcement</a:t>
            </a:r>
            <a:endParaRPr lang="en-US" sz="1300" dirty="0"/>
          </a:p>
        </p:txBody>
      </p:sp>
      <p:sp>
        <p:nvSpPr>
          <p:cNvPr id="17" name="Text 10"/>
          <p:cNvSpPr/>
          <p:nvPr/>
        </p:nvSpPr>
        <p:spPr>
          <a:xfrm>
            <a:off x="822960" y="411480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Enforce safeguarding policies consistently and transparently, demonstrating a zero-tolerance approach to any form of abuse or neglect.</a:t>
            </a:r>
            <a:endParaRPr lang="en-US" sz="1100" dirty="0"/>
          </a:p>
        </p:txBody>
      </p:sp>
      <p:pic>
        <p:nvPicPr>
          <p:cNvPr id="18" name="Image 5" descr="https://djgurnpwsdoqjscwqbsj.supabase.co/storage/v1/object/public/presentation-templates-data/section20_list1_box.png">    </p:cNvPr>
          <p:cNvPicPr>
            <a:picLocks noChangeAspect="1"/>
          </p:cNvPicPr>
          <p:nvPr/>
        </p:nvPicPr>
        <p:blipFill>
          <a:blip r:embed="rId7"/>
          <a:stretch>
            <a:fillRect/>
          </a:stretch>
        </p:blipFill>
        <p:spPr>
          <a:xfrm>
            <a:off x="4572000" y="3703320"/>
            <a:ext cx="3657600" cy="1131570"/>
          </a:xfrm>
          <a:prstGeom prst="rect">
            <a:avLst/>
          </a:prstGeom>
        </p:spPr>
      </p:pic>
      <p:sp>
        <p:nvSpPr>
          <p:cNvPr id="19" name="Text 11"/>
          <p:cNvSpPr/>
          <p:nvPr/>
        </p:nvSpPr>
        <p:spPr>
          <a:xfrm>
            <a:off x="4754880" y="375475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06. Continuous Improvement</a:t>
            </a:r>
            <a:endParaRPr lang="en-US" sz="1300" dirty="0"/>
          </a:p>
        </p:txBody>
      </p:sp>
      <p:sp>
        <p:nvSpPr>
          <p:cNvPr id="20" name="Text 12"/>
          <p:cNvSpPr/>
          <p:nvPr/>
        </p:nvSpPr>
        <p:spPr>
          <a:xfrm>
            <a:off x="4754880" y="411480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Regularly review and update safeguarding measures based on feedback, emerging best practices, and evolving risks within SGFI programs.</a:t>
            </a:r>
            <a:endParaRPr lang="en-US" sz="1100" dirty="0"/>
          </a:p>
        </p:txBody>
      </p:sp>
      <p:sp>
        <p:nvSpPr>
          <p:cNvPr id="21" name="Text 13"/>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2025-04-23T10:14:35Z</dcterms:created>
  <dcterms:modified xsi:type="dcterms:W3CDTF">2025-04-23T10:14:35Z</dcterms:modified>
</cp:coreProperties>
</file>