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591948/pexels-photo-6591948.jpeg?auto=compress&amp;cs=tinysrgb&amp;fit=crop&amp;h=1200&amp;w=800" TargetMode="External"/><Relationship Id="rId1" Type="http://schemas.openxmlformats.org/officeDocument/2006/relationships/image" Target="../media/Slide-10-image-1.png"/><Relationship Id="rId2" Type="http://schemas.openxmlformats.org/officeDocument/2006/relationships/image" Target="../media/image-10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591948/pexels-photo-6591948.jpeg?auto=compress&amp;cs=tinysrgb&amp;fit=crop&amp;h=1200&amp;w=800" TargetMode="External"/><Relationship Id="rId1" Type="http://schemas.openxmlformats.org/officeDocument/2006/relationships/image" Target="../media/Slide-11-image-1.png"/><Relationship Id="rId2" Type="http://schemas.openxmlformats.org/officeDocument/2006/relationships/image" Target="../media/image-11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2.png"/><Relationship Id="rId6" Type="http://schemas.openxmlformats.org/officeDocument/2006/relationships/image" Target="../media/image-12-3.png"/><Relationship Id="rId7" Type="http://schemas.openxmlformats.org/officeDocument/2006/relationships/image" Target="../media/image-12-4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image" Target="../media/image-14-2.png"/><Relationship Id="rId3" Type="http://schemas.openxmlformats.org/officeDocument/2006/relationships/image" Target="../media/image-14-2.png"/><Relationship Id="rId4" Type="http://schemas.openxmlformats.org/officeDocument/2006/relationships/image" Target="../media/image-14-2.png"/><Relationship Id="rId5" Type="http://schemas.openxmlformats.org/officeDocument/2006/relationships/image" Target="../media/image-14-2.png"/><Relationship Id="rId6" Type="http://schemas.openxmlformats.org/officeDocument/2006/relationships/image" Target="../media/image-14-2.png"/><Relationship Id="rId7" Type="http://schemas.openxmlformats.org/officeDocument/2006/relationships/image" Target="../media/image-14-2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image" Target="../media/image-15-2.png"/><Relationship Id="rId4" Type="http://schemas.openxmlformats.org/officeDocument/2006/relationships/image" Target="../media/image-15-2.png"/><Relationship Id="rId5" Type="http://schemas.openxmlformats.org/officeDocument/2006/relationships/image" Target="../media/image-15-2.png"/><Relationship Id="rId6" Type="http://schemas.openxmlformats.org/officeDocument/2006/relationships/image" Target="../media/image-15-2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3.png"/><Relationship Id="rId7" Type="http://schemas.openxmlformats.org/officeDocument/2006/relationships/image" Target="../media/image-2-2.png"/><Relationship Id="rId8" Type="http://schemas.openxmlformats.org/officeDocument/2006/relationships/image" Target="../media/image-2-2.png"/><Relationship Id="rId9" Type="http://schemas.openxmlformats.org/officeDocument/2006/relationships/image" Target="../media/image-2-3.png"/><Relationship Id="rId10" Type="http://schemas.openxmlformats.org/officeDocument/2006/relationships/image" Target="../media/image-2-2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19843/pexels-photo-33019843.jpeg?auto=compress&amp;cs=tinysrgb&amp;fit=crop&amp;h=1200&amp;w=800" TargetMode="External"/><Relationship Id="rId1" Type="http://schemas.openxmlformats.org/officeDocument/2006/relationships/image" Target="../media/Slide-6-image-1.png"/><Relationship Id="rId2" Type="http://schemas.openxmlformats.org/officeDocument/2006/relationships/image" Target="../media/image-6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19843/pexels-photo-33019843.jpeg?auto=compress&amp;cs=tinysrgb&amp;fit=crop&amp;h=1200&amp;w=800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2.png"/><Relationship Id="rId6" Type="http://schemas.openxmlformats.org/officeDocument/2006/relationships/image" Target="../media/image-8-3.png"/><Relationship Id="rId7" Type="http://schemas.openxmlformats.org/officeDocument/2006/relationships/image" Target="../media/image-8-4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image" Target="../media/image-9-2.png"/><Relationship Id="rId4" Type="http://schemas.openxmlformats.org/officeDocument/2006/relationships/image" Target="../media/image-9-2.png"/><Relationship Id="rId5" Type="http://schemas.openxmlformats.org/officeDocument/2006/relationships/image" Target="../media/image-9-2.png"/><Relationship Id="rId6" Type="http://schemas.openxmlformats.org/officeDocument/2006/relationships/image" Target="../media/image-9-2.png"/><Relationship Id="rId7" Type="http://schemas.openxmlformats.org/officeDocument/2006/relationships/image" Target="../media/image-9-2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1285875"/>
            <a:ext cx="6400800" cy="154305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000000"/>
                </a:solidFill>
                <a:latin typeface="Urbanist" pitchFamily="34" charset="0"/>
                <a:ea typeface="Urbanist" pitchFamily="34" charset="-122"/>
                <a:cs typeface="Urbanist" pitchFamily="34" charset="-120"/>
              </a:rPr>
              <a:t>Beyond Mendel: Unveiling Inheritance's Hidden Patterns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1371600" y="2983230"/>
            <a:ext cx="640080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Exploring the fascinating world of Non-Mendelian genetic inheritance.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Sex-Linked Inheritance</a:t>
            </a:r>
            <a:endParaRPr lang="en-US" sz="2500" dirty="0"/>
          </a:p>
        </p:txBody>
      </p:sp>
      <p:pic>
        <p:nvPicPr>
          <p:cNvPr id="3" name="Image 0" descr="https://images.pexels.com/photos/6591948/pexels-photo-659194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 X-Linked Genes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Genes located on the X chromosome display distinct inheritance patterns because females have two X chromosomes while males have only one.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548640" y="200596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 Y-Linked Genes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548640" y="236601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Genes found on the Y chromosome are exclusively passed from fathers to sons, affecting male-specific traits and development.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548640" y="293179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 Hemizygosity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329184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Males are hemizygous for X-linked genes, meaning they only have one copy, so a single recessive allele is always expressed.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548640" y="385762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 Carrier Status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48640" y="421767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Females can be carriers for X-linked recessive traits, possessing one copy of the allele without expressing the trait themselves.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Sex-Linked Inheritance</a:t>
            </a:r>
            <a:endParaRPr lang="en-US" sz="2500" dirty="0"/>
          </a:p>
        </p:txBody>
      </p:sp>
      <p:pic>
        <p:nvPicPr>
          <p:cNvPr id="3" name="Image 0" descr="https://images.pexels.com/photos/6591948/pexels-photo-659194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 Dosage Compensation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Mechanisms like X-inactivation equalize the expression of X-linked genes between males and females, preventing dosage imbalances.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11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Mitochondrial Inheritance: A Mother's Legacy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20_matrics_img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002983"/>
            <a:ext cx="2560320" cy="118300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400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5" name="Text 2"/>
          <p:cNvSpPr/>
          <p:nvPr/>
        </p:nvSpPr>
        <p:spPr>
          <a:xfrm>
            <a:off x="5486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Inheritance Rate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6400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100%</a:t>
            </a:r>
            <a:endParaRPr lang="en-US" sz="2100" dirty="0"/>
          </a:p>
        </p:txBody>
      </p:sp>
      <p:pic>
        <p:nvPicPr>
          <p:cNvPr id="7" name="Image 1" descr="https://djgurnpwsdoqjscwqbsj.supabase.co/storage/v1/object/public/presentation-templates-data/sec20_matrics_img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0" y="1002983"/>
            <a:ext cx="2560320" cy="1183005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33832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9" name="Text 5"/>
          <p:cNvSpPr/>
          <p:nvPr/>
        </p:nvSpPr>
        <p:spPr>
          <a:xfrm>
            <a:off x="32918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Mitochondrial Copies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33832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1000s</a:t>
            </a:r>
            <a:endParaRPr lang="en-US" sz="2100" dirty="0"/>
          </a:p>
        </p:txBody>
      </p:sp>
      <p:pic>
        <p:nvPicPr>
          <p:cNvPr id="11" name="Image 2" descr="https://djgurnpwsdoqjscwqbsj.supabase.co/storage/v1/object/public/presentation-templates-data/sec20_matrics_img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0" y="1002983"/>
            <a:ext cx="2560320" cy="1183005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61264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13" name="Text 8"/>
          <p:cNvSpPr/>
          <p:nvPr/>
        </p:nvSpPr>
        <p:spPr>
          <a:xfrm>
            <a:off x="60350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Affected Traits</a:t>
            </a:r>
            <a:endParaRPr lang="en-US" sz="1000" dirty="0"/>
          </a:p>
        </p:txBody>
      </p:sp>
      <p:sp>
        <p:nvSpPr>
          <p:cNvPr id="14" name="Text 9"/>
          <p:cNvSpPr/>
          <p:nvPr/>
        </p:nvSpPr>
        <p:spPr>
          <a:xfrm>
            <a:off x="61264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10+</a:t>
            </a:r>
            <a:endParaRPr lang="en-US" sz="2100" dirty="0"/>
          </a:p>
        </p:txBody>
      </p:sp>
      <p:pic>
        <p:nvPicPr>
          <p:cNvPr id="15" name="Image 3" descr="https://djgurnpwsdoqjscwqbsj.supabase.co/storage/v1/object/public/presentation-templates-data/sec20_matrics_img1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2366010"/>
            <a:ext cx="2560320" cy="1183005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6400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17" name="Text 11"/>
          <p:cNvSpPr/>
          <p:nvPr/>
        </p:nvSpPr>
        <p:spPr>
          <a:xfrm>
            <a:off x="5486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Mutation Rate</a:t>
            </a:r>
            <a:endParaRPr lang="en-US" sz="1000" dirty="0"/>
          </a:p>
        </p:txBody>
      </p:sp>
      <p:sp>
        <p:nvSpPr>
          <p:cNvPr id="18" name="Text 12"/>
          <p:cNvSpPr/>
          <p:nvPr/>
        </p:nvSpPr>
        <p:spPr>
          <a:xfrm>
            <a:off x="6400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2x</a:t>
            </a:r>
            <a:endParaRPr lang="en-US" sz="2100" dirty="0"/>
          </a:p>
        </p:txBody>
      </p:sp>
      <p:pic>
        <p:nvPicPr>
          <p:cNvPr id="19" name="Image 4" descr="https://djgurnpwsdoqjscwqbsj.supabase.co/storage/v1/object/public/presentation-templates-data/sec20_matrics_img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840" y="2366010"/>
            <a:ext cx="2560320" cy="1183005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33832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21" name="Text 14"/>
          <p:cNvSpPr/>
          <p:nvPr/>
        </p:nvSpPr>
        <p:spPr>
          <a:xfrm>
            <a:off x="32918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Energy Production</a:t>
            </a:r>
            <a:endParaRPr lang="en-US" sz="1000" dirty="0"/>
          </a:p>
        </p:txBody>
      </p:sp>
      <p:sp>
        <p:nvSpPr>
          <p:cNvPr id="22" name="Text 15"/>
          <p:cNvSpPr/>
          <p:nvPr/>
        </p:nvSpPr>
        <p:spPr>
          <a:xfrm>
            <a:off x="33832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90%</a:t>
            </a:r>
            <a:endParaRPr lang="en-US" sz="2100" dirty="0"/>
          </a:p>
        </p:txBody>
      </p:sp>
      <p:pic>
        <p:nvPicPr>
          <p:cNvPr id="23" name="Image 5" descr="https://djgurnpwsdoqjscwqbsj.supabase.co/storage/v1/object/public/presentation-templates-data/sec20_matrics_img3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5040" y="2366010"/>
            <a:ext cx="2560320" cy="1183005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61264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25" name="Text 17"/>
          <p:cNvSpPr/>
          <p:nvPr/>
        </p:nvSpPr>
        <p:spPr>
          <a:xfrm>
            <a:off x="60350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mtDNA size</a:t>
            </a:r>
            <a:endParaRPr lang="en-US" sz="1000" dirty="0"/>
          </a:p>
        </p:txBody>
      </p:sp>
      <p:sp>
        <p:nvSpPr>
          <p:cNvPr id="26" name="Text 18"/>
          <p:cNvSpPr/>
          <p:nvPr/>
        </p:nvSpPr>
        <p:spPr>
          <a:xfrm>
            <a:off x="61264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16kb</a:t>
            </a:r>
            <a:endParaRPr lang="en-US" sz="2100" dirty="0"/>
          </a:p>
        </p:txBody>
      </p:sp>
      <p:sp>
        <p:nvSpPr>
          <p:cNvPr id="27" name="Text 19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Genomic Imprinting: Nature vs. Nurture... Sort Of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0292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0292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Parental Origin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0292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Gene expression hinges on parental source, impacting development and disease susceptibility significantly. It's a fascinating field.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33756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33756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Allele Specificity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33756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Imprinting affects specific alleles, leading to monoallelic expression based on parental identity—a key distinction.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617220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7220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Expression Control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17220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parental imprint dictates whether a gene is silenced or expressed. Understanding mechanisms is crucial.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0292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292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Developmental Impact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0292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Genomic imprinting plays a vital role in growth, behavior, and metabolism. Disruption can lead to disorders.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333756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33756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Inheritance Matters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33756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maternal or paternal inheritance of a gene profoundly influences its ultimate function in offspring. Consider it!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617220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617220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Epigenetic Marks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17220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Imprints are epigenetic marks—DNA methylation or histone modifications—inherited across generations, without altering the sequence.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Unlocking Polygenic Traits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Many Genes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Multiple genes work together influencing a single phenotypic trait, exceeding simple dominant/recessive inheritance patterns.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Single Trait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Despite the complexity, these genes converge to determine a single observable characteristic in the organism.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Continuous Variation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Polygenic inheritance leads to a spectrum of phenotypes, rather than distinct categories, due to combined gene effects.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Height Example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Human height is a classic example; influenced by numerous genes contributing to a wide range of heights.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Skin Color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Similarly, skin color demonstrates polygenic inheritance, with several genes impacting melanin production and skin tone.</a:t>
            </a:r>
            <a:endParaRPr lang="en-US" sz="1100" dirty="0"/>
          </a:p>
        </p:txBody>
      </p:sp>
      <p:pic>
        <p:nvPicPr>
          <p:cNvPr id="18" name="Image 5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703320"/>
            <a:ext cx="3657600" cy="113157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75488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06. Complex Interactions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475488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Gene interactions and environmental factors further complicate the expression of polygenic traits, creating nuanced outcomes.</a:t>
            </a:r>
            <a:endParaRPr lang="en-US" sz="1100" dirty="0"/>
          </a:p>
        </p:txBody>
      </p:sp>
      <p:sp>
        <p:nvSpPr>
          <p:cNvPr id="21" name="Text 13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Nature vs. Nurture: Environment's Impact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Gene Interaction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environment profoundly interacts with our genes, shaping the observable characteristics we possess, impacting phenotype.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Phenotype Expression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Environmental factors influence how genes are expressed, leading to diverse and sometimes unexpected physical and behavioral traits.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Complex Outcomes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interplay of nature and nurture generates complex outcomes, making it challenging to isolate specific causal factors.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Environmental Influence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environment is a crucial player, subtly and significantly shaping development and overall individual characteristics throughout life.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Dynamic Interplay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Nature and nurture engage in a continuous, dynamic interplay, driving the intricate tapestry of individual variation.</a:t>
            </a:r>
            <a:endParaRPr lang="en-US" sz="1100" dirty="0"/>
          </a:p>
        </p:txBody>
      </p:sp>
      <p:sp>
        <p:nvSpPr>
          <p:cNvPr id="18" name="Text 11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09728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Mendel's Legacy: A Quick Review</a:t>
            </a:r>
            <a:endParaRPr lang="en-US" sz="1200" dirty="0"/>
          </a:p>
        </p:txBody>
      </p:sp>
      <p:pic>
        <p:nvPicPr>
          <p:cNvPr id="6" name="Image 1" descr="https://djgurnpwsdoqjscwqbsj.supabase.co/storage/v1/object/public/presentation-templates-data/section20_TOC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47472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393192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Beyond Mendel: Inheritance Evolved</a:t>
            </a:r>
            <a:endParaRPr lang="en-US" sz="1200" dirty="0"/>
          </a:p>
        </p:txBody>
      </p:sp>
      <p:pic>
        <p:nvPicPr>
          <p:cNvPr id="9" name="Image 2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30936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76656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Incomplete Dominance</a:t>
            </a:r>
            <a:endParaRPr lang="en-US" sz="1200" dirty="0"/>
          </a:p>
        </p:txBody>
      </p:sp>
      <p:pic>
        <p:nvPicPr>
          <p:cNvPr id="12" name="Image 3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4008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097280" y="23145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Codominance: United Expression</a:t>
            </a:r>
            <a:endParaRPr lang="en-US" sz="1200" dirty="0"/>
          </a:p>
        </p:txBody>
      </p:sp>
      <p:pic>
        <p:nvPicPr>
          <p:cNvPr id="15" name="Image 4" descr="https://djgurnpwsdoqjscwqbsj.supabase.co/storage/v1/object/public/presentation-templates-data/section20_TOC_box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72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47472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3931920" y="23145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Unlocking Allelic Diversity</a:t>
            </a:r>
            <a:endParaRPr lang="en-US" sz="1200" dirty="0"/>
          </a:p>
        </p:txBody>
      </p:sp>
      <p:pic>
        <p:nvPicPr>
          <p:cNvPr id="18" name="Image 5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36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30936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766560" y="23145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Sex-Linked Inheritance</a:t>
            </a:r>
            <a:endParaRPr lang="en-US" sz="1200" dirty="0"/>
          </a:p>
        </p:txBody>
      </p:sp>
      <p:pic>
        <p:nvPicPr>
          <p:cNvPr id="21" name="Image 6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" y="3343275"/>
            <a:ext cx="457200" cy="41148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640080" y="33947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400" dirty="0"/>
          </a:p>
        </p:txBody>
      </p:sp>
      <p:sp>
        <p:nvSpPr>
          <p:cNvPr id="23" name="Text 14"/>
          <p:cNvSpPr/>
          <p:nvPr/>
        </p:nvSpPr>
        <p:spPr>
          <a:xfrm>
            <a:off x="1097280" y="33432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Mitochondrial Inheritance: A Mother's Legacy</a:t>
            </a:r>
            <a:endParaRPr lang="en-US" sz="1200" dirty="0"/>
          </a:p>
        </p:txBody>
      </p:sp>
      <p:pic>
        <p:nvPicPr>
          <p:cNvPr id="24" name="Image 7" descr="https://djgurnpwsdoqjscwqbsj.supabase.co/storage/v1/object/public/presentation-templates-data/section20_TOC_box2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4720" y="3343275"/>
            <a:ext cx="457200" cy="41148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3474720" y="33947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400" dirty="0"/>
          </a:p>
        </p:txBody>
      </p:sp>
      <p:sp>
        <p:nvSpPr>
          <p:cNvPr id="26" name="Text 16"/>
          <p:cNvSpPr/>
          <p:nvPr/>
        </p:nvSpPr>
        <p:spPr>
          <a:xfrm>
            <a:off x="3931920" y="33432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Genomic Imprinting: Nature vs. Nurture... Sort Of</a:t>
            </a:r>
            <a:endParaRPr lang="en-US" sz="1200" dirty="0"/>
          </a:p>
        </p:txBody>
      </p:sp>
      <p:pic>
        <p:nvPicPr>
          <p:cNvPr id="27" name="Image 8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9360" y="3343275"/>
            <a:ext cx="457200" cy="41148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6309360" y="33947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09</a:t>
            </a:r>
            <a:endParaRPr lang="en-US" sz="1400" dirty="0"/>
          </a:p>
        </p:txBody>
      </p:sp>
      <p:sp>
        <p:nvSpPr>
          <p:cNvPr id="29" name="Text 18"/>
          <p:cNvSpPr/>
          <p:nvPr/>
        </p:nvSpPr>
        <p:spPr>
          <a:xfrm>
            <a:off x="6766560" y="33432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Unlocking Polygenic Traits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09728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Nature vs. Nurture: Environment's Impact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Mendel's Legacy: A Quick Review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0292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0292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Mendel's Laws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0292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Segregation and independent assortment are foundational principles in genetics explaining trait inheritance patterns. Simple ratios, powerful concepts.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33756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33756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Segregation Law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33756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Allele pairs separate during gamete formation, with each gamete carrying only one allele for each inherited trait.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617220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7220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Independent Assortment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17220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Genes for different traits are inherited independently if they are located on different chromosomes, enabling variety.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0292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292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Foundation of Genetics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0292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Mendel's work provides the framework for understanding heredity, forming the basis for modern genetics research.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333756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33756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Beyond Mendel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33756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While foundational, genetics has expanded beyond Mendel's initial observations, incorporating complex interactions and gene regulation.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Beyond Mendel: Inheritance Evolved</a:t>
            </a:r>
            <a:endParaRPr lang="en-US" sz="2500" dirty="0"/>
          </a:p>
        </p:txBody>
      </p:sp>
      <p:sp>
        <p:nvSpPr>
          <p:cNvPr id="3" name="Shape 1"/>
          <p:cNvSpPr/>
          <p:nvPr/>
        </p:nvSpPr>
        <p:spPr>
          <a:xfrm>
            <a:off x="457200" y="1183005"/>
            <a:ext cx="4114800" cy="3343275"/>
          </a:xfrm>
          <a:prstGeom prst="roundRect">
            <a:avLst>
              <a:gd name="adj" fmla="val 821"/>
            </a:avLst>
          </a:prstGeom>
          <a:noFill/>
          <a:ln w="8890">
            <a:solidFill>
              <a:srgbClr val="00000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663440" y="1183005"/>
            <a:ext cx="4114800" cy="3343275"/>
          </a:xfrm>
          <a:prstGeom prst="roundRect">
            <a:avLst>
              <a:gd name="adj" fmla="val 821"/>
            </a:avLst>
          </a:prstGeom>
          <a:noFill/>
          <a:ln w="8890">
            <a:solidFill>
              <a:srgbClr val="0000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285875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Benefits Unveiled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846320" y="1285875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Challenges Noted</a:t>
            </a:r>
            <a:endParaRPr lang="en-US" sz="1500" dirty="0"/>
          </a:p>
        </p:txBody>
      </p:sp>
      <p:pic>
        <p:nvPicPr>
          <p:cNvPr id="7" name="Image 0" descr="https://djgurnpwsdoqjscwqbsj.supabase.co/storage/v1/object/public/presentation-templates-data/like_blac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40180"/>
            <a:ext cx="182880" cy="20574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dislike_black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440180"/>
            <a:ext cx="201168" cy="2160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40080" y="1800225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Offers a more complete understanding of genetic inheritance, reflecting the complexity of real-world traits and phenotypes.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Explains variations in traits that Mendelian genetics cannot, providing insights into diseases and diverse characteristics.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Highlights gene interactions and environmental influences, leading to a deeper understanding of biological processes and development.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Provides a framework for personalized medicine, tailoring treatments based on individual genetic profiles and complex inheritance patterns.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4846320" y="1800225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Increased complexity makes analysis more challenging, requiring advanced statistical methods and computational tools for interpretation.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Predicting phenotypes becomes less straightforward due to multiple interacting genes and environmental factors, leading to uncertainty.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Identifying specific genes responsible for traits is difficult, requiring extensive research and large sample sizes for accurate results.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Ethical considerations arise with complex genetic testing, including privacy concerns and the potential for genetic discrimination based on predispositions.</a:t>
            </a:r>
            <a:endParaRPr lang="en-US" sz="800" dirty="0"/>
          </a:p>
        </p:txBody>
      </p:sp>
      <p:sp>
        <p:nvSpPr>
          <p:cNvPr id="11" name="Text 7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Incomplete Dominance</a:t>
            </a:r>
            <a:endParaRPr lang="en-US" sz="2500" dirty="0"/>
          </a:p>
        </p:txBody>
      </p:sp>
      <p:pic>
        <p:nvPicPr>
          <p:cNvPr id="3" name="Image 0" descr="https://images.pexels.com/photos/33019843/pexels-photo-3301984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 Intermediate Phenotype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heterozygous genotype results in a phenotype that is a mix, or blend, of the homozygous parental traits.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548640" y="200596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 Flower Color Example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548640" y="236601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classic example is flower color, where a red and white flower produce pink offspring, demonstrating blended inheritance.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548640" y="293179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 No True Dominance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329184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Unlike complete dominance, neither allele masks the other completely; both alleles contribute to the final phenotype.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548640" y="385762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 Genotypic Ratio Impact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48640" y="421767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phenotypic ratios often mirror the genotypic ratios because each genotype expresses a distinct, observable trait.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Incomplete Dominance</a:t>
            </a:r>
            <a:endParaRPr lang="en-US" sz="2500" dirty="0"/>
          </a:p>
        </p:txBody>
      </p:sp>
      <p:pic>
        <p:nvPicPr>
          <p:cNvPr id="3" name="Image 0" descr="https://images.pexels.com/photos/33019843/pexels-photo-3301984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 Beyond Mendel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Incomplete dominance expands on Mendelian genetics, showcasing more complex inheritance patterns beyond simple dominant/recessive relationships.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11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Codominance: United Expression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20_matrics_img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002983"/>
            <a:ext cx="2560320" cy="118300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400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5" name="Text 2"/>
          <p:cNvSpPr/>
          <p:nvPr/>
        </p:nvSpPr>
        <p:spPr>
          <a:xfrm>
            <a:off x="5486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Allele Expression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6400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100%</a:t>
            </a:r>
            <a:endParaRPr lang="en-US" sz="2100" dirty="0"/>
          </a:p>
        </p:txBody>
      </p:sp>
      <p:pic>
        <p:nvPicPr>
          <p:cNvPr id="7" name="Image 1" descr="https://djgurnpwsdoqjscwqbsj.supabase.co/storage/v1/object/public/presentation-templates-data/sec20_matrics_img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0" y="1002983"/>
            <a:ext cx="2560320" cy="1183005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33832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9" name="Text 5"/>
          <p:cNvSpPr/>
          <p:nvPr/>
        </p:nvSpPr>
        <p:spPr>
          <a:xfrm>
            <a:off x="32918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Heterozygote Display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33832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Full</a:t>
            </a:r>
            <a:endParaRPr lang="en-US" sz="2100" dirty="0"/>
          </a:p>
        </p:txBody>
      </p:sp>
      <p:pic>
        <p:nvPicPr>
          <p:cNvPr id="11" name="Image 2" descr="https://djgurnpwsdoqjscwqbsj.supabase.co/storage/v1/object/public/presentation-templates-data/sec20_matrics_img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0" y="1002983"/>
            <a:ext cx="2560320" cy="1183005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61264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13" name="Text 8"/>
          <p:cNvSpPr/>
          <p:nvPr/>
        </p:nvSpPr>
        <p:spPr>
          <a:xfrm>
            <a:off x="60350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ABO Groups</a:t>
            </a:r>
            <a:endParaRPr lang="en-US" sz="1000" dirty="0"/>
          </a:p>
        </p:txBody>
      </p:sp>
      <p:sp>
        <p:nvSpPr>
          <p:cNvPr id="14" name="Text 9"/>
          <p:cNvSpPr/>
          <p:nvPr/>
        </p:nvSpPr>
        <p:spPr>
          <a:xfrm>
            <a:off x="61264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2100" dirty="0"/>
          </a:p>
        </p:txBody>
      </p:sp>
      <p:pic>
        <p:nvPicPr>
          <p:cNvPr id="15" name="Image 3" descr="https://djgurnpwsdoqjscwqbsj.supabase.co/storage/v1/object/public/presentation-templates-data/sec20_matrics_img1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2366010"/>
            <a:ext cx="2560320" cy="1183005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6400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17" name="Text 11"/>
          <p:cNvSpPr/>
          <p:nvPr/>
        </p:nvSpPr>
        <p:spPr>
          <a:xfrm>
            <a:off x="5486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Gene Pairs</a:t>
            </a:r>
            <a:endParaRPr lang="en-US" sz="1000" dirty="0"/>
          </a:p>
        </p:txBody>
      </p:sp>
      <p:sp>
        <p:nvSpPr>
          <p:cNvPr id="18" name="Text 12"/>
          <p:cNvSpPr/>
          <p:nvPr/>
        </p:nvSpPr>
        <p:spPr>
          <a:xfrm>
            <a:off x="6400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2100" dirty="0"/>
          </a:p>
        </p:txBody>
      </p:sp>
      <p:pic>
        <p:nvPicPr>
          <p:cNvPr id="19" name="Image 4" descr="https://djgurnpwsdoqjscwqbsj.supabase.co/storage/v1/object/public/presentation-templates-data/sec20_matrics_img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840" y="2366010"/>
            <a:ext cx="2560320" cy="1183005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33832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21" name="Text 14"/>
          <p:cNvSpPr/>
          <p:nvPr/>
        </p:nvSpPr>
        <p:spPr>
          <a:xfrm>
            <a:off x="32918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Trait Visibility</a:t>
            </a:r>
            <a:endParaRPr lang="en-US" sz="1000" dirty="0"/>
          </a:p>
        </p:txBody>
      </p:sp>
      <p:sp>
        <p:nvSpPr>
          <p:cNvPr id="22" name="Text 15"/>
          <p:cNvSpPr/>
          <p:nvPr/>
        </p:nvSpPr>
        <p:spPr>
          <a:xfrm>
            <a:off x="33832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Complete</a:t>
            </a:r>
            <a:endParaRPr lang="en-US" sz="2100" dirty="0"/>
          </a:p>
        </p:txBody>
      </p:sp>
      <p:pic>
        <p:nvPicPr>
          <p:cNvPr id="23" name="Image 5" descr="https://djgurnpwsdoqjscwqbsj.supabase.co/storage/v1/object/public/presentation-templates-data/sec20_matrics_img3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5040" y="2366010"/>
            <a:ext cx="2560320" cy="1183005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61264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25" name="Text 17"/>
          <p:cNvSpPr/>
          <p:nvPr/>
        </p:nvSpPr>
        <p:spPr>
          <a:xfrm>
            <a:off x="60350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Phenotype Ratio</a:t>
            </a:r>
            <a:endParaRPr lang="en-US" sz="1000" dirty="0"/>
          </a:p>
        </p:txBody>
      </p:sp>
      <p:sp>
        <p:nvSpPr>
          <p:cNvPr id="26" name="Text 18"/>
          <p:cNvSpPr/>
          <p:nvPr/>
        </p:nvSpPr>
        <p:spPr>
          <a:xfrm>
            <a:off x="61264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1:2:1</a:t>
            </a:r>
            <a:endParaRPr lang="en-US" sz="2100" dirty="0"/>
          </a:p>
        </p:txBody>
      </p:sp>
      <p:sp>
        <p:nvSpPr>
          <p:cNvPr id="27" name="Text 19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Unlocking Allelic Diversity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Allelic Variety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single gene boasts more than two allele forms within a population, creating rich diversity.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Beyond Two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Multiple alleles defy the simple two-allele model, expanding the possibilities for genetic traits.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Phenotype Potential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Increased allele options lead to a wider range of potential phenotypes observable in a population.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Population Impact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Multiple alleles are a population-level phenomenon, reflecting genetic variation across individuals and groups.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Complex Traits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allelic diversity often underlies the complexity of traits, adding nuance to genetic expression.</a:t>
            </a:r>
            <a:endParaRPr lang="en-US" sz="1100" dirty="0"/>
          </a:p>
        </p:txBody>
      </p:sp>
      <p:pic>
        <p:nvPicPr>
          <p:cNvPr id="18" name="Image 5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703320"/>
            <a:ext cx="3657600" cy="113157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75488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06. Real Examples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475488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Human blood types (ABO) and rabbit coat color are examples of traits controlled by multiple alleles.</a:t>
            </a:r>
            <a:endParaRPr lang="en-US" sz="1100" dirty="0"/>
          </a:p>
        </p:txBody>
      </p:sp>
      <p:sp>
        <p:nvSpPr>
          <p:cNvPr id="21" name="Text 13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2025-07-16T07:02:36Z</dcterms:created>
  <dcterms:modified xsi:type="dcterms:W3CDTF">2025-07-16T07:02:36Z</dcterms:modified>
</cp:coreProperties>
</file>