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2.png"/><Relationship Id="rId6" Type="http://schemas.openxmlformats.org/officeDocument/2006/relationships/image" Target="../media/image-10-3.png"/><Relationship Id="rId7" Type="http://schemas.openxmlformats.org/officeDocument/2006/relationships/image" Target="../media/image-10-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2.png"/><Relationship Id="rId4" Type="http://schemas.openxmlformats.org/officeDocument/2006/relationships/image" Target="../media/image-11-2.png"/><Relationship Id="rId5" Type="http://schemas.openxmlformats.org/officeDocument/2006/relationships/image" Target="../media/image-11-2.png"/><Relationship Id="rId6" Type="http://schemas.openxmlformats.org/officeDocument/2006/relationships/image" Target="../media/image-11-2.png"/><Relationship Id="rId7" Type="http://schemas.openxmlformats.org/officeDocument/2006/relationships/image" Target="../media/image-11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2.png"/><Relationship Id="rId5" Type="http://schemas.openxmlformats.org/officeDocument/2006/relationships/image" Target="../media/image-12-2.png"/><Relationship Id="rId6" Type="http://schemas.openxmlformats.org/officeDocument/2006/relationships/image" Target="../media/image-12-2.png"/><Relationship Id="rId7" Type="http://schemas.openxmlformats.org/officeDocument/2006/relationships/image" Target="../media/image-12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2.png"/><Relationship Id="rId6" Type="http://schemas.openxmlformats.org/officeDocument/2006/relationships/image" Target="../media/image-13-3.png"/><Relationship Id="rId7" Type="http://schemas.openxmlformats.org/officeDocument/2006/relationships/image" Target="../media/image-13-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2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2.png"/><Relationship Id="rId4" Type="http://schemas.openxmlformats.org/officeDocument/2006/relationships/image" Target="../media/image-4-2.png"/><Relationship Id="rId5" Type="http://schemas.openxmlformats.org/officeDocument/2006/relationships/image" Target="../media/image-4-2.png"/><Relationship Id="rId6" Type="http://schemas.openxmlformats.org/officeDocument/2006/relationships/image" Target="../media/image-4-2.png"/><Relationship Id="rId7" Type="http://schemas.openxmlformats.org/officeDocument/2006/relationships/image" Target="../media/image-4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2.png"/><Relationship Id="rId7" Type="http://schemas.openxmlformats.org/officeDocument/2006/relationships/image" Target="../media/image-6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428835/pexels-photo-5428835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428835/pexels-photo-5428835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285875"/>
            <a:ext cx="6400800" cy="154305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Snowflake Pruning: Data Reduction Revolution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371600" y="2983230"/>
            <a:ext cx="64008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Optimize Query Performance, Save Costs, and Work Smarter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JOIN Pruning: Optimize Data Connections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02983"/>
            <a:ext cx="2560320" cy="11830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Rows Skipped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400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50M</a:t>
            </a:r>
            <a:endParaRPr lang="en-US" sz="2100" dirty="0"/>
          </a:p>
        </p:txBody>
      </p:sp>
      <p:pic>
        <p:nvPicPr>
          <p:cNvPr id="7" name="Image 1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002983"/>
            <a:ext cx="2560320" cy="118300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3832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9" name="Text 5"/>
          <p:cNvSpPr/>
          <p:nvPr/>
        </p:nvSpPr>
        <p:spPr>
          <a:xfrm>
            <a:off x="32918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Query Speedup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33832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2.5x</a:t>
            </a:r>
            <a:endParaRPr lang="en-US" sz="2100" dirty="0"/>
          </a:p>
        </p:txBody>
      </p:sp>
      <p:pic>
        <p:nvPicPr>
          <p:cNvPr id="11" name="Image 2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002983"/>
            <a:ext cx="2560320" cy="11830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1264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3" name="Text 8"/>
          <p:cNvSpPr/>
          <p:nvPr/>
        </p:nvSpPr>
        <p:spPr>
          <a:xfrm>
            <a:off x="60350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Data Scanned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61264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20%</a:t>
            </a:r>
            <a:endParaRPr lang="en-US" sz="2100" dirty="0"/>
          </a:p>
        </p:txBody>
      </p:sp>
      <p:pic>
        <p:nvPicPr>
          <p:cNvPr id="15" name="Image 3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366010"/>
            <a:ext cx="2560320" cy="118300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7" name="Text 11"/>
          <p:cNvSpPr/>
          <p:nvPr/>
        </p:nvSpPr>
        <p:spPr>
          <a:xfrm>
            <a:off x="5486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Join Count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6400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15</a:t>
            </a:r>
            <a:endParaRPr lang="en-US" sz="2100" dirty="0"/>
          </a:p>
        </p:txBody>
      </p:sp>
      <p:pic>
        <p:nvPicPr>
          <p:cNvPr id="19" name="Image 4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40" y="2366010"/>
            <a:ext cx="2560320" cy="11830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33832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1" name="Text 14"/>
          <p:cNvSpPr/>
          <p:nvPr/>
        </p:nvSpPr>
        <p:spPr>
          <a:xfrm>
            <a:off x="32918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CPU Usage</a:t>
            </a:r>
            <a:endParaRPr lang="en-US" sz="1000" dirty="0"/>
          </a:p>
        </p:txBody>
      </p:sp>
      <p:sp>
        <p:nvSpPr>
          <p:cNvPr id="22" name="Text 15"/>
          <p:cNvSpPr/>
          <p:nvPr/>
        </p:nvSpPr>
        <p:spPr>
          <a:xfrm>
            <a:off x="33832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10%</a:t>
            </a:r>
            <a:endParaRPr lang="en-US" sz="2100" dirty="0"/>
          </a:p>
        </p:txBody>
      </p:sp>
      <p:pic>
        <p:nvPicPr>
          <p:cNvPr id="23" name="Image 5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40" y="2366010"/>
            <a:ext cx="2560320" cy="1183005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61264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5" name="Text 17"/>
          <p:cNvSpPr/>
          <p:nvPr/>
        </p:nvSpPr>
        <p:spPr>
          <a:xfrm>
            <a:off x="60350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Latency Reduced</a:t>
            </a:r>
            <a:endParaRPr lang="en-US" sz="1000" dirty="0"/>
          </a:p>
        </p:txBody>
      </p:sp>
      <p:sp>
        <p:nvSpPr>
          <p:cNvPr id="26" name="Text 18"/>
          <p:cNvSpPr/>
          <p:nvPr/>
        </p:nvSpPr>
        <p:spPr>
          <a:xfrm>
            <a:off x="61264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500ms</a:t>
            </a:r>
            <a:endParaRPr lang="en-US" sz="2100" dirty="0"/>
          </a:p>
        </p:txBody>
      </p:sp>
      <p:sp>
        <p:nvSpPr>
          <p:cNvPr id="27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Unveiling True Selectivity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Real-World Data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Real-world datasets often possess unique characteristics that influence query selectivity significantly. Consider the data's origin.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Query Complexity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Analytical queries' complexity contributes to selectivity, demanding deeper data exploration beyond simple lookups. Optimize queries.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Benchmark Gaps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Standard benchmarks may not accurately represent the intricacies of real-world analytical workloads, impacting expectations. Close the gap.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Higher Than Expected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Selectivity in practice can surpass benchmark predictions, highlighting the need for adaptable optimization strategies. Plan accordingly.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Data Specificity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specificity of analytical queries targeting precise data subsets drives higher selectivity compared to broader operations. Refine data exploration.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Granularity Matters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Finer data granularity increases the likelihood of highly selective queries, isolating precise insights within the dataset. Leverage precision.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Metadata Mastery: Pruning Power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Metadata Magic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Leverage metadata to efficiently filter data, reducing scan sizes for faster query performance.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Min/Max Pruning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Utilize min/max metadata within data lake formats like Iceberg to eliminate irrelevant partitions.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Iceberg Advantage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Apache Iceberg excels at metadata management, enabling sophisticated pruning strategies and data skipping.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Effective Filtering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Min/max values facilitate precise data filtering, improving query speed and resource utilization dramatically.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Query Optimization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Pruning with metadata optimizes queries by focusing only on relevant data subsets, saving time.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Cost Reduction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scanning less data, organizations reduce cloud storage costs and data processing expenses significantly.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Massive Data Reduction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02983"/>
            <a:ext cx="2560320" cy="11830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Data Reduced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400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99.4%</a:t>
            </a:r>
            <a:endParaRPr lang="en-US" sz="2100" dirty="0"/>
          </a:p>
        </p:txBody>
      </p:sp>
      <p:pic>
        <p:nvPicPr>
          <p:cNvPr id="7" name="Image 1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002983"/>
            <a:ext cx="2560320" cy="118300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3832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9" name="Text 5"/>
          <p:cNvSpPr/>
          <p:nvPr/>
        </p:nvSpPr>
        <p:spPr>
          <a:xfrm>
            <a:off x="32918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Micro-partitions Pruned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33832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99.4%</a:t>
            </a:r>
            <a:endParaRPr lang="en-US" sz="2100" dirty="0"/>
          </a:p>
        </p:txBody>
      </p:sp>
      <p:pic>
        <p:nvPicPr>
          <p:cNvPr id="11" name="Image 2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002983"/>
            <a:ext cx="2560320" cy="11830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1264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3" name="Text 8"/>
          <p:cNvSpPr/>
          <p:nvPr/>
        </p:nvSpPr>
        <p:spPr>
          <a:xfrm>
            <a:off x="60350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Storage Savings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61264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99%</a:t>
            </a:r>
            <a:endParaRPr lang="en-US" sz="2100" dirty="0"/>
          </a:p>
        </p:txBody>
      </p:sp>
      <p:pic>
        <p:nvPicPr>
          <p:cNvPr id="15" name="Image 3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366010"/>
            <a:ext cx="2560320" cy="118300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7" name="Text 11"/>
          <p:cNvSpPr/>
          <p:nvPr/>
        </p:nvSpPr>
        <p:spPr>
          <a:xfrm>
            <a:off x="5486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Compute Reduced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6400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95%</a:t>
            </a:r>
            <a:endParaRPr lang="en-US" sz="2100" dirty="0"/>
          </a:p>
        </p:txBody>
      </p:sp>
      <p:pic>
        <p:nvPicPr>
          <p:cNvPr id="19" name="Image 4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40" y="2366010"/>
            <a:ext cx="2560320" cy="11830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33832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1" name="Text 14"/>
          <p:cNvSpPr/>
          <p:nvPr/>
        </p:nvSpPr>
        <p:spPr>
          <a:xfrm>
            <a:off x="32918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Query Speedup</a:t>
            </a:r>
            <a:endParaRPr lang="en-US" sz="1000" dirty="0"/>
          </a:p>
        </p:txBody>
      </p:sp>
      <p:sp>
        <p:nvSpPr>
          <p:cNvPr id="22" name="Text 15"/>
          <p:cNvSpPr/>
          <p:nvPr/>
        </p:nvSpPr>
        <p:spPr>
          <a:xfrm>
            <a:off x="33832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2x</a:t>
            </a:r>
            <a:endParaRPr lang="en-US" sz="2100" dirty="0"/>
          </a:p>
        </p:txBody>
      </p:sp>
      <p:pic>
        <p:nvPicPr>
          <p:cNvPr id="23" name="Image 5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40" y="2366010"/>
            <a:ext cx="2560320" cy="1183005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61264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5" name="Text 17"/>
          <p:cNvSpPr/>
          <p:nvPr/>
        </p:nvSpPr>
        <p:spPr>
          <a:xfrm>
            <a:off x="60350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Cost Savings</a:t>
            </a:r>
            <a:endParaRPr lang="en-US" sz="1000" dirty="0"/>
          </a:p>
        </p:txBody>
      </p:sp>
      <p:sp>
        <p:nvSpPr>
          <p:cNvPr id="26" name="Text 18"/>
          <p:cNvSpPr/>
          <p:nvPr/>
        </p:nvSpPr>
        <p:spPr>
          <a:xfrm>
            <a:off x="61264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50%</a:t>
            </a:r>
            <a:endParaRPr lang="en-US" sz="2100" dirty="0"/>
          </a:p>
        </p:txBody>
      </p:sp>
      <p:sp>
        <p:nvSpPr>
          <p:cNvPr id="27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Data Potential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0292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0292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Smarter Processing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292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Intelligent data processing techniques streamline workflows and yield faster, more insightful results for data driven actions.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756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3756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Effective Pruning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33756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Pruning irrelevant data significantly boosts query performance, ensuring quicker access to essential information, and faster insights.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17220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7220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Reduced Costs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17220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By minimizing the volume of processed data, pruning directly lowers infrastructure costs and operational expenses, increasing efficiency.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0292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True Potential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the true potential of your data enables better decision-making, drives innovation, and unlocks competitive advantages.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33756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3756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Takeaway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33756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Smarter data processing and effective pruning are essential for optimized performance, cost reduction, and realizing data's full value.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 Deluge: Pruning is Key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47472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393192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Partition Pruning: Speed Boost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0936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76656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Pruning Reimagined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4008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09728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 Pruning: Faster Results Now!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2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47472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393192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Top-k Pruning: Speed &amp; Precision</a:t>
            </a:r>
            <a:endParaRPr lang="en-US" sz="1200" dirty="0"/>
          </a:p>
        </p:txBody>
      </p:sp>
      <p:pic>
        <p:nvPicPr>
          <p:cNvPr id="18" name="Image 5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6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30936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76656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JOIN Pruning: Optimize Data Connections</a:t>
            </a:r>
            <a:endParaRPr lang="en-US" sz="1200" dirty="0"/>
          </a:p>
        </p:txBody>
      </p:sp>
      <p:pic>
        <p:nvPicPr>
          <p:cNvPr id="21" name="Image 6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3343275"/>
            <a:ext cx="457200" cy="41148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64008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400" dirty="0"/>
          </a:p>
        </p:txBody>
      </p:sp>
      <p:sp>
        <p:nvSpPr>
          <p:cNvPr id="23" name="Text 14"/>
          <p:cNvSpPr/>
          <p:nvPr/>
        </p:nvSpPr>
        <p:spPr>
          <a:xfrm>
            <a:off x="109728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Unveiling True Selectivity</a:t>
            </a:r>
            <a:endParaRPr lang="en-US" sz="1200" dirty="0"/>
          </a:p>
        </p:txBody>
      </p:sp>
      <p:pic>
        <p:nvPicPr>
          <p:cNvPr id="24" name="Image 7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4720" y="3343275"/>
            <a:ext cx="457200" cy="41148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47472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400" dirty="0"/>
          </a:p>
        </p:txBody>
      </p:sp>
      <p:sp>
        <p:nvSpPr>
          <p:cNvPr id="26" name="Text 16"/>
          <p:cNvSpPr/>
          <p:nvPr/>
        </p:nvSpPr>
        <p:spPr>
          <a:xfrm>
            <a:off x="393192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Metadata Mastery: Pruning Power</a:t>
            </a:r>
            <a:endParaRPr lang="en-US" sz="1200" dirty="0"/>
          </a:p>
        </p:txBody>
      </p:sp>
      <p:pic>
        <p:nvPicPr>
          <p:cNvPr id="27" name="Image 8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360" y="3343275"/>
            <a:ext cx="457200" cy="41148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630936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400" dirty="0"/>
          </a:p>
        </p:txBody>
      </p:sp>
      <p:sp>
        <p:nvSpPr>
          <p:cNvPr id="29" name="Text 18"/>
          <p:cNvSpPr/>
          <p:nvPr/>
        </p:nvSpPr>
        <p:spPr>
          <a:xfrm>
            <a:off x="676656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Massive Data Reduction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Data Potential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 Deluge: Pruning is Key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Petabyte Problem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Modern systems struggle to efficiently process massive petabyte-scale data volumes in a timely and cost-effective manner.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Snowflake Challenge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Even advanced platforms like Snowflake grapple with managing and analyzing vast datasets effectively.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Efficiency Imperative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Optimizing data processing is crucial for deriving valuable insights without excessive resource consumption.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Pruning Power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Strategic data pruning and filtering can significantly reduce the data burden, improving performance.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Cost Savings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Reducing the data footprint translates directly to lower storage and processing costs for organizations.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Insight Focus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Pruning allows analysts to focus on the most relevant data, improving the quality of extracted insights.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Partition Pruning: Speed Boost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45720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66344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Advantages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84632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Drawbacks</a:t>
            </a:r>
            <a:endParaRPr lang="en-US" sz="1500" dirty="0"/>
          </a:p>
        </p:txBody>
      </p:sp>
      <p:pic>
        <p:nvPicPr>
          <p:cNvPr id="7" name="Image 0" descr="https://djgurnpwsdoqjscwqbsj.supabase.co/storage/v1/object/public/presentation-templates-data/like_bla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0180"/>
            <a:ext cx="182880" cy="20574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dislike_bla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440180"/>
            <a:ext cx="201168" cy="2160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Significantly reduces query execution time by focusing only on relevant data partitions.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Improves overall system performance, leading to faster report generation and data analysis.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Reduces I/O operations, minimizing resource consumption and improving hardware utilization.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Simplifies data management by allowing for efficient querying of large datasets stored in partitions.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484632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Requires careful partition design based on common query patterns to be truly effective.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Can add complexity to data loading and maintenance processes if not properly implemented.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Inefficient partition schemes can lead to performance degradation if pruning isn't beneficial.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Requires understanding data distribution and query patterns for optimal partition strategy design.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Pruning Reimagined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Traditional Limits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Existing pruning methods face limitations in handling complex data structures and relationships, requiring a fresh approach.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Beyond Cutting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We're going beyond traditional pruning; we are architecting new techniques, which are way more effective and innovative.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Limit Pruning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Introducing LIMIT operations for precision pruning, focusing on retaining only the most vital information effectively.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Top-k Pruning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Implement top-k pruning to select the best 'k' elements, optimizing resource allocation and overall system performance.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JOIN Pruning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 JOIN operation pruning strategies, improving efficiency by strategically eliminating irrelevant connections early on.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Future Scope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techniques pave the way for advanced data management and efficient processing in complex data pipelines generally.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 Pruning: Faster Results Now!</a:t>
            </a:r>
            <a:endParaRPr lang="en-US" sz="2500" dirty="0"/>
          </a:p>
        </p:txBody>
      </p:sp>
      <p:pic>
        <p:nvPicPr>
          <p:cNvPr id="3" name="Image 0" descr="https://images.pexels.com/photos/5428835/pexels-photo-542883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The Power of LIMIT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LIMIT clause restricts the number of rows returned, reducing processing overhead and improving query response time significantly.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Early Data Reduction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Applying LIMIT early in complex queries prevents unnecessary processing of irrelevant data, enhancing efficiency greatly.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Performance Boost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minimizing data handling, LIMIT offers a direct performance boost, crucial for large datasets and time-sensitive applications.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Optimized Resource Use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LIMIT helps conserve resources by limiting the amount of data fetched, processed, and transferred, optimizing overall system performance.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LIMIT Pruning: Faster Results Now!</a:t>
            </a:r>
            <a:endParaRPr lang="en-US" sz="2500" dirty="0"/>
          </a:p>
        </p:txBody>
      </p:sp>
      <p:pic>
        <p:nvPicPr>
          <p:cNvPr id="3" name="Image 0" descr="https://images.pexels.com/photos/5428835/pexels-photo-542883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Real-World Examples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 practical examples of using LIMIT to improve query speed, resource usage, and responsiveness in database-driven applications effectively.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Top-k Pruning: Speed &amp; Precision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0292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0292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Core Idea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292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Efficiently identify the top-k results without scanning the entire dataset. Focus on relevance, skip the rest.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756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3756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Efficiency Focus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33756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Minimize computational cost by pruning irrelevant branches early in the search. Optimize, don't exhaust.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17220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7220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Accuracy Matters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17220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Maintain result accuracy while dramatically reducing processing time. Trade-off: Speed without sacrificing quality.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0292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Scalability Boost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Enables efficient retrieval from massive datasets, unlocking real-time performance. Ready for Big Data workloads.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33756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3756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Use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33756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Used in recommendations, search, and many other ranking problems. Wide applicability across diverse domains.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17220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17220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Key Benefit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17220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Significant speedup compared to full sorting, which allows for responsiveness. Faster is always better for user experiences.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2025-07-14T14:54:59Z</dcterms:created>
  <dcterms:modified xsi:type="dcterms:W3CDTF">2025-07-14T14:54:59Z</dcterms:modified>
</cp:coreProperties>
</file>