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image" Target="../media/image-10-2.png"/><Relationship Id="rId3" Type="http://schemas.openxmlformats.org/officeDocument/2006/relationships/image" Target="../media/image-10-2.png"/><Relationship Id="rId4" Type="http://schemas.openxmlformats.org/officeDocument/2006/relationships/image" Target="../media/image-10-2.png"/><Relationship Id="rId5" Type="http://schemas.openxmlformats.org/officeDocument/2006/relationships/image" Target="../media/image-10-5.png"/><Relationship Id="rId6" Type="http://schemas.openxmlformats.org/officeDocument/2006/relationships/image" Target="../media/image-10-5.png"/><Relationship Id="rId7" Type="http://schemas.openxmlformats.org/officeDocument/2006/relationships/image" Target="../media/image-10-5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3.png"/><Relationship Id="rId5" Type="http://schemas.openxmlformats.org/officeDocument/2006/relationships/image" Target="../media/image-11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2.png"/><Relationship Id="rId5" Type="http://schemas.openxmlformats.org/officeDocument/2006/relationships/image" Target="../media/image-12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5473957/pexels-photo-5473957.jpeg?auto=compress&amp;cs=tinysrgb&amp;fit=crop&amp;h=1200&amp;w=800" TargetMode="External"/><Relationship Id="rId1" Type="http://schemas.openxmlformats.org/officeDocument/2006/relationships/image" Target="../media/Slide-13-image-1.jpeg"/><Relationship Id="rId2" Type="http://schemas.openxmlformats.org/officeDocument/2006/relationships/image" Target="../media/image-13-2.jpeg"/><Relationship Id="rId4" Type="http://schemas.openxmlformats.org/officeDocument/2006/relationships/image" Target="../media/image-13-3.png"/><Relationship Id="rId5" Type="http://schemas.openxmlformats.org/officeDocument/2006/relationships/image" Target="../media/image-13-4.png"/><Relationship Id="rId6" Type="http://schemas.openxmlformats.org/officeDocument/2006/relationships/image" Target="../media/image-13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5473957/pexels-photo-5473957.jpeg?auto=compress&amp;cs=tinysrgb&amp;fit=crop&amp;h=1200&amp;w=800" TargetMode="External"/><Relationship Id="rId1" Type="http://schemas.openxmlformats.org/officeDocument/2006/relationships/image" Target="../media/Slide-14-image-1.jpeg"/><Relationship Id="rId2" Type="http://schemas.openxmlformats.org/officeDocument/2006/relationships/image" Target="../media/image-14-2.jpeg"/><Relationship Id="rId4" Type="http://schemas.openxmlformats.org/officeDocument/2006/relationships/image" Target="../media/image-14-3.png"/><Relationship Id="rId5" Type="http://schemas.openxmlformats.org/officeDocument/2006/relationships/image" Target="../media/image-14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2.png"/><Relationship Id="rId5" Type="http://schemas.openxmlformats.org/officeDocument/2006/relationships/image" Target="../media/image-15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2.png"/><Relationship Id="rId5" Type="http://schemas.openxmlformats.org/officeDocument/2006/relationships/image" Target="../media/image-4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2.png"/><Relationship Id="rId5" Type="http://schemas.openxmlformats.org/officeDocument/2006/relationships/image" Target="../media/image-5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2.png"/><Relationship Id="rId5" Type="http://schemas.openxmlformats.org/officeDocument/2006/relationships/image" Target="../media/image-6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2.png"/><Relationship Id="rId5" Type="http://schemas.openxmlformats.org/officeDocument/2006/relationships/image" Target="../media/image-9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1543050"/>
            <a:ext cx="62179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Comprehensive Course on Generative Artificial Intelligence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286000" y="30861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Exploring the Transformative Technology Reshaping Industries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Module Two: Essential Concepts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486400" y="1285875"/>
            <a:ext cx="3200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Innovative Concepts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457200" y="4577715"/>
            <a:ext cx="3200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Ahead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548640" y="1285875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Cutting-edge technology advancements in language models</a:t>
            </a:r>
            <a:endParaRPr lang="en-US" sz="1000" dirty="0"/>
          </a:p>
        </p:txBody>
      </p:sp>
      <p:pic>
        <p:nvPicPr>
          <p:cNvPr id="6" name="Image 0" descr="https://djgurnpwsdoqjscwqbsj.supabase.co/storage/v1/object/public/presentation-templates-data/jalaj22_prosMar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388745"/>
            <a:ext cx="164592" cy="15430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48640" y="2005965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Enhanced understanding of embeddings and their applications</a:t>
            </a:r>
            <a:endParaRPr lang="en-US" sz="1000" dirty="0"/>
          </a:p>
        </p:txBody>
      </p:sp>
      <p:pic>
        <p:nvPicPr>
          <p:cNvPr id="8" name="Image 1" descr="https://djgurnpwsdoqjscwqbsj.supabase.co/storage/v1/object/public/presentation-templates-data/jalaj22_prosMark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108835"/>
            <a:ext cx="164592" cy="15430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8640" y="2726055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Opportunities for fine-tuning models for specific tasks</a:t>
            </a:r>
            <a:endParaRPr lang="en-US" sz="1000" dirty="0"/>
          </a:p>
        </p:txBody>
      </p:sp>
      <p:pic>
        <p:nvPicPr>
          <p:cNvPr id="10" name="Image 2" descr="https://djgurnpwsdoqjscwqbsj.supabase.co/storage/v1/object/public/presentation-templates-data/jalaj22_prosMark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828925"/>
            <a:ext cx="164592" cy="15430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120640" y="2828925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Complexity in implementing and managing large language models</a:t>
            </a:r>
            <a:endParaRPr lang="en-US" sz="1000" dirty="0"/>
          </a:p>
        </p:txBody>
      </p:sp>
      <p:pic>
        <p:nvPicPr>
          <p:cNvPr id="12" name="Image 3" descr="https://djgurnpwsdoqjscwqbsj.supabase.co/storage/v1/object/public/presentation-templates-data/jalaj22_consMark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320" y="2931795"/>
            <a:ext cx="164592" cy="15430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120640" y="3549015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Resource-intensive training and computation requirements</a:t>
            </a:r>
            <a:endParaRPr lang="en-US" sz="1000" dirty="0"/>
          </a:p>
        </p:txBody>
      </p:sp>
      <p:pic>
        <p:nvPicPr>
          <p:cNvPr id="14" name="Image 4" descr="https://djgurnpwsdoqjscwqbsj.supabase.co/storage/v1/object/public/presentation-templates-data/jalaj22_consMark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20" y="3651885"/>
            <a:ext cx="164592" cy="154305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5120640" y="4269105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Risk of bias and ethical considerations in model development</a:t>
            </a:r>
            <a:endParaRPr lang="en-US" sz="1000" dirty="0"/>
          </a:p>
        </p:txBody>
      </p:sp>
      <p:pic>
        <p:nvPicPr>
          <p:cNvPr id="16" name="Image 5" descr="https://djgurnpwsdoqjscwqbsj.supabase.co/storage/v1/object/public/presentation-templates-data/jalaj22_consMark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20" y="4371975"/>
            <a:ext cx="164592" cy="1543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Module Two: Essential Concepts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486400" y="1285875"/>
            <a:ext cx="3200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Innovative Concepts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457200" y="4577715"/>
            <a:ext cx="3200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Ahead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548640" y="1285875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Potential for breakthroughs in natural language processing</a:t>
            </a:r>
            <a:endParaRPr lang="en-US" sz="1000" dirty="0"/>
          </a:p>
        </p:txBody>
      </p:sp>
      <p:pic>
        <p:nvPicPr>
          <p:cNvPr id="6" name="Image 0" descr="https://djgurnpwsdoqjscwqbsj.supabase.co/storage/v1/object/public/presentation-templates-data/jalaj22_prosMar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388745"/>
            <a:ext cx="164592" cy="15430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120640" y="2828925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in interpreting and explaining model decisions</a:t>
            </a:r>
            <a:endParaRPr lang="en-US" sz="1000" dirty="0"/>
          </a:p>
        </p:txBody>
      </p:sp>
      <p:pic>
        <p:nvPicPr>
          <p:cNvPr id="8" name="Image 1" descr="https://djgurnpwsdoqjscwqbsj.supabase.co/storage/v1/object/public/presentation-templates-data/jalaj22_consMark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2931795"/>
            <a:ext cx="164592" cy="15430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120640" y="3549015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imageSearch</a:t>
            </a:r>
            <a:endParaRPr lang="en-US" sz="1000" dirty="0"/>
          </a:p>
        </p:txBody>
      </p:sp>
      <p:pic>
        <p:nvPicPr>
          <p:cNvPr id="10" name="Image 2" descr="https://djgurnpwsdoqjscwqbsj.supabase.co/storage/v1/object/public/presentation-templates-data/jalaj22_consMark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3651885"/>
            <a:ext cx="164592" cy="15430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120640" y="4269105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Large Language Models</a:t>
            </a:r>
            <a:endParaRPr lang="en-US" sz="1000" dirty="0"/>
          </a:p>
        </p:txBody>
      </p:sp>
      <p:pic>
        <p:nvPicPr>
          <p:cNvPr id="12" name="Image 3" descr="https://djgurnpwsdoqjscwqbsj.supabase.co/storage/v1/object/public/presentation-templates-data/jalaj22_consMark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320" y="4371975"/>
            <a:ext cx="164592" cy="1543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Module Three: Real-world Use Cases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8288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Digital Transformation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8288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rise of digital transformation reshapes industries, integrating technology into all aspects of business operations, enhancing efficiency and customer experiences.</a:t>
            </a:r>
            <a:endParaRPr lang="en-US" sz="1000" dirty="0"/>
          </a:p>
        </p:txBody>
      </p:sp>
      <p:pic>
        <p:nvPicPr>
          <p:cNvPr id="5" name="Image 0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582037"/>
            <a:ext cx="1463040" cy="7715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2010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28600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Revolution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228600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Artificial Intelligence revolutionizes industries, automating processes, enabling predictive analytics, and transforming decision-making with machine learning algorithms.</a:t>
            </a:r>
            <a:endParaRPr lang="en-US" sz="1000" dirty="0"/>
          </a:p>
        </p:txBody>
      </p:sp>
      <p:pic>
        <p:nvPicPr>
          <p:cNvPr id="9" name="Image 1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0" y="2906077"/>
            <a:ext cx="1463040" cy="77152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01752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2015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438912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Blockchain Adoption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438912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Blockchain technology gains traction, offering secure and transparent transactions, disrupting financial services, supply chain management, and data security.</a:t>
            </a:r>
            <a:endParaRPr lang="en-US" sz="1000" dirty="0"/>
          </a:p>
        </p:txBody>
      </p:sp>
      <p:pic>
        <p:nvPicPr>
          <p:cNvPr id="13" name="Image 2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2582037"/>
            <a:ext cx="1463040" cy="77152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12064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2018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649224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IoT Expansion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649224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Internet of Things expands rapidly, connecting devices and systems, enabling real-time data monitoring, and driving innovation in smart cities...</a:t>
            </a:r>
            <a:endParaRPr lang="en-US" sz="1000" dirty="0"/>
          </a:p>
        </p:txBody>
      </p:sp>
      <p:pic>
        <p:nvPicPr>
          <p:cNvPr id="17" name="Image 3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2906077"/>
            <a:ext cx="1463040" cy="77152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22376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2021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Module Four</a:t>
            </a:r>
            <a:endParaRPr lang="en-US" sz="2500" dirty="0"/>
          </a:p>
        </p:txBody>
      </p:sp>
      <p:pic>
        <p:nvPicPr>
          <p:cNvPr id="3" name="Image 0" descr="https://images.pexels.com/photos/5473957/pexels-photo-547395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57784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Overview of chatbot systems and their importance in modern applications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Chatbot Development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Steps involved in building a chatbot system from scratch using ChatGPT API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Integration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How to seamlessly integrate ChatGPT API into the chatbot system for enhanced functionality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Module Four</a:t>
            </a:r>
            <a:endParaRPr lang="en-US" sz="2500" dirty="0"/>
          </a:p>
        </p:txBody>
      </p:sp>
      <p:pic>
        <p:nvPicPr>
          <p:cNvPr id="3" name="Image 0" descr="https://images.pexels.com/photos/5473957/pexels-photo-547395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858000" y="334327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Testing and Debugging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Best practices for testing and debugging the chatbot system to ensure optimal performance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Deployment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Guidelines for deploying the chatbot system in real-world scenarios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Evolution of Generative AI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8288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Rapid Advancements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8288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 2020, Generative AI saw rapid advancements in natural language processing, image generation, and creativity, setting the stage for transformative...</a:t>
            </a:r>
            <a:endParaRPr lang="en-US" sz="1000" dirty="0"/>
          </a:p>
        </p:txBody>
      </p:sp>
      <p:pic>
        <p:nvPicPr>
          <p:cNvPr id="5" name="Image 0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582037"/>
            <a:ext cx="1463040" cy="7715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2020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28600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Mainstream Adoption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228600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By 2022, Generative AI became mainstream, with businesses integrating AI-generated content in marketing, design, and decision-making processes, reshaping consumer experiences...</a:t>
            </a:r>
            <a:endParaRPr lang="en-US" sz="1000" dirty="0"/>
          </a:p>
        </p:txBody>
      </p:sp>
      <p:pic>
        <p:nvPicPr>
          <p:cNvPr id="9" name="Image 1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0" y="2906077"/>
            <a:ext cx="1463040" cy="77152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01752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2022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438912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Ethical Debates Arise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438912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 2025, ethical debates surrounding Generative AI intensified, focusing on issues of bias, privacy, and accountability, prompting regulatory frameworks and...</a:t>
            </a:r>
            <a:endParaRPr lang="en-US" sz="1000" dirty="0"/>
          </a:p>
        </p:txBody>
      </p:sp>
      <p:pic>
        <p:nvPicPr>
          <p:cNvPr id="13" name="Image 2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2582037"/>
            <a:ext cx="1463040" cy="77152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12064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2025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649224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Workforce Transformation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649224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By 2030, Generative AI had a profound impact on the workforce, leading to the emergence of new job roles, reskilling...</a:t>
            </a:r>
            <a:endParaRPr lang="en-US" sz="1000" dirty="0"/>
          </a:p>
        </p:txBody>
      </p:sp>
      <p:pic>
        <p:nvPicPr>
          <p:cNvPr id="17" name="Image 3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2906077"/>
            <a:ext cx="1463040" cy="77152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22376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2030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30861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Enhancing Learning Through Pedagogy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228600" y="771525"/>
            <a:ext cx="4114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Focus on deep understanding and practical application in education</a:t>
            </a:r>
            <a:endParaRPr lang="en-US" sz="1200" dirty="0"/>
          </a:p>
        </p:txBody>
      </p:sp>
      <p:pic>
        <p:nvPicPr>
          <p:cNvPr id="4" name="Image 0" descr="https://djgurnpwsdoqjscwqbsj.supabase.co/storage/v1/object/public/presentation-templates-data/jalaj22_slide6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0" y="1028700"/>
            <a:ext cx="2011680" cy="10972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937760" y="1285875"/>
            <a:ext cx="822960" cy="2571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3k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754880" y="1748790"/>
            <a:ext cx="2103120" cy="2571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Engagement</a:t>
            </a:r>
            <a:endParaRPr lang="en-US" sz="1600" dirty="0"/>
          </a:p>
        </p:txBody>
      </p:sp>
      <p:pic>
        <p:nvPicPr>
          <p:cNvPr id="7" name="Image 1" descr="https://djgurnpwsdoqjscwqbsj.supabase.co/storage/v1/object/public/presentation-templates-data/jalaj22_slide6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2314575"/>
            <a:ext cx="2011680" cy="10972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937760" y="2571750"/>
            <a:ext cx="822960" cy="2571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85%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4754880" y="3034665"/>
            <a:ext cx="2103120" cy="2571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Retention</a:t>
            </a:r>
            <a:endParaRPr lang="en-US" sz="1600" dirty="0"/>
          </a:p>
        </p:txBody>
      </p:sp>
      <p:pic>
        <p:nvPicPr>
          <p:cNvPr id="10" name="Image 2" descr="https://djgurnpwsdoqjscwqbsj.supabase.co/storage/v1/object/public/presentation-templates-data/jalaj22_slide6_box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0" y="3600450"/>
            <a:ext cx="2011680" cy="109728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937760" y="3857625"/>
            <a:ext cx="822960" cy="2571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7"/>
          <p:cNvSpPr/>
          <p:nvPr/>
        </p:nvSpPr>
        <p:spPr>
          <a:xfrm>
            <a:off x="4754880" y="4320540"/>
            <a:ext cx="2103120" cy="2571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Application</a:t>
            </a:r>
            <a:endParaRPr lang="en-US" sz="1600" dirty="0"/>
          </a:p>
        </p:txBody>
      </p:sp>
      <p:pic>
        <p:nvPicPr>
          <p:cNvPr id="13" name="Image 3" descr="https://djgurnpwsdoqjscwqbsj.supabase.co/storage/v1/object/public/presentation-templates-data/jalaj22_slide6_box4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40" y="1028700"/>
            <a:ext cx="2011680" cy="109728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132320" y="1285875"/>
            <a:ext cx="822960" cy="2571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90%</a:t>
            </a:r>
            <a:endParaRPr lang="en-US" sz="1800" dirty="0"/>
          </a:p>
        </p:txBody>
      </p:sp>
      <p:sp>
        <p:nvSpPr>
          <p:cNvPr id="15" name="Text 9"/>
          <p:cNvSpPr/>
          <p:nvPr/>
        </p:nvSpPr>
        <p:spPr>
          <a:xfrm>
            <a:off x="6949440" y="1748790"/>
            <a:ext cx="2103120" cy="2571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Comprehension</a:t>
            </a:r>
            <a:endParaRPr lang="en-US" sz="1600" dirty="0"/>
          </a:p>
        </p:txBody>
      </p:sp>
      <p:pic>
        <p:nvPicPr>
          <p:cNvPr id="16" name="Image 4" descr="https://djgurnpwsdoqjscwqbsj.supabase.co/storage/v1/object/public/presentation-templates-data/jalaj22_slide6_box5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440" y="2314575"/>
            <a:ext cx="2011680" cy="109728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7132320" y="2571750"/>
            <a:ext cx="822960" cy="2571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4.5</a:t>
            </a:r>
            <a:endParaRPr lang="en-US" sz="1800" dirty="0"/>
          </a:p>
        </p:txBody>
      </p:sp>
      <p:sp>
        <p:nvSpPr>
          <p:cNvPr id="18" name="Text 11"/>
          <p:cNvSpPr/>
          <p:nvPr/>
        </p:nvSpPr>
        <p:spPr>
          <a:xfrm>
            <a:off x="6949440" y="3034665"/>
            <a:ext cx="2103120" cy="2571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Feedback</a:t>
            </a:r>
            <a:endParaRPr lang="en-US" sz="1600" dirty="0"/>
          </a:p>
        </p:txBody>
      </p:sp>
      <p:pic>
        <p:nvPicPr>
          <p:cNvPr id="19" name="Image 5" descr="https://djgurnpwsdoqjscwqbsj.supabase.co/storage/v1/object/public/presentation-templates-data/jalaj22_slide6_box6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440" y="3600450"/>
            <a:ext cx="2011680" cy="1097280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7132320" y="3857625"/>
            <a:ext cx="822960" cy="2571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800" dirty="0"/>
          </a:p>
        </p:txBody>
      </p:sp>
      <p:sp>
        <p:nvSpPr>
          <p:cNvPr id="21" name="Text 13"/>
          <p:cNvSpPr/>
          <p:nvPr/>
        </p:nvSpPr>
        <p:spPr>
          <a:xfrm>
            <a:off x="6949440" y="4320540"/>
            <a:ext cx="2103120" cy="2571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Skill Development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411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20040" y="1028700"/>
            <a:ext cx="457200" cy="411480"/>
          </a:xfrm>
          <a:prstGeom prst="roundRect">
            <a:avLst/>
          </a:prstGeom>
          <a:solidFill>
            <a:srgbClr val="3FC07B"/>
          </a:solidFill>
          <a:ln/>
        </p:spPr>
      </p:sp>
      <p:sp>
        <p:nvSpPr>
          <p:cNvPr id="4" name="Text 2"/>
          <p:cNvSpPr/>
          <p:nvPr/>
        </p:nvSpPr>
        <p:spPr>
          <a:xfrm>
            <a:off x="274320" y="108013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2296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Generative AI Introduction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617720" y="1028700"/>
            <a:ext cx="457200" cy="411480"/>
          </a:xfrm>
          <a:prstGeom prst="roundRect">
            <a:avLst/>
          </a:prstGeom>
          <a:solidFill>
            <a:srgbClr val="F9AD3B"/>
          </a:solidFill>
          <a:ln/>
        </p:spPr>
      </p:sp>
      <p:sp>
        <p:nvSpPr>
          <p:cNvPr id="7" name="Text 5"/>
          <p:cNvSpPr/>
          <p:nvPr/>
        </p:nvSpPr>
        <p:spPr>
          <a:xfrm>
            <a:off x="4572000" y="108013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12064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Technological Milestones Timeline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20040" y="1748790"/>
            <a:ext cx="457200" cy="411480"/>
          </a:xfrm>
          <a:prstGeom prst="roundRect">
            <a:avLst/>
          </a:prstGeom>
          <a:solidFill>
            <a:srgbClr val="8D62C7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80022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80022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Evolution of Generative AI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617720" y="1748790"/>
            <a:ext cx="457200" cy="411480"/>
          </a:xfrm>
          <a:prstGeom prst="roundRect">
            <a:avLst/>
          </a:prstGeom>
          <a:solidFill>
            <a:srgbClr val="62A7E5"/>
          </a:solidFill>
          <a:ln/>
        </p:spPr>
      </p:sp>
      <p:sp>
        <p:nvSpPr>
          <p:cNvPr id="13" name="Text 11"/>
          <p:cNvSpPr/>
          <p:nvPr/>
        </p:nvSpPr>
        <p:spPr>
          <a:xfrm>
            <a:off x="4572000" y="180022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5120640" y="180022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Practical Applications in Industries: Real-world use cases and implementation strategies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20040" y="2468880"/>
            <a:ext cx="457200" cy="411480"/>
          </a:xfrm>
          <a:prstGeom prst="roundRect">
            <a:avLst/>
          </a:prstGeom>
          <a:solidFill>
            <a:srgbClr val="E96868"/>
          </a:solidFill>
          <a:ln/>
        </p:spPr>
      </p:sp>
      <p:sp>
        <p:nvSpPr>
          <p:cNvPr id="16" name="Text 14"/>
          <p:cNvSpPr/>
          <p:nvPr/>
        </p:nvSpPr>
        <p:spPr>
          <a:xfrm>
            <a:off x="274320" y="252031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822960" y="252031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Module One: Foundational Knowledge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617720" y="2468880"/>
            <a:ext cx="457200" cy="411480"/>
          </a:xfrm>
          <a:prstGeom prst="roundRect">
            <a:avLst/>
          </a:prstGeom>
          <a:solidFill>
            <a:srgbClr val="626FE5"/>
          </a:solidFill>
          <a:ln/>
        </p:spPr>
      </p:sp>
      <p:sp>
        <p:nvSpPr>
          <p:cNvPr id="19" name="Text 17"/>
          <p:cNvSpPr/>
          <p:nvPr/>
        </p:nvSpPr>
        <p:spPr>
          <a:xfrm>
            <a:off x="4572000" y="252031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5120640" y="252031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Module Two: Essential Concepts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20040" y="3188970"/>
            <a:ext cx="457200" cy="411480"/>
          </a:xfrm>
          <a:prstGeom prst="roundRect">
            <a:avLst/>
          </a:prstGeom>
          <a:solidFill>
            <a:srgbClr val="1EB6CB"/>
          </a:solidFill>
          <a:ln/>
        </p:spPr>
      </p:sp>
      <p:sp>
        <p:nvSpPr>
          <p:cNvPr id="22" name="Text 20"/>
          <p:cNvSpPr/>
          <p:nvPr/>
        </p:nvSpPr>
        <p:spPr>
          <a:xfrm>
            <a:off x="274320" y="324040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822960" y="324040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Module Three: Real-world Use Cases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617720" y="3188970"/>
            <a:ext cx="457200" cy="411480"/>
          </a:xfrm>
          <a:prstGeom prst="roundRect">
            <a:avLst/>
          </a:prstGeom>
          <a:solidFill>
            <a:srgbClr val="C83BF9"/>
          </a:solidFill>
          <a:ln/>
        </p:spPr>
      </p:sp>
      <p:sp>
        <p:nvSpPr>
          <p:cNvPr id="25" name="Text 23"/>
          <p:cNvSpPr/>
          <p:nvPr/>
        </p:nvSpPr>
        <p:spPr>
          <a:xfrm>
            <a:off x="4572000" y="324040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5120640" y="324040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Module Four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411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20040" y="1028700"/>
            <a:ext cx="457200" cy="411480"/>
          </a:xfrm>
          <a:prstGeom prst="roundRect">
            <a:avLst/>
          </a:prstGeom>
          <a:solidFill>
            <a:srgbClr val="F9743B"/>
          </a:solidFill>
          <a:ln/>
        </p:spPr>
      </p:sp>
      <p:sp>
        <p:nvSpPr>
          <p:cNvPr id="4" name="Text 2"/>
          <p:cNvSpPr/>
          <p:nvPr/>
        </p:nvSpPr>
        <p:spPr>
          <a:xfrm>
            <a:off x="274320" y="108013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2296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Evolution of Generative AI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617720" y="1028700"/>
            <a:ext cx="457200" cy="411480"/>
          </a:xfrm>
          <a:prstGeom prst="roundRect">
            <a:avLst/>
          </a:prstGeom>
          <a:solidFill>
            <a:srgbClr val="3FC07B"/>
          </a:solidFill>
          <a:ln/>
        </p:spPr>
      </p:sp>
      <p:sp>
        <p:nvSpPr>
          <p:cNvPr id="7" name="Text 5"/>
          <p:cNvSpPr/>
          <p:nvPr/>
        </p:nvSpPr>
        <p:spPr>
          <a:xfrm>
            <a:off x="4572000" y="108013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12064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Enhancing Learning Through Pedagogy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Generative AI Introduction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8288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Emergence of GANs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8288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 2010, Generative Adversarial Networks (GANs) were introduced, revolutionizing generative AI by pitting two neural networks against each other to...</a:t>
            </a:r>
            <a:endParaRPr lang="en-US" sz="1000" dirty="0"/>
          </a:p>
        </p:txBody>
      </p:sp>
      <p:pic>
        <p:nvPicPr>
          <p:cNvPr id="5" name="Image 0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582037"/>
            <a:ext cx="1463040" cy="7715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2010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28600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DeepDream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228600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Google introduced DeepDream in 2014, a neural network visualization tool that showcased the power of generative AI in creating mesmerizing...</a:t>
            </a:r>
            <a:endParaRPr lang="en-US" sz="1000" dirty="0"/>
          </a:p>
        </p:txBody>
      </p:sp>
      <p:pic>
        <p:nvPicPr>
          <p:cNvPr id="9" name="Image 1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0" y="2906077"/>
            <a:ext cx="1463040" cy="77152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01752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2014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438912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StyleGAN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438912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NVIDIA's StyleGAN was released in 2018, setting a new standard in generative AI for generating high-quality and diverse images with...</a:t>
            </a:r>
            <a:endParaRPr lang="en-US" sz="1000" dirty="0"/>
          </a:p>
        </p:txBody>
      </p:sp>
      <p:pic>
        <p:nvPicPr>
          <p:cNvPr id="13" name="Image 2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2582037"/>
            <a:ext cx="1463040" cy="77152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12064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2018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649224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GPT-3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649224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OpenAI unveiled GPT-3 in 2021, a language model that demonstrated the capabilities of generative AI in natural language processing, enabling...</a:t>
            </a:r>
            <a:endParaRPr lang="en-US" sz="1000" dirty="0"/>
          </a:p>
        </p:txBody>
      </p:sp>
      <p:pic>
        <p:nvPicPr>
          <p:cNvPr id="17" name="Image 3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2906077"/>
            <a:ext cx="1463040" cy="77152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22376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2021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Technological Milestones Timeline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8288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Industrial Revolution Begins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8288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Industrial Revolution marks the transition to new manufacturing processes, leading to significant societal and economic changes, including the introduction...</a:t>
            </a:r>
            <a:endParaRPr lang="en-US" sz="1000" dirty="0"/>
          </a:p>
        </p:txBody>
      </p:sp>
      <p:pic>
        <p:nvPicPr>
          <p:cNvPr id="5" name="Image 0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582037"/>
            <a:ext cx="1463040" cy="7715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1760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28600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Invention of Transistor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228600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invention of the transistor revolutionizes electronics, enabling the development of smaller, more efficient electronic devices and laying the foundation...</a:t>
            </a:r>
            <a:endParaRPr lang="en-US" sz="1000" dirty="0"/>
          </a:p>
        </p:txBody>
      </p:sp>
      <p:pic>
        <p:nvPicPr>
          <p:cNvPr id="9" name="Image 1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0" y="2906077"/>
            <a:ext cx="1463040" cy="77152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01752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1947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438912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Birth of the Internet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438912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creation of the Internet connects computers worldwide, transforming communication, information sharing, and commerce on a global scale, shaping the...</a:t>
            </a:r>
            <a:endParaRPr lang="en-US" sz="1000" dirty="0"/>
          </a:p>
        </p:txBody>
      </p:sp>
      <p:pic>
        <p:nvPicPr>
          <p:cNvPr id="13" name="Image 2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2582037"/>
            <a:ext cx="1463040" cy="77152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12064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1973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649224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Rise of Generative AI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649224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Generative AI emerges as a powerful technology capable of creating content, art, and music autonomously, revolutionizing industries like design, entertainment,...</a:t>
            </a:r>
            <a:endParaRPr lang="en-US" sz="1000" dirty="0"/>
          </a:p>
        </p:txBody>
      </p:sp>
      <p:pic>
        <p:nvPicPr>
          <p:cNvPr id="17" name="Image 3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2906077"/>
            <a:ext cx="1463040" cy="77152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22376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2014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Evolution of Generative AI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8288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Deep Learning Boom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8288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 2014, deep learning models like GANs gained prominence, laying the foundation for generative AI's creative potential in art and...</a:t>
            </a:r>
            <a:endParaRPr lang="en-US" sz="1000" dirty="0"/>
          </a:p>
        </p:txBody>
      </p:sp>
      <p:pic>
        <p:nvPicPr>
          <p:cNvPr id="5" name="Image 0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582037"/>
            <a:ext cx="1463040" cy="7715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2014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28600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Artistic Style Transfer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228600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2018 marked the rise of artistic style transfer algorithms, enabling generative AI to mimic artistic styles and revolutionize digital art...</a:t>
            </a:r>
            <a:endParaRPr lang="en-US" sz="1000" dirty="0"/>
          </a:p>
        </p:txBody>
      </p:sp>
      <p:pic>
        <p:nvPicPr>
          <p:cNvPr id="9" name="Image 1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0" y="2906077"/>
            <a:ext cx="1463040" cy="77152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01752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2018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438912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Industry Integration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438912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By 2020, generative AI had penetrated various industries, from fashion to gaming, transforming production processes and customer experiences.</a:t>
            </a:r>
            <a:endParaRPr lang="en-US" sz="1000" dirty="0"/>
          </a:p>
        </p:txBody>
      </p:sp>
      <p:pic>
        <p:nvPicPr>
          <p:cNvPr id="13" name="Image 2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2582037"/>
            <a:ext cx="1463040" cy="77152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12064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2020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649224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AI-Generated Content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649224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 2022, AI-generated content became mainstream, reshaping content creation by automating tasks and enhancing creative workflows.</a:t>
            </a:r>
            <a:endParaRPr lang="en-US" sz="1000" dirty="0"/>
          </a:p>
        </p:txBody>
      </p:sp>
      <p:pic>
        <p:nvPicPr>
          <p:cNvPr id="17" name="Image 3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2906077"/>
            <a:ext cx="1463040" cy="77152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22376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2022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Practical Applications in Industries: Real-world use cases and implementation strategies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Manufacturing Automation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Implementing robotics and AI for efficient production processes in manufacturing industries.</a:t>
            </a:r>
            <a:endParaRPr lang="en-US" sz="1000" dirty="0"/>
          </a:p>
        </p:txBody>
      </p:sp>
      <p:pic>
        <p:nvPicPr>
          <p:cNvPr id="7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Smart Agriculture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Utilizing IoT sensors and data analytics to optimize crop yield and resource management.</a:t>
            </a:r>
            <a:endParaRPr lang="en-US" sz="1000" dirty="0"/>
          </a:p>
        </p:txBody>
      </p:sp>
      <p:pic>
        <p:nvPicPr>
          <p:cNvPr id="11" name="Image 2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651885"/>
            <a:ext cx="8595360" cy="118872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Healthcare Innovations</a:t>
            </a: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Applying telemedicine and wearable devices for remote patient monitoring and personalized healthcare.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Practical Applications in Industries: Real-world use cases and implementation strategies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Supply Chain Optimization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Integrating blockchain and AI to enhance transparency and efficiency in supply chain logistics.</a:t>
            </a:r>
            <a:endParaRPr lang="en-US" sz="1000" dirty="0"/>
          </a:p>
        </p:txBody>
      </p:sp>
      <p:pic>
        <p:nvPicPr>
          <p:cNvPr id="7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Smart Cities Development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Implementing IoT infrastructure and smart technologies for sustainable urban planning and management.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Module One: Foundational Knowledge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8288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Emergence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8288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 1956, the term 'Artificial Intelligence' was coined, marking the birth of AI as a field of study, focusing on...</a:t>
            </a:r>
            <a:endParaRPr lang="en-US" sz="1000" dirty="0"/>
          </a:p>
        </p:txBody>
      </p:sp>
      <p:pic>
        <p:nvPicPr>
          <p:cNvPr id="5" name="Image 0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582037"/>
            <a:ext cx="1463040" cy="7715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1956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28600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Expert Systems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228600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1980s saw the rise of Expert Systems, AI programs designed to mimic human decision-making processes, revolutionizing problem-solving in various...</a:t>
            </a:r>
            <a:endParaRPr lang="en-US" sz="1000" dirty="0"/>
          </a:p>
        </p:txBody>
      </p:sp>
      <p:pic>
        <p:nvPicPr>
          <p:cNvPr id="9" name="Image 1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0" y="2906077"/>
            <a:ext cx="1463040" cy="77152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01752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1980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438912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Deep Learning Boom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438912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year 2014 witnessed a significant advancement in AI with the Deep Learning boom, leading to breakthroughs in image and...</a:t>
            </a:r>
            <a:endParaRPr lang="en-US" sz="1000" dirty="0"/>
          </a:p>
        </p:txBody>
      </p:sp>
      <p:pic>
        <p:nvPicPr>
          <p:cNvPr id="13" name="Image 2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2582037"/>
            <a:ext cx="1463040" cy="77152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12064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2014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649224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GPT-3 Release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649224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 2020, OpenAI released GPT-3, a language model capable of generating human-like text, showcasing the power of Generative AI in...</a:t>
            </a:r>
            <a:endParaRPr lang="en-US" sz="1000" dirty="0"/>
          </a:p>
        </p:txBody>
      </p:sp>
      <p:pic>
        <p:nvPicPr>
          <p:cNvPr id="17" name="Image 3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2906077"/>
            <a:ext cx="1463040" cy="77152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22376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2020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2025-08-14T04:48:25Z</dcterms:created>
  <dcterms:modified xsi:type="dcterms:W3CDTF">2025-08-14T04:48:25Z</dcterms:modified>
</cp:coreProperties>
</file>