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2.png"/><Relationship Id="rId4" Type="http://schemas.openxmlformats.org/officeDocument/2006/relationships/image" Target="../media/image-10-2.png"/><Relationship Id="rId5" Type="http://schemas.openxmlformats.org/officeDocument/2006/relationships/image" Target="../media/image-10-2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9574321/pexels-photo-9574321.jpeg?auto=compress&amp;cs=tinysrgb&amp;fit=crop&amp;h=1200&amp;w=800" TargetMode="External"/><Relationship Id="rId1" Type="http://schemas.openxmlformats.org/officeDocument/2006/relationships/image" Target="../media/Slide-13-image-1.png"/><Relationship Id="rId2" Type="http://schemas.openxmlformats.org/officeDocument/2006/relationships/image" Target="../media/image-13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image" Target="../media/image-14-2.png"/><Relationship Id="rId3" Type="http://schemas.openxmlformats.org/officeDocument/2006/relationships/image" Target="../media/image-14-2.png"/><Relationship Id="rId4" Type="http://schemas.openxmlformats.org/officeDocument/2006/relationships/image" Target="../media/image-14-2.png"/><Relationship Id="rId5" Type="http://schemas.openxmlformats.org/officeDocument/2006/relationships/image" Target="../media/image-14-2.png"/><Relationship Id="rId6" Type="http://schemas.openxmlformats.org/officeDocument/2006/relationships/image" Target="../media/image-14-6.png"/><Relationship Id="rId7" Type="http://schemas.openxmlformats.org/officeDocument/2006/relationships/image" Target="../media/image-14-6.png"/><Relationship Id="rId8" Type="http://schemas.openxmlformats.org/officeDocument/2006/relationships/image" Target="../media/image-14-6.png"/><Relationship Id="rId9" Type="http://schemas.openxmlformats.org/officeDocument/2006/relationships/image" Target="../media/image-14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6615807/pexels-photo-6615807.jpeg?auto=compress&amp;cs=tinysrgb&amp;fit=crop&amp;h=1200&amp;w=800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2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1576719/pexels-photo-31576719.jpeg?auto=compress&amp;cs=tinysrgb&amp;fit=crop&amp;h=1200&amp;w=800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image" Target="../media/image-9-2.png"/><Relationship Id="rId4" Type="http://schemas.openxmlformats.org/officeDocument/2006/relationships/image" Target="../media/image-9-2.png"/><Relationship Id="rId5" Type="http://schemas.openxmlformats.org/officeDocument/2006/relationships/image" Target="../media/image-9-2.png"/><Relationship Id="rId6" Type="http://schemas.openxmlformats.org/officeDocument/2006/relationships/image" Target="../media/image-9-6.png"/><Relationship Id="rId7" Type="http://schemas.openxmlformats.org/officeDocument/2006/relationships/image" Target="../media/image-9-6.png"/><Relationship Id="rId8" Type="http://schemas.openxmlformats.org/officeDocument/2006/relationships/image" Target="../media/image-9-6.png"/><Relationship Id="rId9" Type="http://schemas.openxmlformats.org/officeDocument/2006/relationships/image" Target="../media/image-9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Unlocking Evolution's Secrets: A Genetic Potpourri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Exploring the diverse landscape of evolutionary genetics principles and applications.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Speciation: New Life Forms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4" name="Shape 2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1859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pic>
        <p:nvPicPr>
          <p:cNvPr id="8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Darwin's Insight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Charles Darwin publishes 'On the Origin of Species,' introducing the concept of natural selection and laying the foundation for understanding how species evolve and diversify over time. He observed variations...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2926080" y="1800225"/>
            <a:ext cx="1737360" cy="360045"/>
          </a:xfrm>
          <a:prstGeom prst="rect">
            <a:avLst/>
          </a:prstGeom>
          <a:solidFill>
            <a:srgbClr val="F6EBFF"/>
          </a:solidFill>
          <a:ln w="12700">
            <a:solidFill>
              <a:srgbClr val="F6EB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01752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1930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292608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2953512" y="1347597"/>
            <a:ext cx="73152" cy="72009"/>
          </a:xfrm>
          <a:prstGeom prst="ellipse">
            <a:avLst/>
          </a:prstGeom>
          <a:solidFill>
            <a:srgbClr val="B14FFF"/>
          </a:solidFill>
          <a:ln w="12700">
            <a:solidFill>
              <a:srgbClr val="B14FFF"/>
            </a:solidFill>
            <a:prstDash val="solid"/>
          </a:ln>
        </p:spPr>
      </p:sp>
      <p:pic>
        <p:nvPicPr>
          <p:cNvPr id="15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160270"/>
            <a:ext cx="1737360" cy="216027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01752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Modern Synthesis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301752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Modern Synthesis integrates Darwinian evolution with Mendelian genetics, providing a comprehensive framework for understanding speciation. This synthesis emphasizes the role of genetic mutations, gene flow, and natural selection in...</a:t>
            </a:r>
            <a:endParaRPr lang="en-US" sz="900" dirty="0"/>
          </a:p>
        </p:txBody>
      </p:sp>
      <p:sp>
        <p:nvSpPr>
          <p:cNvPr id="18" name="Shape 14"/>
          <p:cNvSpPr/>
          <p:nvPr/>
        </p:nvSpPr>
        <p:spPr>
          <a:xfrm>
            <a:off x="4846320" y="1800225"/>
            <a:ext cx="1737360" cy="360045"/>
          </a:xfrm>
          <a:prstGeom prst="rect">
            <a:avLst/>
          </a:prstGeom>
          <a:solidFill>
            <a:srgbClr val="F1EEFD"/>
          </a:solidFill>
          <a:ln w="12700">
            <a:solidFill>
              <a:srgbClr val="F1EEFD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93776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1942</a:t>
            </a:r>
            <a:endParaRPr lang="en-US" sz="1400" dirty="0"/>
          </a:p>
        </p:txBody>
      </p:sp>
      <p:sp>
        <p:nvSpPr>
          <p:cNvPr id="20" name="Shape 16"/>
          <p:cNvSpPr/>
          <p:nvPr/>
        </p:nvSpPr>
        <p:spPr>
          <a:xfrm>
            <a:off x="484632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4873752" y="1347597"/>
            <a:ext cx="73152" cy="72009"/>
          </a:xfrm>
          <a:prstGeom prst="ellipse">
            <a:avLst/>
          </a:prstGeom>
          <a:solidFill>
            <a:srgbClr val="5936E4"/>
          </a:solidFill>
          <a:ln w="12700">
            <a:solidFill>
              <a:srgbClr val="5936E4"/>
            </a:solidFill>
            <a:prstDash val="solid"/>
          </a:ln>
        </p:spPr>
      </p:sp>
      <p:pic>
        <p:nvPicPr>
          <p:cNvPr id="22" name="Image 2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160270"/>
            <a:ext cx="1737360" cy="216027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493776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Ernst Mayr's Definition</a:t>
            </a:r>
            <a:endParaRPr lang="en-US" sz="1300" dirty="0"/>
          </a:p>
        </p:txBody>
      </p:sp>
      <p:sp>
        <p:nvSpPr>
          <p:cNvPr id="24" name="Text 19"/>
          <p:cNvSpPr/>
          <p:nvPr/>
        </p:nvSpPr>
        <p:spPr>
          <a:xfrm>
            <a:off x="493776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Ernst Mayr defines species as groups of interbreeding natural populations that are reproductively isolated from other such groups. This biological species concept highlights the importance of reproductive barriers in the...</a:t>
            </a:r>
            <a:endParaRPr lang="en-US" sz="900" dirty="0"/>
          </a:p>
        </p:txBody>
      </p:sp>
      <p:sp>
        <p:nvSpPr>
          <p:cNvPr id="25" name="Shape 20"/>
          <p:cNvSpPr/>
          <p:nvPr/>
        </p:nvSpPr>
        <p:spPr>
          <a:xfrm>
            <a:off x="6766560" y="1800225"/>
            <a:ext cx="1737360" cy="360045"/>
          </a:xfrm>
          <a:prstGeom prst="rect">
            <a:avLst/>
          </a:prstGeom>
          <a:solidFill>
            <a:srgbClr val="FFEFF7"/>
          </a:solidFill>
          <a:ln w="12700">
            <a:solidFill>
              <a:srgbClr val="FFEFF7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685800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1990</a:t>
            </a:r>
            <a:endParaRPr lang="en-US" sz="1400" dirty="0"/>
          </a:p>
        </p:txBody>
      </p:sp>
      <p:sp>
        <p:nvSpPr>
          <p:cNvPr id="27" name="Shape 22"/>
          <p:cNvSpPr/>
          <p:nvPr/>
        </p:nvSpPr>
        <p:spPr>
          <a:xfrm>
            <a:off x="676656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E4368A"/>
            </a:solidFill>
            <a:prstDash val="solid"/>
          </a:ln>
        </p:spPr>
      </p:sp>
      <p:sp>
        <p:nvSpPr>
          <p:cNvPr id="28" name="Shape 23"/>
          <p:cNvSpPr/>
          <p:nvPr/>
        </p:nvSpPr>
        <p:spPr>
          <a:xfrm>
            <a:off x="6793992" y="1347597"/>
            <a:ext cx="73152" cy="72009"/>
          </a:xfrm>
          <a:prstGeom prst="ellipse">
            <a:avLst/>
          </a:prstGeom>
          <a:solidFill>
            <a:srgbClr val="E4368A"/>
          </a:solidFill>
          <a:ln w="12700">
            <a:solidFill>
              <a:srgbClr val="E4368A"/>
            </a:solidFill>
            <a:prstDash val="solid"/>
          </a:ln>
        </p:spPr>
      </p:sp>
      <p:pic>
        <p:nvPicPr>
          <p:cNvPr id="29" name="Image 3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2160270"/>
            <a:ext cx="1737360" cy="2160270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685800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Molecular Evidence</a:t>
            </a:r>
            <a:endParaRPr lang="en-US" sz="1300" dirty="0"/>
          </a:p>
        </p:txBody>
      </p:sp>
      <p:sp>
        <p:nvSpPr>
          <p:cNvPr id="31" name="Text 25"/>
          <p:cNvSpPr/>
          <p:nvPr/>
        </p:nvSpPr>
        <p:spPr>
          <a:xfrm>
            <a:off x="685800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Advancements in molecular biology provide detailed genetic evidence supporting different modes of speciation. Scientists use DNA sequencing and other molecular techniques to study the genetic divergence between populations and trace...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Speciation: New Life Forms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4" name="Shape 2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2000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pic>
        <p:nvPicPr>
          <p:cNvPr id="8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Genomics Era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Genomics and bioinformatics revolutionize speciation research, allowing for large-scale comparative studies. Researchers can now analyze entire genomes to identify genes involved in reproductive isolation and adaptation, leading to a more...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Decoding Evolution: Molecular Insights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DNA and protein sequences provide a molecular record, revealing evolutionary history and timelines with remarkable accuracy.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Molecular evolution hinges on analyzing DNA and protein sequences to uncover hidden evolutionary connections and past divergences.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By comparing molecular data, we infer evolutionary relationships between species, building a comprehensive tree of life.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Molecular evolution allows estimation of when species diverged, providing a timescale for evolutionary events over millions of years.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Evolutionary Genetics: Witnessing Change</a:t>
            </a:r>
            <a:endParaRPr lang="en-US" sz="2300" dirty="0"/>
          </a:p>
        </p:txBody>
      </p:sp>
      <p:pic>
        <p:nvPicPr>
          <p:cNvPr id="3" name="Image 0" descr="https://images.pexels.com/photos/9574321/pexels-photo-957432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Bacteria rapidly evolve resistance to antibiotics, showcasing natural selection's power and posing a significant threat to public health and medicine.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peppered moth's shift in color during the Industrial Revolution vividly illustrates how environmental pressures drive evolutionary adaptation in populations.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Trace the genetic lineage of humans, revealing the evolutionary pathways and adaptations that have shaped our species over millennia through natural selection.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Viruses exhibit remarkable evolutionary speed, constantly adapting to evade immune systems and develop drug resistance, making them formidable challenges.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Evolutionary Genetics: Impact &amp; Future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Conservation Biology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Precision Medicine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Sustainable Agriculture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Origins of Life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Evolutionary insights help to preserve biodiversity and manage endangered species through informed strategies and genetic monitoring.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Understanding genetic variations is crucial for developing personalized treatments and predicting disease susceptibility, improving healthcare outcomes.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Evolutionary genetics enables the breeding of resilient crops, enhancing food security and reducing environmental impact in agriculture.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Unraveling the evolutionary history of genes provides critical clues about the origin and diversification of life on Earth.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Evolution's Genetic Roots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Unleashing Innovation: Mutation's Power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Natural Selection: Pros &amp; Cons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Genetic Drift: The Unseen Hand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Gene Flow: Genetic Unification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Hardy-Weinberg Equilibrium: Stability Defined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Speciation: New Life Forms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Decoding Evolution: Molecular Insights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Evolutionary Genetics: Witnessing Change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Evolutionary Genetics: Impact &amp; Future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Evolution's Genetic Roots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Evolutionary genetics studies the shifting landscape of genetic differences within populations and across generations.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Genetic variation is the engine powering evolutionary change, shaping adaptation and diversification.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Evolutionary genetics focuses on genetic shifts and changes in populations through the passage of time.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Understanding how genetic variation fluctuates within populations is key to grasping evolutionary mechanisms.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Unleashing Innovation: Mutation's Power</a:t>
            </a:r>
            <a:endParaRPr lang="en-US" sz="2300" dirty="0"/>
          </a:p>
        </p:txBody>
      </p:sp>
      <p:pic>
        <p:nvPicPr>
          <p:cNvPr id="3" name="Image 0" descr="https://images.pexels.com/photos/6615807/pexels-photo-661580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Random mutations in the DNA sequence act as the fundamental source of all new genetic variations within a species or population.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These mutations, while seemingly random, provide the raw material upon which natural selection can act, leading to evolutionary changes.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Mutation introduces new alleles, impacting traits and allowing organisms to adapt to changing environments over countless generations.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Mutations are inheritable changes in the genetic information that can lead to new traits and ultimately impact the phenotype.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Natural Selection: Pros &amp; Cons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Drives adaptation, allowing species to thrive in specific environments through the inheritance of beneficial traits.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Enhances biodiversity by fostering the development of diverse life forms suited to various ecological niches.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Improves population health by weeding out harmful genetic mutations, promoting the prevalence of advantageous genes.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Can lead to reduced genetic diversity within a population, making it vulnerable to new diseases or environmental changes.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May result in the extinction of species that cannot adapt quickly enough to changing conditions, leading to loss of biodiversity.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Sometimes favors traits that are beneficial in the short term but detrimental in the long run, impacting overall survival.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Genetic Drift: The Unseen Hand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Life's unpredictable events can disproportionately affect gene frequencies, especially in smaller groups.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Allele frequencies wobble up and down purely by chance, irrespective of any adaptive value.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impact of genetic drift is amplified when there are fewer individuals carrying each allele.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Detrimental or beneficial alleles are both vulnerable to loss due to these chance events during breeding.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Gene Flow: Genetic Unification</a:t>
            </a:r>
            <a:endParaRPr lang="en-US" sz="2300" dirty="0"/>
          </a:p>
        </p:txBody>
      </p:sp>
      <p:pic>
        <p:nvPicPr>
          <p:cNvPr id="3" name="Image 0" descr="https://images.pexels.com/photos/31576719/pexels-photo-31576719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Migration of individuals introduces new alleles, altering recipient population's genetic makeup and impacting adaptation to local conditions.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Gene flow counteracts genetic divergence between populations, maintaining similarity despite different selection pressures, promoting shared traits.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Introduced genes can provide raw material for adaptation in new environments, enhancing the evolutionary potential of the recipient population.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Geographic or reproductive barriers impede gene flow, allowing populations to diverge and potentially form new species over time.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Hardy-Weinberg Equilibrium: Stability Defined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Equilibrium Foundation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Allele Stability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Genotype Frequencies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Baseline Concept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Hardy-Weinberg principle provides a baseline for understanding genetic variation in a population over time.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 describes conditions where allele frequencies remain constant from one generation to the next within a population.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Similarly, genotype frequencies are also expected to remain stable under specific idealized circumstances, absence of change.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principle is crucial as a null hypothesis. Deviations can indicate evolutionary influences at play.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2025-11-30T09:40:35Z</dcterms:created>
  <dcterms:modified xsi:type="dcterms:W3CDTF">2025-11-30T09:40:35Z</dcterms:modified>
</cp:coreProperties>
</file>